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27"/>
  </p:notesMasterIdLst>
  <p:sldIdLst>
    <p:sldId id="256" r:id="rId2"/>
    <p:sldId id="316" r:id="rId3"/>
    <p:sldId id="276" r:id="rId4"/>
    <p:sldId id="306" r:id="rId5"/>
    <p:sldId id="307" r:id="rId6"/>
    <p:sldId id="308" r:id="rId7"/>
    <p:sldId id="310" r:id="rId8"/>
    <p:sldId id="318" r:id="rId9"/>
    <p:sldId id="314" r:id="rId10"/>
    <p:sldId id="298" r:id="rId11"/>
    <p:sldId id="299" r:id="rId12"/>
    <p:sldId id="300" r:id="rId13"/>
    <p:sldId id="301" r:id="rId14"/>
    <p:sldId id="311" r:id="rId15"/>
    <p:sldId id="312" r:id="rId16"/>
    <p:sldId id="313" r:id="rId17"/>
    <p:sldId id="302" r:id="rId18"/>
    <p:sldId id="319" r:id="rId19"/>
    <p:sldId id="323" r:id="rId20"/>
    <p:sldId id="282" r:id="rId21"/>
    <p:sldId id="315" r:id="rId22"/>
    <p:sldId id="292" r:id="rId23"/>
    <p:sldId id="322" r:id="rId24"/>
    <p:sldId id="291" r:id="rId25"/>
    <p:sldId id="283" r:id="rId26"/>
  </p:sldIdLst>
  <p:sldSz cx="9144000" cy="6858000" type="screen4x3"/>
  <p:notesSz cx="6858000" cy="9144000"/>
  <p:defaultTextStyle>
    <a:defPPr>
      <a:defRPr lang="en-GB"/>
    </a:defPPr>
    <a:lvl1pPr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sz="2400" kern="1200">
        <a:solidFill>
          <a:schemeClr val="bg1"/>
        </a:solidFill>
        <a:latin typeface="Times New Roman" pitchFamily="16" charset="0"/>
        <a:ea typeface="MS Gothic" charset="-128"/>
        <a:cs typeface="+mn-cs"/>
      </a:defRPr>
    </a:lvl1pPr>
    <a:lvl2pPr marL="742950" indent="-28575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sz="2400" kern="1200">
        <a:solidFill>
          <a:schemeClr val="bg1"/>
        </a:solidFill>
        <a:latin typeface="Times New Roman" pitchFamily="16" charset="0"/>
        <a:ea typeface="MS Gothic" charset="-128"/>
        <a:cs typeface="+mn-cs"/>
      </a:defRPr>
    </a:lvl2pPr>
    <a:lvl3pPr marL="1143000" indent="-22860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sz="2400" kern="1200">
        <a:solidFill>
          <a:schemeClr val="bg1"/>
        </a:solidFill>
        <a:latin typeface="Times New Roman" pitchFamily="16" charset="0"/>
        <a:ea typeface="MS Gothic" charset="-128"/>
        <a:cs typeface="+mn-cs"/>
      </a:defRPr>
    </a:lvl3pPr>
    <a:lvl4pPr marL="1600200" indent="-22860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sz="2400" kern="1200">
        <a:solidFill>
          <a:schemeClr val="bg1"/>
        </a:solidFill>
        <a:latin typeface="Times New Roman" pitchFamily="16" charset="0"/>
        <a:ea typeface="MS Gothic" charset="-128"/>
        <a:cs typeface="+mn-cs"/>
      </a:defRPr>
    </a:lvl4pPr>
    <a:lvl5pPr marL="2057400" indent="-22860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sz="2400" kern="1200">
        <a:solidFill>
          <a:schemeClr val="bg1"/>
        </a:solidFill>
        <a:latin typeface="Times New Roman" pitchFamily="16" charset="0"/>
        <a:ea typeface="MS Gothic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bg1"/>
        </a:solidFill>
        <a:latin typeface="Times New Roman" pitchFamily="16" charset="0"/>
        <a:ea typeface="MS Gothic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bg1"/>
        </a:solidFill>
        <a:latin typeface="Times New Roman" pitchFamily="16" charset="0"/>
        <a:ea typeface="MS Gothic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bg1"/>
        </a:solidFill>
        <a:latin typeface="Times New Roman" pitchFamily="16" charset="0"/>
        <a:ea typeface="MS Gothic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bg1"/>
        </a:solidFill>
        <a:latin typeface="Times New Roman" pitchFamily="16" charset="0"/>
        <a:ea typeface="MS Gothic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</p:showPr>
  <p:clrMru>
    <a:srgbClr val="000000"/>
    <a:srgbClr val="FF33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38" d="100"/>
          <a:sy n="38" d="100"/>
        </p:scale>
        <p:origin x="-1410" y="-108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AutoShape 1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360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cs-CZ"/>
          </a:p>
        </p:txBody>
      </p:sp>
      <p:sp>
        <p:nvSpPr>
          <p:cNvPr id="13315" name="AutoShape 2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cs-CZ"/>
          </a:p>
        </p:txBody>
      </p:sp>
      <p:sp>
        <p:nvSpPr>
          <p:cNvPr id="13316" name="AutoShape 3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cs-CZ"/>
          </a:p>
        </p:txBody>
      </p:sp>
      <p:sp>
        <p:nvSpPr>
          <p:cNvPr id="13317" name="AutoShape 4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cs-CZ"/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hdr"/>
          </p:nvPr>
        </p:nvSpPr>
        <p:spPr bwMode="auto">
          <a:xfrm>
            <a:off x="0" y="0"/>
            <a:ext cx="2965450" cy="4508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cs typeface="Arial Unicode MS" charset="0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dt"/>
          </p:nvPr>
        </p:nvSpPr>
        <p:spPr bwMode="auto">
          <a:xfrm>
            <a:off x="3886200" y="0"/>
            <a:ext cx="2965450" cy="4508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cs typeface="Arial Unicode MS" charset="0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24584" name="Rectangle 7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65650" cy="342265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56" name="Rectangle 8"/>
          <p:cNvSpPr>
            <a:spLocks noGrp="1" noChangeArrowheads="1"/>
          </p:cNvSpPr>
          <p:nvPr>
            <p:ph type="body"/>
          </p:nvPr>
        </p:nvSpPr>
        <p:spPr bwMode="auto">
          <a:xfrm>
            <a:off x="914400" y="4343400"/>
            <a:ext cx="5022850" cy="41084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endParaRPr lang="cs-CZ" noProof="0" smtClean="0"/>
          </a:p>
        </p:txBody>
      </p:sp>
      <p:sp>
        <p:nvSpPr>
          <p:cNvPr id="2057" name="Rectangle 9"/>
          <p:cNvSpPr>
            <a:spLocks noGrp="1" noChangeArrowheads="1"/>
          </p:cNvSpPr>
          <p:nvPr>
            <p:ph type="ftr"/>
          </p:nvPr>
        </p:nvSpPr>
        <p:spPr bwMode="auto">
          <a:xfrm>
            <a:off x="0" y="8686800"/>
            <a:ext cx="2965450" cy="4508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b" anchorCtr="0" compatLnSpc="1">
            <a:prstTxWarp prst="textNoShape">
              <a:avLst/>
            </a:prstTxWarp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cs typeface="Arial Unicode MS" charset="0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2058" name="Rectangle 10"/>
          <p:cNvSpPr>
            <a:spLocks noGrp="1" noChangeArrowheads="1"/>
          </p:cNvSpPr>
          <p:nvPr>
            <p:ph type="sldNum"/>
          </p:nvPr>
        </p:nvSpPr>
        <p:spPr bwMode="auto">
          <a:xfrm>
            <a:off x="3886200" y="8686800"/>
            <a:ext cx="2965450" cy="4508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b" anchorCtr="0" compatLnSpc="1">
            <a:prstTxWarp prst="textNoShape">
              <a:avLst/>
            </a:prstTxWarp>
          </a:bodyPr>
          <a:lstStyle>
            <a:lvl1pPr algn="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cs typeface="Arial Unicode MS" charset="0"/>
              </a:defRPr>
            </a:lvl1pPr>
          </a:lstStyle>
          <a:p>
            <a:pPr>
              <a:defRPr/>
            </a:pPr>
            <a:fld id="{5393D4C8-2F25-491A-A780-D1D4A429D3B3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10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1B8F4DA5-3A2F-42DC-8A18-D2FCBDC1BA64}" type="slidenum">
              <a:rPr lang="cs-CZ" smtClean="0"/>
              <a:pPr/>
              <a:t>1</a:t>
            </a:fld>
            <a:endParaRPr lang="cs-CZ" smtClean="0"/>
          </a:p>
        </p:txBody>
      </p:sp>
      <p:sp>
        <p:nvSpPr>
          <p:cNvPr id="25603" name="Text Box 1"/>
          <p:cNvSpPr txBox="1"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37D44376-EF62-4C34-BB89-4594CED1D419}" type="slidenum">
              <a:rPr lang="cs-CZ" sz="1200">
                <a:solidFill>
                  <a:srgbClr val="000000"/>
                </a:solidFill>
              </a:rPr>
              <a:pPr algn="r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1</a:t>
            </a:fld>
            <a:endParaRPr lang="cs-CZ" sz="1200">
              <a:solidFill>
                <a:srgbClr val="000000"/>
              </a:solidFill>
            </a:endParaRPr>
          </a:p>
        </p:txBody>
      </p:sp>
      <p:sp>
        <p:nvSpPr>
          <p:cNvPr id="25604" name="Text Box 2"/>
          <p:cNvSpPr txBox="1"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cs-CZ" sz="1200">
              <a:solidFill>
                <a:srgbClr val="000000"/>
              </a:solidFill>
            </a:endParaRPr>
          </a:p>
        </p:txBody>
      </p:sp>
      <p:sp>
        <p:nvSpPr>
          <p:cNvPr id="25605" name="Text Box 3"/>
          <p:cNvSpPr txBox="1"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cs-CZ" sz="1200">
              <a:solidFill>
                <a:srgbClr val="000000"/>
              </a:solidFill>
            </a:endParaRPr>
          </a:p>
        </p:txBody>
      </p:sp>
      <p:sp>
        <p:nvSpPr>
          <p:cNvPr id="25606" name="Text Box 4"/>
          <p:cNvSpPr txBox="1"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cs-CZ" sz="1200">
              <a:solidFill>
                <a:srgbClr val="000000"/>
              </a:solidFill>
            </a:endParaRPr>
          </a:p>
        </p:txBody>
      </p:sp>
      <p:sp>
        <p:nvSpPr>
          <p:cNvPr id="25607" name="Text Box 5"/>
          <p:cNvSpPr txBox="1">
            <a:spLocks noChangeArrowheads="1"/>
          </p:cNvSpPr>
          <p:nvPr/>
        </p:nvSpPr>
        <p:spPr bwMode="auto">
          <a:xfrm>
            <a:off x="1139825" y="684213"/>
            <a:ext cx="4575175" cy="3430587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cs-CZ"/>
          </a:p>
        </p:txBody>
      </p:sp>
      <p:sp>
        <p:nvSpPr>
          <p:cNvPr id="25608" name="Rectangle 6"/>
          <p:cNvSpPr>
            <a:spLocks noGrp="1" noChangeArrowheads="1"/>
          </p:cNvSpPr>
          <p:nvPr>
            <p:ph type="body"/>
          </p:nvPr>
        </p:nvSpPr>
        <p:spPr>
          <a:xfrm>
            <a:off x="914400" y="4343400"/>
            <a:ext cx="5024438" cy="4119563"/>
          </a:xfrm>
          <a:solidFill>
            <a:srgbClr val="FFFFFF"/>
          </a:solidFill>
          <a:ln w="9360">
            <a:solidFill>
              <a:srgbClr val="000000"/>
            </a:solidFill>
            <a:miter lim="800000"/>
          </a:ln>
        </p:spPr>
        <p:txBody>
          <a:bodyPr wrap="none" anchor="ctr"/>
          <a:lstStyle/>
          <a:p>
            <a:endParaRPr lang="cs-CZ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Zástupný symbol pro obrázek snímku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4588" y="685800"/>
            <a:ext cx="4562475" cy="3422650"/>
          </a:xfrm>
          <a:ln/>
        </p:spPr>
      </p:sp>
      <p:sp>
        <p:nvSpPr>
          <p:cNvPr id="26627" name="Zástupný symbol pro poznámky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GB" smtClean="0"/>
              <a:t>European countries join Geographical Information Systems into shared complex geospatial infrastructure nowadays, including large amount of geoinformation. </a:t>
            </a:r>
            <a:endParaRPr lang="cs-CZ" smtClean="0"/>
          </a:p>
          <a:p>
            <a:endParaRPr lang="cs-CZ" smtClean="0"/>
          </a:p>
        </p:txBody>
      </p:sp>
      <p:sp>
        <p:nvSpPr>
          <p:cNvPr id="26628" name="Zástupný symbol pro číslo snímku 3"/>
          <p:cNvSpPr>
            <a:spLocks noGrp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50FD04F0-C28B-4134-BC8E-36FC8B01AE80}" type="slidenum">
              <a:rPr lang="cs-CZ" smtClean="0"/>
              <a:pPr/>
              <a:t>3</a:t>
            </a:fld>
            <a:endParaRPr lang="cs-CZ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639C0B8B-4AE4-42CE-9449-C93A83631EE9}" type="slidenum">
              <a:rPr lang="cs-CZ" smtClean="0">
                <a:latin typeface="Arial" charset="0"/>
              </a:rPr>
              <a:pPr/>
              <a:t>5</a:t>
            </a:fld>
            <a:endParaRPr lang="cs-CZ" smtClean="0">
              <a:latin typeface="Arial" charset="0"/>
            </a:endParaRPr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0412" cy="3427413"/>
          </a:xfrm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1495" tIns="45747" rIns="91495" bIns="45747"/>
          <a:lstStyle/>
          <a:p>
            <a:pPr eaLnBrk="1" hangingPunct="1"/>
            <a:endParaRPr lang="cs-CZ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4E3CC32A-2B3D-4522-A933-5158DBB132A5}" type="slidenum">
              <a:rPr lang="cs-CZ" smtClean="0">
                <a:latin typeface="Arial" charset="0"/>
              </a:rPr>
              <a:pPr/>
              <a:t>6</a:t>
            </a:fld>
            <a:endParaRPr lang="cs-CZ" smtClean="0">
              <a:latin typeface="Arial" charset="0"/>
            </a:endParaRPr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0412" cy="3427413"/>
          </a:xfrm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1495" tIns="45747" rIns="91495" bIns="45747"/>
          <a:lstStyle/>
          <a:p>
            <a:pPr eaLnBrk="1" hangingPunct="1"/>
            <a:endParaRPr lang="cs-CZ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9B4721D7-4811-463D-8379-A5D3CEDD00AE}" type="slidenum">
              <a:rPr lang="cs-CZ" smtClean="0">
                <a:latin typeface="Arial" charset="0"/>
              </a:rPr>
              <a:pPr/>
              <a:t>7</a:t>
            </a:fld>
            <a:endParaRPr lang="cs-CZ" smtClean="0">
              <a:latin typeface="Arial" charset="0"/>
            </a:endParaRPr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62475" cy="3422650"/>
          </a:xfrm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cs-CZ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10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09A91EC8-A3D6-4B84-9482-F75D5725B802}" type="slidenum">
              <a:rPr lang="cs-CZ" smtClean="0"/>
              <a:pPr/>
              <a:t>18</a:t>
            </a:fld>
            <a:endParaRPr lang="cs-CZ" smtClean="0"/>
          </a:p>
        </p:txBody>
      </p:sp>
      <p:sp>
        <p:nvSpPr>
          <p:cNvPr id="30723" name="Text Box 1"/>
          <p:cNvSpPr txBox="1">
            <a:spLocks noChangeArrowheads="1"/>
          </p:cNvSpPr>
          <p:nvPr/>
        </p:nvSpPr>
        <p:spPr bwMode="auto">
          <a:xfrm>
            <a:off x="1141413" y="685800"/>
            <a:ext cx="457200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cs-CZ"/>
          </a:p>
        </p:txBody>
      </p:sp>
      <p:sp>
        <p:nvSpPr>
          <p:cNvPr id="30724" name="Rectangle 2"/>
          <p:cNvSpPr>
            <a:spLocks noGrp="1" noChangeArrowheads="1"/>
          </p:cNvSpPr>
          <p:nvPr>
            <p:ph type="body"/>
          </p:nvPr>
        </p:nvSpPr>
        <p:spPr>
          <a:xfrm>
            <a:off x="914400" y="4343400"/>
            <a:ext cx="5024438" cy="4119563"/>
          </a:xfrm>
          <a:solidFill>
            <a:srgbClr val="FFFFFF"/>
          </a:solidFill>
          <a:ln w="9360">
            <a:solidFill>
              <a:srgbClr val="000000"/>
            </a:solidFill>
            <a:miter lim="800000"/>
          </a:ln>
        </p:spPr>
        <p:txBody>
          <a:bodyPr wrap="none" anchor="ctr"/>
          <a:lstStyle/>
          <a:p>
            <a:endParaRPr lang="cs-CZ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10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09A91EC8-A3D6-4B84-9482-F75D5725B802}" type="slidenum">
              <a:rPr lang="cs-CZ" smtClean="0"/>
              <a:pPr/>
              <a:t>20</a:t>
            </a:fld>
            <a:endParaRPr lang="cs-CZ" smtClean="0"/>
          </a:p>
        </p:txBody>
      </p:sp>
      <p:sp>
        <p:nvSpPr>
          <p:cNvPr id="30723" name="Text Box 1"/>
          <p:cNvSpPr txBox="1">
            <a:spLocks noChangeArrowheads="1"/>
          </p:cNvSpPr>
          <p:nvPr/>
        </p:nvSpPr>
        <p:spPr bwMode="auto">
          <a:xfrm>
            <a:off x="1141413" y="685800"/>
            <a:ext cx="457200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cs-CZ"/>
          </a:p>
        </p:txBody>
      </p:sp>
      <p:sp>
        <p:nvSpPr>
          <p:cNvPr id="30724" name="Rectangle 2"/>
          <p:cNvSpPr>
            <a:spLocks noGrp="1" noChangeArrowheads="1"/>
          </p:cNvSpPr>
          <p:nvPr>
            <p:ph type="body"/>
          </p:nvPr>
        </p:nvSpPr>
        <p:spPr>
          <a:xfrm>
            <a:off x="914400" y="4343400"/>
            <a:ext cx="5024438" cy="4119563"/>
          </a:xfrm>
          <a:solidFill>
            <a:srgbClr val="FFFFFF"/>
          </a:solidFill>
          <a:ln w="9360">
            <a:solidFill>
              <a:srgbClr val="000000"/>
            </a:solidFill>
            <a:miter lim="800000"/>
          </a:ln>
        </p:spPr>
        <p:txBody>
          <a:bodyPr wrap="none" anchor="ctr"/>
          <a:lstStyle/>
          <a:p>
            <a:endParaRPr lang="cs-CZ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10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C6863E99-6C7F-4ACB-8D52-C7DE5DA7F1E6}" type="slidenum">
              <a:rPr lang="cs-CZ" smtClean="0"/>
              <a:pPr/>
              <a:t>21</a:t>
            </a:fld>
            <a:endParaRPr lang="cs-CZ" smtClean="0"/>
          </a:p>
        </p:txBody>
      </p:sp>
      <p:sp>
        <p:nvSpPr>
          <p:cNvPr id="31747" name="Text Box 1"/>
          <p:cNvSpPr txBox="1">
            <a:spLocks noChangeArrowheads="1"/>
          </p:cNvSpPr>
          <p:nvPr/>
        </p:nvSpPr>
        <p:spPr bwMode="auto">
          <a:xfrm>
            <a:off x="1141413" y="685800"/>
            <a:ext cx="457200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cs-CZ"/>
          </a:p>
        </p:txBody>
      </p:sp>
      <p:sp>
        <p:nvSpPr>
          <p:cNvPr id="31748" name="Rectangle 2"/>
          <p:cNvSpPr>
            <a:spLocks noGrp="1" noChangeArrowheads="1"/>
          </p:cNvSpPr>
          <p:nvPr>
            <p:ph type="body"/>
          </p:nvPr>
        </p:nvSpPr>
        <p:spPr>
          <a:xfrm>
            <a:off x="914400" y="4343400"/>
            <a:ext cx="5024438" cy="4119563"/>
          </a:xfrm>
          <a:solidFill>
            <a:srgbClr val="FFFFFF"/>
          </a:solidFill>
          <a:ln w="9360">
            <a:solidFill>
              <a:srgbClr val="000000"/>
            </a:solidFill>
            <a:miter lim="800000"/>
          </a:ln>
        </p:spPr>
        <p:txBody>
          <a:bodyPr wrap="none" anchor="ctr"/>
          <a:lstStyle/>
          <a:p>
            <a:endParaRPr lang="cs-CZ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10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38F5213E-EEC8-4500-8926-31EA6D8BC1EB}" type="slidenum">
              <a:rPr lang="cs-CZ" smtClean="0"/>
              <a:pPr/>
              <a:t>22</a:t>
            </a:fld>
            <a:endParaRPr lang="cs-CZ" smtClean="0"/>
          </a:p>
        </p:txBody>
      </p:sp>
      <p:sp>
        <p:nvSpPr>
          <p:cNvPr id="32771" name="Text Box 1"/>
          <p:cNvSpPr txBox="1">
            <a:spLocks noChangeArrowheads="1"/>
          </p:cNvSpPr>
          <p:nvPr/>
        </p:nvSpPr>
        <p:spPr bwMode="auto">
          <a:xfrm>
            <a:off x="1141413" y="685800"/>
            <a:ext cx="457200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cs-CZ"/>
          </a:p>
        </p:txBody>
      </p:sp>
      <p:sp>
        <p:nvSpPr>
          <p:cNvPr id="32772" name="Rectangle 2"/>
          <p:cNvSpPr>
            <a:spLocks noGrp="1" noChangeArrowheads="1"/>
          </p:cNvSpPr>
          <p:nvPr>
            <p:ph type="body"/>
          </p:nvPr>
        </p:nvSpPr>
        <p:spPr>
          <a:xfrm>
            <a:off x="914400" y="4343400"/>
            <a:ext cx="5024438" cy="4119563"/>
          </a:xfrm>
          <a:solidFill>
            <a:srgbClr val="FFFFFF"/>
          </a:solidFill>
          <a:ln w="9360">
            <a:solidFill>
              <a:srgbClr val="000000"/>
            </a:solidFill>
            <a:miter lim="800000"/>
          </a:ln>
        </p:spPr>
        <p:txBody>
          <a:bodyPr wrap="none" anchor="ctr"/>
          <a:lstStyle/>
          <a:p>
            <a:endParaRPr lang="cs-CZ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10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C9031083-BD98-4026-B77C-210EB86BE74E}" type="slidenum">
              <a:rPr lang="cs-CZ" smtClean="0"/>
              <a:pPr/>
              <a:t>24</a:t>
            </a:fld>
            <a:endParaRPr lang="cs-CZ" smtClean="0"/>
          </a:p>
        </p:txBody>
      </p:sp>
      <p:sp>
        <p:nvSpPr>
          <p:cNvPr id="33795" name="Text Box 1"/>
          <p:cNvSpPr txBox="1">
            <a:spLocks noChangeArrowheads="1"/>
          </p:cNvSpPr>
          <p:nvPr/>
        </p:nvSpPr>
        <p:spPr bwMode="auto">
          <a:xfrm>
            <a:off x="2143125" y="695325"/>
            <a:ext cx="2571750" cy="3429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cs-CZ"/>
          </a:p>
        </p:txBody>
      </p:sp>
      <p:sp>
        <p:nvSpPr>
          <p:cNvPr id="33796" name="Rectangle 2"/>
          <p:cNvSpPr>
            <a:spLocks noGrp="1" noChangeArrowheads="1"/>
          </p:cNvSpPr>
          <p:nvPr>
            <p:ph type="body"/>
          </p:nvPr>
        </p:nvSpPr>
        <p:spPr>
          <a:xfrm>
            <a:off x="914400" y="4343400"/>
            <a:ext cx="5024438" cy="4111625"/>
          </a:xfrm>
          <a:noFill/>
          <a:ln/>
        </p:spPr>
        <p:txBody>
          <a:bodyPr wrap="none" anchor="ctr"/>
          <a:lstStyle/>
          <a:p>
            <a:endParaRPr lang="cs-CZ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10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C845CBCC-8212-414C-B558-471182E1FA96}" type="slidenum">
              <a:rPr lang="cs-CZ" smtClean="0"/>
              <a:pPr/>
              <a:t>25</a:t>
            </a:fld>
            <a:endParaRPr lang="cs-CZ" smtClean="0"/>
          </a:p>
        </p:txBody>
      </p:sp>
      <p:sp>
        <p:nvSpPr>
          <p:cNvPr id="34819" name="Text Box 1"/>
          <p:cNvSpPr txBox="1"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986E26FB-03CE-4900-AD34-0D52F6D77B11}" type="slidenum">
              <a:rPr lang="cs-CZ" sz="1200">
                <a:solidFill>
                  <a:srgbClr val="000000"/>
                </a:solidFill>
              </a:rPr>
              <a:pPr algn="r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25</a:t>
            </a:fld>
            <a:endParaRPr lang="cs-CZ" sz="1200">
              <a:solidFill>
                <a:srgbClr val="000000"/>
              </a:solidFill>
            </a:endParaRPr>
          </a:p>
        </p:txBody>
      </p:sp>
      <p:sp>
        <p:nvSpPr>
          <p:cNvPr id="34820" name="Text Box 2"/>
          <p:cNvSpPr txBox="1"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cs-CZ" sz="1200">
              <a:solidFill>
                <a:srgbClr val="000000"/>
              </a:solidFill>
            </a:endParaRPr>
          </a:p>
        </p:txBody>
      </p:sp>
      <p:sp>
        <p:nvSpPr>
          <p:cNvPr id="34821" name="Text Box 3"/>
          <p:cNvSpPr txBox="1"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cs-CZ" sz="1200">
              <a:solidFill>
                <a:srgbClr val="000000"/>
              </a:solidFill>
            </a:endParaRPr>
          </a:p>
        </p:txBody>
      </p:sp>
      <p:sp>
        <p:nvSpPr>
          <p:cNvPr id="34822" name="Text Box 4"/>
          <p:cNvSpPr txBox="1"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cs-CZ" sz="1200">
              <a:solidFill>
                <a:srgbClr val="000000"/>
              </a:solidFill>
            </a:endParaRPr>
          </a:p>
        </p:txBody>
      </p:sp>
      <p:sp>
        <p:nvSpPr>
          <p:cNvPr id="34823" name="Text Box 5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cs-CZ"/>
          </a:p>
        </p:txBody>
      </p:sp>
      <p:sp>
        <p:nvSpPr>
          <p:cNvPr id="34824" name="Rectangle 6"/>
          <p:cNvSpPr>
            <a:spLocks noGrp="1" noChangeArrowheads="1"/>
          </p:cNvSpPr>
          <p:nvPr>
            <p:ph type="body"/>
          </p:nvPr>
        </p:nvSpPr>
        <p:spPr>
          <a:xfrm>
            <a:off x="914400" y="4343400"/>
            <a:ext cx="5024438" cy="4119563"/>
          </a:xfrm>
          <a:solidFill>
            <a:srgbClr val="FFFFFF"/>
          </a:solidFill>
          <a:ln w="9360">
            <a:solidFill>
              <a:srgbClr val="000000"/>
            </a:solidFill>
            <a:miter lim="800000"/>
          </a:ln>
        </p:spPr>
        <p:txBody>
          <a:bodyPr wrap="none" anchor="ctr"/>
          <a:lstStyle/>
          <a:p>
            <a:endParaRPr lang="cs-CZ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cs-CZ" smtClean="0"/>
              <a:t>Klepnutím lze upravit styl předlohy podnadpisů.</a:t>
            </a:r>
            <a:endParaRPr lang="cs-CZ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cs-CZ"/>
              <a:t>GI 2009 Dresden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cs-CZ"/>
              <a:t>14.-15. 5. 2009</a:t>
            </a:r>
          </a:p>
          <a:p>
            <a:pPr>
              <a:defRPr/>
            </a:pPr>
            <a:fld id="{DCD79C87-95FE-40DC-A3E3-0D2CFD85C53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idx="10"/>
          </p:nvPr>
        </p:nvSpPr>
        <p:spPr/>
        <p:txBody>
          <a:bodyPr/>
          <a:lstStyle>
            <a:lvl1pPr>
              <a:defRPr dirty="0" err="1" smtClean="0"/>
            </a:lvl1pPr>
          </a:lstStyle>
          <a:p>
            <a:pPr>
              <a:defRPr/>
            </a:pPr>
            <a:r>
              <a:rPr lang="cs-CZ" dirty="0" err="1"/>
              <a:t>Spa</a:t>
            </a:r>
            <a:r>
              <a:rPr lang="cs-CZ" dirty="0"/>
              <a:t>-</a:t>
            </a:r>
            <a:r>
              <a:rPr lang="cs-CZ" dirty="0" err="1"/>
              <a:t>ce.net</a:t>
            </a:r>
            <a:r>
              <a:rPr lang="cs-CZ" dirty="0"/>
              <a:t>  2013 </a:t>
            </a:r>
            <a:r>
              <a:rPr lang="cs-CZ" dirty="0" err="1"/>
              <a:t>at</a:t>
            </a:r>
            <a:r>
              <a:rPr lang="cs-CZ" dirty="0"/>
              <a:t> </a:t>
            </a:r>
            <a:r>
              <a:rPr lang="cs-CZ" dirty="0" err="1"/>
              <a:t>IÖR</a:t>
            </a:r>
            <a:r>
              <a:rPr lang="cs-CZ" dirty="0"/>
              <a:t> Dresden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idx="11"/>
          </p:nvPr>
        </p:nvSpPr>
        <p:spPr>
          <a:xfrm>
            <a:off x="6732588" y="6237288"/>
            <a:ext cx="1898650" cy="450850"/>
          </a:xfrm>
        </p:spPr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cs-CZ" dirty="0"/>
              <a:t>26. – 27. 9. 2013</a:t>
            </a:r>
          </a:p>
          <a:p>
            <a:pPr>
              <a:defRPr/>
            </a:pPr>
            <a:fld id="{FBC553A1-6375-459B-AF43-7CD5B7520F8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cs-CZ"/>
              <a:t>GI 2009 Dresden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cs-CZ"/>
              <a:t>14.-15. 5. 2009</a:t>
            </a:r>
          </a:p>
          <a:p>
            <a:pPr>
              <a:defRPr/>
            </a:pPr>
            <a:fld id="{CE214CCA-4BB9-460B-8FB3-EFB8148B5D7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06825" cy="42338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5025" y="1981200"/>
            <a:ext cx="3806825" cy="42338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cs-CZ"/>
              <a:t>GI 2009 Dresden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cs-CZ"/>
              <a:t>14.-15. 5. 2009</a:t>
            </a:r>
          </a:p>
          <a:p>
            <a:pPr>
              <a:defRPr/>
            </a:pPr>
            <a:fld id="{8D69FEE9-BD51-4ACD-B585-A78D703549E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ft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cs-CZ"/>
              <a:t>GI 2009 Dresden</a:t>
            </a:r>
          </a:p>
        </p:txBody>
      </p:sp>
      <p:sp>
        <p:nvSpPr>
          <p:cNvPr id="8" name="Rectangle 4"/>
          <p:cNvSpPr>
            <a:spLocks noGrp="1" noChangeArrowheads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cs-CZ"/>
              <a:t>14.-15. 5. 2009</a:t>
            </a:r>
          </a:p>
          <a:p>
            <a:pPr>
              <a:defRPr/>
            </a:pPr>
            <a:fld id="{52C5F43D-9745-4736-A39C-1DE202A526B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ft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cs-CZ"/>
              <a:t>GI 2009 Dresden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cs-CZ"/>
              <a:t>14.-15. 5. 2009</a:t>
            </a:r>
          </a:p>
          <a:p>
            <a:pPr>
              <a:defRPr/>
            </a:pPr>
            <a:fld id="{4DDBD800-6DA9-4275-BD56-4D5E66A97FD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ft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cs-CZ"/>
              <a:t>GI 2009 Dresden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cs-CZ"/>
              <a:t>14.-15. 5. 2009</a:t>
            </a:r>
          </a:p>
          <a:p>
            <a:pPr>
              <a:defRPr/>
            </a:pPr>
            <a:fld id="{C4F2C69F-55AE-46D6-92A2-ED02C4477CD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cs-CZ"/>
              <a:t>GI 2009 Dresden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cs-CZ"/>
              <a:t>14.-15. 5. 2009</a:t>
            </a:r>
          </a:p>
          <a:p>
            <a:pPr>
              <a:defRPr/>
            </a:pPr>
            <a:fld id="{55EF23B1-2B24-481D-B056-D04A1B1A7D7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cs-CZ" noProof="0" smtClean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cs-CZ"/>
              <a:t>GI 2009 Dresden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cs-CZ"/>
              <a:t>14.-15. 5. 2009</a:t>
            </a:r>
          </a:p>
          <a:p>
            <a:pPr>
              <a:defRPr/>
            </a:pPr>
            <a:fld id="{557D3649-C5C6-4644-81AE-27B5A56DDAC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cs-CZ"/>
              <a:t>GI 2009 Dresden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cs-CZ"/>
              <a:t>14.-15. 5. 2009</a:t>
            </a:r>
          </a:p>
          <a:p>
            <a:pPr>
              <a:defRPr/>
            </a:pPr>
            <a:fld id="{202031FF-48EA-4113-9FBE-AA2040E107D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510338" y="463550"/>
            <a:ext cx="1941512" cy="5751513"/>
          </a:xfrm>
        </p:spPr>
        <p:txBody>
          <a:bodyPr vert="eaVert"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685800" y="463550"/>
            <a:ext cx="5672138" cy="5751513"/>
          </a:xfrm>
        </p:spPr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cs-CZ"/>
              <a:t>GI 2009 Dresden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cs-CZ"/>
              <a:t>14.-15. 5. 2009</a:t>
            </a:r>
          </a:p>
          <a:p>
            <a:pPr>
              <a:defRPr/>
            </a:pPr>
            <a:fld id="{61A7BC75-4B96-43FA-AA7B-6F6517F03C9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463550"/>
            <a:ext cx="7766050" cy="14335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Klepněte pro úpravu formátu titulního textu</a:t>
            </a:r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66050" cy="42338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Klepněte pro úpravu formátu textu osnovy</a:t>
            </a:r>
          </a:p>
          <a:p>
            <a:pPr lvl="1"/>
            <a:r>
              <a:rPr lang="en-GB" smtClean="0"/>
              <a:t>Druhá úroveň</a:t>
            </a:r>
          </a:p>
          <a:p>
            <a:pPr lvl="2"/>
            <a:r>
              <a:rPr lang="en-GB" smtClean="0"/>
              <a:t>Třetí úroveň</a:t>
            </a:r>
          </a:p>
          <a:p>
            <a:pPr lvl="3"/>
            <a:r>
              <a:rPr lang="en-GB" smtClean="0"/>
              <a:t>Čtvrtá úroveň osnovy</a:t>
            </a:r>
          </a:p>
          <a:p>
            <a:pPr lvl="4"/>
            <a:r>
              <a:rPr lang="en-GB" smtClean="0"/>
              <a:t>Pátá úroveň osnovy</a:t>
            </a:r>
          </a:p>
          <a:p>
            <a:pPr lvl="4"/>
            <a:r>
              <a:rPr lang="en-GB" smtClean="0"/>
              <a:t>Šestá úroveň</a:t>
            </a:r>
          </a:p>
          <a:p>
            <a:pPr lvl="4"/>
            <a:r>
              <a:rPr lang="en-GB" smtClean="0"/>
              <a:t>Sedmá úroveň</a:t>
            </a:r>
          </a:p>
          <a:p>
            <a:pPr lvl="4"/>
            <a:r>
              <a:rPr lang="en-GB" smtClean="0"/>
              <a:t>Osmá úroveň textu</a:t>
            </a:r>
          </a:p>
          <a:p>
            <a:pPr lvl="4"/>
            <a:r>
              <a:rPr lang="en-GB" smtClean="0"/>
              <a:t>Devátá úroveň</a:t>
            </a:r>
          </a:p>
        </p:txBody>
      </p:sp>
      <p:sp>
        <p:nvSpPr>
          <p:cNvPr id="2" name="Rectangle 3"/>
          <p:cNvSpPr>
            <a:spLocks noGrp="1" noChangeArrowheads="1"/>
          </p:cNvSpPr>
          <p:nvPr>
            <p:ph type="ftr"/>
          </p:nvPr>
        </p:nvSpPr>
        <p:spPr bwMode="auto">
          <a:xfrm>
            <a:off x="2819400" y="6248400"/>
            <a:ext cx="3194050" cy="4508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900">
                <a:solidFill>
                  <a:srgbClr val="000000"/>
                </a:solidFill>
                <a:latin typeface="+mn-lt"/>
                <a:cs typeface="Arial Unicode MS" charset="0"/>
              </a:defRPr>
            </a:lvl1pPr>
          </a:lstStyle>
          <a:p>
            <a:pPr>
              <a:defRPr/>
            </a:pPr>
            <a:r>
              <a:rPr lang="cs-CZ"/>
              <a:t>GI 2009 Dresden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sldNum"/>
          </p:nvPr>
        </p:nvSpPr>
        <p:spPr bwMode="auto">
          <a:xfrm>
            <a:off x="6553200" y="6248400"/>
            <a:ext cx="1898650" cy="4508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800">
                <a:solidFill>
                  <a:srgbClr val="000000"/>
                </a:solidFill>
                <a:latin typeface="+mn-lt"/>
                <a:cs typeface="Arial Unicode MS" charset="0"/>
              </a:defRPr>
            </a:lvl1pPr>
          </a:lstStyle>
          <a:p>
            <a:pPr>
              <a:defRPr/>
            </a:pPr>
            <a:r>
              <a:rPr lang="cs-CZ"/>
              <a:t>14.-15. 5. 2009</a:t>
            </a:r>
          </a:p>
          <a:p>
            <a:pPr>
              <a:defRPr/>
            </a:pPr>
            <a:fld id="{0B71D1C6-D67D-486C-925A-966E589BF04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30" name="Picture 7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6372225" y="6237288"/>
            <a:ext cx="514350" cy="50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71" r:id="rId2"/>
    <p:sldLayoutId id="2147483663" r:id="rId3"/>
    <p:sldLayoutId id="2147483664" r:id="rId4"/>
    <p:sldLayoutId id="2147483672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hf sldNum="0" hdr="0" dt="0"/>
  <p:txStyles>
    <p:titleStyle>
      <a:lvl1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+mj-lt"/>
          <a:ea typeface="+mj-ea"/>
          <a:cs typeface="+mj-cs"/>
        </a:defRPr>
      </a:lvl1pPr>
      <a:lvl2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MS Gothic" charset="-128"/>
        </a:defRPr>
      </a:lvl2pPr>
      <a:lvl3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MS Gothic" charset="-128"/>
        </a:defRPr>
      </a:lvl3pPr>
      <a:lvl4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MS Gothic" charset="-128"/>
        </a:defRPr>
      </a:lvl4pPr>
      <a:lvl5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MS Gothic" charset="-128"/>
        </a:defRPr>
      </a:lvl5pPr>
      <a:lvl6pPr marL="2514600" indent="-228600"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MS Gothic" charset="-128"/>
        </a:defRPr>
      </a:lvl6pPr>
      <a:lvl7pPr marL="2971800" indent="-228600"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MS Gothic" charset="-128"/>
        </a:defRPr>
      </a:lvl7pPr>
      <a:lvl8pPr marL="3429000" indent="-228600"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MS Gothic" charset="-128"/>
        </a:defRPr>
      </a:lvl8pPr>
      <a:lvl9pPr marL="3886200" indent="-228600"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MS Gothic" charset="-128"/>
        </a:defRPr>
      </a:lvl9pPr>
    </p:titleStyle>
    <p:bodyStyle>
      <a:lvl1pPr marL="342900" indent="-342900" algn="l" defTabSz="449263" rtl="0" eaLnBrk="0" fontAlgn="base" hangingPunct="0">
        <a:spcBef>
          <a:spcPts val="8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49263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800">
          <a:solidFill>
            <a:srgbClr val="000000"/>
          </a:solidFill>
          <a:latin typeface="+mn-lt"/>
          <a:ea typeface="+mn-ea"/>
        </a:defRPr>
      </a:lvl2pPr>
      <a:lvl3pPr marL="1143000" indent="-228600" algn="l" defTabSz="449263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400">
          <a:solidFill>
            <a:srgbClr val="000000"/>
          </a:solidFill>
          <a:latin typeface="+mn-lt"/>
          <a:ea typeface="+mn-ea"/>
        </a:defRPr>
      </a:lvl3pPr>
      <a:lvl4pPr marL="1600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4pPr>
      <a:lvl5pPr marL="20574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5pPr>
      <a:lvl6pPr marL="2514600" indent="-228600" algn="l" defTabSz="449263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6pPr>
      <a:lvl7pPr marL="2971800" indent="-228600" algn="l" defTabSz="449263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7pPr>
      <a:lvl8pPr marL="3429000" indent="-228600" algn="l" defTabSz="449263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8pPr>
      <a:lvl9pPr marL="3886200" indent="-228600" algn="l" defTabSz="449263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Rectangle 1"/>
          <p:cNvSpPr>
            <a:spLocks noGrp="1" noChangeArrowheads="1"/>
          </p:cNvSpPr>
          <p:nvPr>
            <p:ph type="body"/>
          </p:nvPr>
        </p:nvSpPr>
        <p:spPr>
          <a:xfrm>
            <a:off x="0" y="476672"/>
            <a:ext cx="8534400" cy="3135312"/>
          </a:xfrm>
        </p:spPr>
        <p:txBody>
          <a:bodyPr anchor="t"/>
          <a:lstStyle/>
          <a:p>
            <a:pPr marL="342900" indent="-342900" eaLnBrk="1" hangingPunct="1">
              <a:spcBef>
                <a:spcPts val="800"/>
              </a:spcBef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cs-CZ" sz="3200" b="1" dirty="0" smtClean="0">
                <a:solidFill>
                  <a:srgbClr val="FF0000"/>
                </a:solidFill>
              </a:rPr>
              <a:t/>
            </a:r>
            <a:br>
              <a:rPr lang="cs-CZ" sz="3200" b="1" dirty="0" smtClean="0">
                <a:solidFill>
                  <a:srgbClr val="FF0000"/>
                </a:solidFill>
              </a:rPr>
            </a:br>
            <a:r>
              <a:rPr lang="en-US" sz="3200" b="1" dirty="0" smtClean="0">
                <a:solidFill>
                  <a:srgbClr val="FF0000"/>
                </a:solidFill>
              </a:rPr>
              <a:t>Current SDI development topics </a:t>
            </a:r>
            <a:r>
              <a:rPr lang="cs-CZ" sz="3200" b="1" dirty="0" smtClean="0">
                <a:solidFill>
                  <a:srgbClr val="FF0000"/>
                </a:solidFill>
              </a:rPr>
              <a:t/>
            </a:r>
            <a:br>
              <a:rPr lang="cs-CZ" sz="3200" b="1" dirty="0" smtClean="0">
                <a:solidFill>
                  <a:srgbClr val="FF0000"/>
                </a:solidFill>
              </a:rPr>
            </a:br>
            <a:r>
              <a:rPr lang="en-US" sz="3200" b="1" dirty="0" smtClean="0">
                <a:solidFill>
                  <a:srgbClr val="FF0000"/>
                </a:solidFill>
              </a:rPr>
              <a:t>in Central Europe </a:t>
            </a:r>
            <a:r>
              <a:rPr lang="cs-CZ" sz="3200" b="1" dirty="0" smtClean="0">
                <a:solidFill>
                  <a:srgbClr val="FF0000"/>
                </a:solidFill>
              </a:rPr>
              <a:t/>
            </a:r>
            <a:br>
              <a:rPr lang="cs-CZ" sz="3200" b="1" dirty="0" smtClean="0">
                <a:solidFill>
                  <a:srgbClr val="FF0000"/>
                </a:solidFill>
              </a:rPr>
            </a:br>
            <a:r>
              <a:rPr lang="en-US" sz="3200" b="1" dirty="0" smtClean="0">
                <a:solidFill>
                  <a:srgbClr val="FF0000"/>
                </a:solidFill>
              </a:rPr>
              <a:t>with respect to </a:t>
            </a:r>
            <a:r>
              <a:rPr lang="cs-CZ" sz="3200" b="1" dirty="0" smtClean="0">
                <a:solidFill>
                  <a:srgbClr val="FF0000"/>
                </a:solidFill>
              </a:rPr>
              <a:t>S</a:t>
            </a:r>
            <a:r>
              <a:rPr lang="en-US" sz="3200" b="1" dirty="0" err="1" smtClean="0">
                <a:solidFill>
                  <a:srgbClr val="FF0000"/>
                </a:solidFill>
              </a:rPr>
              <a:t>patial</a:t>
            </a:r>
            <a:r>
              <a:rPr lang="en-US" sz="3200" b="1" dirty="0" smtClean="0">
                <a:solidFill>
                  <a:srgbClr val="FF0000"/>
                </a:solidFill>
              </a:rPr>
              <a:t> </a:t>
            </a:r>
            <a:r>
              <a:rPr lang="cs-CZ" sz="3200" b="1" dirty="0" smtClean="0">
                <a:solidFill>
                  <a:srgbClr val="FF0000"/>
                </a:solidFill>
              </a:rPr>
              <a:t>P</a:t>
            </a:r>
            <a:r>
              <a:rPr lang="en-US" sz="3200" b="1" dirty="0" err="1" smtClean="0">
                <a:solidFill>
                  <a:srgbClr val="FF0000"/>
                </a:solidFill>
              </a:rPr>
              <a:t>lanning</a:t>
            </a:r>
            <a:r>
              <a:rPr lang="en-US" sz="3200" b="1" dirty="0" smtClean="0">
                <a:solidFill>
                  <a:srgbClr val="FF0000"/>
                </a:solidFill>
              </a:rPr>
              <a:t> </a:t>
            </a:r>
            <a:r>
              <a:rPr lang="cs-CZ" sz="3200" b="1" dirty="0" smtClean="0">
                <a:solidFill>
                  <a:srgbClr val="FF0000"/>
                </a:solidFill>
              </a:rPr>
              <a:t/>
            </a:r>
            <a:br>
              <a:rPr lang="cs-CZ" sz="3200" b="1" dirty="0" smtClean="0">
                <a:solidFill>
                  <a:srgbClr val="FF0000"/>
                </a:solidFill>
              </a:rPr>
            </a:br>
            <a:r>
              <a:rPr lang="en-US" sz="3200" b="1" dirty="0" smtClean="0">
                <a:solidFill>
                  <a:srgbClr val="FF0000"/>
                </a:solidFill>
              </a:rPr>
              <a:t>and Geoinformation </a:t>
            </a:r>
            <a:r>
              <a:rPr lang="cs-CZ" sz="3200" b="1" dirty="0" smtClean="0">
                <a:solidFill>
                  <a:srgbClr val="FF0000"/>
                </a:solidFill>
              </a:rPr>
              <a:t>P</a:t>
            </a:r>
            <a:r>
              <a:rPr lang="en-US" sz="3200" b="1" dirty="0" err="1" smtClean="0">
                <a:solidFill>
                  <a:srgbClr val="FF0000"/>
                </a:solidFill>
              </a:rPr>
              <a:t>olicies</a:t>
            </a:r>
            <a:r>
              <a:rPr lang="en-US" sz="3200" b="1" dirty="0" smtClean="0">
                <a:solidFill>
                  <a:srgbClr val="FF0000"/>
                </a:solidFill>
              </a:rPr>
              <a:t> </a:t>
            </a:r>
            <a:r>
              <a:rPr lang="en-GB" sz="3200" b="1" dirty="0" smtClean="0">
                <a:solidFill>
                  <a:srgbClr val="FF0000"/>
                </a:solidFill>
              </a:rPr>
              <a:t> </a:t>
            </a:r>
            <a:endParaRPr lang="cs-CZ" sz="3200" b="1" dirty="0" smtClean="0">
              <a:solidFill>
                <a:srgbClr val="FF0000"/>
              </a:solidFill>
            </a:endParaRPr>
          </a:p>
          <a:p>
            <a:pPr marL="342900" indent="-342900" eaLnBrk="1" hangingPunct="1">
              <a:spcBef>
                <a:spcPts val="800"/>
              </a:spcBef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endParaRPr lang="cs-CZ" sz="3200" b="1" dirty="0" smtClean="0">
              <a:solidFill>
                <a:srgbClr val="FF0000"/>
              </a:solidFill>
            </a:endParaRPr>
          </a:p>
          <a:p>
            <a:pPr marL="342900" indent="-342900" eaLnBrk="1" hangingPunct="1">
              <a:spcBef>
                <a:spcPts val="800"/>
              </a:spcBef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n-GB" sz="2200" b="1" i="1" dirty="0" err="1" smtClean="0"/>
              <a:t>Ji</a:t>
            </a:r>
            <a:r>
              <a:rPr lang="cs-CZ" sz="2200" b="1" i="1" dirty="0" err="1" smtClean="0"/>
              <a:t>ří</a:t>
            </a:r>
            <a:r>
              <a:rPr lang="en-GB" sz="2200" b="1" i="1" dirty="0" smtClean="0"/>
              <a:t> Hiess</a:t>
            </a:r>
            <a:r>
              <a:rPr lang="cs-CZ" sz="2200" b="1" i="1" dirty="0" smtClean="0"/>
              <a:t> </a:t>
            </a:r>
          </a:p>
          <a:p>
            <a:pPr marL="342900" indent="-342900" eaLnBrk="1" hangingPunct="1">
              <a:spcBef>
                <a:spcPts val="800"/>
              </a:spcBef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cs-CZ" sz="1600" i="1" dirty="0" err="1" smtClean="0"/>
              <a:t>KGI</a:t>
            </a:r>
            <a:r>
              <a:rPr lang="cs-CZ" sz="1600" i="1" dirty="0" smtClean="0"/>
              <a:t> UPOL </a:t>
            </a:r>
          </a:p>
          <a:p>
            <a:pPr marL="342900" indent="-342900" eaLnBrk="1" hangingPunct="1">
              <a:spcBef>
                <a:spcPts val="800"/>
              </a:spcBef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cs-CZ" sz="1200" i="1" dirty="0" smtClean="0"/>
              <a:t>University </a:t>
            </a:r>
            <a:r>
              <a:rPr lang="cs-CZ" sz="1200" i="1" dirty="0" err="1" smtClean="0"/>
              <a:t>Palackeho</a:t>
            </a:r>
            <a:r>
              <a:rPr lang="cs-CZ" sz="1200" i="1" dirty="0" smtClean="0"/>
              <a:t>, Olomouc, </a:t>
            </a:r>
            <a:r>
              <a:rPr lang="cs-CZ" sz="1200" i="1" dirty="0" err="1" smtClean="0"/>
              <a:t>cathedra</a:t>
            </a:r>
            <a:r>
              <a:rPr lang="cs-CZ" sz="1200" i="1" dirty="0" smtClean="0"/>
              <a:t> </a:t>
            </a:r>
            <a:r>
              <a:rPr lang="cs-CZ" sz="1200" i="1" dirty="0" err="1" smtClean="0"/>
              <a:t>of</a:t>
            </a:r>
            <a:r>
              <a:rPr lang="cs-CZ" sz="1200" i="1" dirty="0" smtClean="0"/>
              <a:t> geoinformatics (CZ)</a:t>
            </a:r>
          </a:p>
          <a:p>
            <a:pPr marL="342900" indent="-342900" eaLnBrk="1" hangingPunct="1">
              <a:spcBef>
                <a:spcPts val="800"/>
              </a:spcBef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cs-CZ" sz="1200" i="1" dirty="0" smtClean="0"/>
              <a:t>hiess2@</a:t>
            </a:r>
            <a:r>
              <a:rPr lang="cs-CZ" sz="1200" i="1" dirty="0" err="1" smtClean="0"/>
              <a:t>gmail.com</a:t>
            </a:r>
            <a:endParaRPr lang="en-GB" sz="1200" i="1" dirty="0" smtClean="0"/>
          </a:p>
        </p:txBody>
      </p:sp>
      <p:pic>
        <p:nvPicPr>
          <p:cNvPr id="4099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40525" y="0"/>
            <a:ext cx="2403475" cy="1712913"/>
          </a:xfrm>
          <a:prstGeom prst="rect">
            <a:avLst/>
          </a:prstGeom>
          <a:solidFill>
            <a:srgbClr val="CCECFF"/>
          </a:solidFill>
          <a:ln w="9525">
            <a:noFill/>
            <a:round/>
            <a:headEnd/>
            <a:tailEnd/>
          </a:ln>
        </p:spPr>
      </p:pic>
      <p:sp>
        <p:nvSpPr>
          <p:cNvPr id="4100" name="Oval 3"/>
          <p:cNvSpPr>
            <a:spLocks noChangeArrowheads="1"/>
          </p:cNvSpPr>
          <p:nvPr/>
        </p:nvSpPr>
        <p:spPr bwMode="auto">
          <a:xfrm>
            <a:off x="7848600" y="762000"/>
            <a:ext cx="76200" cy="76200"/>
          </a:xfrm>
          <a:prstGeom prst="ellipse">
            <a:avLst/>
          </a:prstGeom>
          <a:solidFill>
            <a:srgbClr val="FF0066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cs-CZ"/>
          </a:p>
        </p:txBody>
      </p:sp>
      <p:sp>
        <p:nvSpPr>
          <p:cNvPr id="8" name="Zástupný symbol pro zápatí 3"/>
          <p:cNvSpPr>
            <a:spLocks noGrp="1"/>
          </p:cNvSpPr>
          <p:nvPr>
            <p:ph type="ftr" sz="quarter" idx="10"/>
          </p:nvPr>
        </p:nvSpPr>
        <p:spPr>
          <a:xfrm>
            <a:off x="1692275" y="6407150"/>
            <a:ext cx="4057650" cy="450850"/>
          </a:xfrm>
        </p:spPr>
        <p:txBody>
          <a:bodyPr/>
          <a:lstStyle/>
          <a:p>
            <a:pPr>
              <a:defRPr/>
            </a:pPr>
            <a:r>
              <a:rPr lang="cs-CZ" dirty="0" err="1" smtClean="0"/>
              <a:t>StatGIS</a:t>
            </a:r>
            <a:r>
              <a:rPr lang="cs-CZ" dirty="0" smtClean="0"/>
              <a:t> </a:t>
            </a:r>
            <a:r>
              <a:rPr lang="cs-CZ" dirty="0" err="1" smtClean="0"/>
              <a:t>Conference</a:t>
            </a:r>
            <a:r>
              <a:rPr lang="cs-CZ" dirty="0" smtClean="0"/>
              <a:t>, Olomouc, </a:t>
            </a:r>
            <a:r>
              <a:rPr lang="cs-CZ" dirty="0"/>
              <a:t>18. – 22. 11. </a:t>
            </a:r>
            <a:r>
              <a:rPr lang="cs-CZ" dirty="0" smtClean="0"/>
              <a:t>2013</a:t>
            </a:r>
            <a:endParaRPr lang="cs-CZ" dirty="0"/>
          </a:p>
        </p:txBody>
      </p:sp>
      <p:sp>
        <p:nvSpPr>
          <p:cNvPr id="6" name="Elipsa 5"/>
          <p:cNvSpPr/>
          <p:nvPr/>
        </p:nvSpPr>
        <p:spPr bwMode="auto">
          <a:xfrm>
            <a:off x="7668344" y="548680"/>
            <a:ext cx="482352" cy="504056"/>
          </a:xfrm>
          <a:prstGeom prst="ellipse">
            <a:avLst/>
          </a:prstGeom>
          <a:solidFill>
            <a:schemeClr val="accent1">
              <a:lumMod val="60000"/>
              <a:lumOff val="40000"/>
              <a:alpha val="47059"/>
            </a:schemeClr>
          </a:solidFill>
          <a:ln w="9525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glow rad="228600">
              <a:schemeClr val="accent1">
                <a:satMod val="175000"/>
                <a:alpha val="40000"/>
              </a:schemeClr>
            </a:glow>
            <a:softEdge rad="31750"/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cs-CZ" sz="24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6" charset="0"/>
              <a:ea typeface="MS Gothic" charset="-128"/>
            </a:endParaRPr>
          </a:p>
        </p:txBody>
      </p:sp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95736" y="5301208"/>
            <a:ext cx="4662488" cy="101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683568" y="188640"/>
            <a:ext cx="7766050" cy="4233863"/>
          </a:xfrm>
        </p:spPr>
        <p:txBody>
          <a:bodyPr/>
          <a:lstStyle/>
          <a:p>
            <a:r>
              <a:rPr lang="cs-CZ" dirty="0" smtClean="0"/>
              <a:t>2013: </a:t>
            </a:r>
            <a:r>
              <a:rPr lang="cs-CZ" dirty="0" err="1" smtClean="0"/>
              <a:t>Central</a:t>
            </a:r>
            <a:r>
              <a:rPr lang="cs-CZ" dirty="0" smtClean="0"/>
              <a:t> </a:t>
            </a:r>
            <a:r>
              <a:rPr lang="cs-CZ" dirty="0" err="1" smtClean="0"/>
              <a:t>Europe</a:t>
            </a:r>
            <a:r>
              <a:rPr lang="cs-CZ" dirty="0" smtClean="0"/>
              <a:t> in EU 28</a:t>
            </a:r>
            <a:endParaRPr lang="cs-CZ" dirty="0"/>
          </a:p>
        </p:txBody>
      </p:sp>
      <p:pic>
        <p:nvPicPr>
          <p:cNvPr id="4710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63688" y="1268760"/>
            <a:ext cx="5400600" cy="4320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Zástupný symbol pro zápatí 3"/>
          <p:cNvSpPr>
            <a:spLocks noGrp="1"/>
          </p:cNvSpPr>
          <p:nvPr>
            <p:ph type="ftr" sz="quarter" idx="10"/>
          </p:nvPr>
        </p:nvSpPr>
        <p:spPr>
          <a:xfrm>
            <a:off x="1692275" y="6407150"/>
            <a:ext cx="4057650" cy="450850"/>
          </a:xfrm>
        </p:spPr>
        <p:txBody>
          <a:bodyPr/>
          <a:lstStyle/>
          <a:p>
            <a:pPr>
              <a:defRPr/>
            </a:pPr>
            <a:r>
              <a:rPr lang="cs-CZ" dirty="0" err="1" smtClean="0"/>
              <a:t>StatGIS</a:t>
            </a:r>
            <a:r>
              <a:rPr lang="cs-CZ" dirty="0" smtClean="0"/>
              <a:t> </a:t>
            </a:r>
            <a:r>
              <a:rPr lang="cs-CZ" dirty="0" err="1" smtClean="0"/>
              <a:t>Conference</a:t>
            </a:r>
            <a:r>
              <a:rPr lang="cs-CZ" dirty="0" smtClean="0"/>
              <a:t>, Olomouc, </a:t>
            </a:r>
            <a:r>
              <a:rPr lang="cs-CZ" dirty="0"/>
              <a:t>18. – 22. 11. </a:t>
            </a:r>
            <a:r>
              <a:rPr lang="cs-CZ" dirty="0" smtClean="0"/>
              <a:t>2013</a:t>
            </a:r>
            <a:endParaRPr lang="cs-CZ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ovéPole 3"/>
          <p:cNvSpPr txBox="1"/>
          <p:nvPr/>
        </p:nvSpPr>
        <p:spPr>
          <a:xfrm>
            <a:off x="467544" y="116632"/>
            <a:ext cx="8900324" cy="68634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cs-CZ" sz="1600" i="1" dirty="0" err="1" smtClean="0">
                <a:solidFill>
                  <a:schemeClr val="tx1"/>
                </a:solidFill>
                <a:latin typeface="+mj-lt"/>
              </a:rPr>
              <a:t>What</a:t>
            </a:r>
            <a:r>
              <a:rPr lang="cs-CZ" sz="1600" i="1" dirty="0" smtClean="0">
                <a:solidFill>
                  <a:schemeClr val="tx1"/>
                </a:solidFill>
                <a:latin typeface="+mj-lt"/>
              </a:rPr>
              <a:t> </a:t>
            </a:r>
            <a:r>
              <a:rPr lang="cs-CZ" sz="1600" i="1" dirty="0">
                <a:solidFill>
                  <a:schemeClr val="tx1"/>
                </a:solidFill>
                <a:latin typeface="+mj-lt"/>
              </a:rPr>
              <a:t>are </a:t>
            </a:r>
            <a:r>
              <a:rPr lang="cs-CZ" sz="1600" i="1" dirty="0" err="1" smtClean="0">
                <a:solidFill>
                  <a:schemeClr val="tx1"/>
                </a:solidFill>
                <a:latin typeface="+mj-lt"/>
              </a:rPr>
              <a:t>barriers</a:t>
            </a:r>
            <a:r>
              <a:rPr lang="cs-CZ" sz="1600" i="1" dirty="0" smtClean="0">
                <a:solidFill>
                  <a:schemeClr val="tx1"/>
                </a:solidFill>
                <a:latin typeface="+mj-lt"/>
              </a:rPr>
              <a:t> </a:t>
            </a:r>
            <a:r>
              <a:rPr lang="cs-CZ" sz="1600" i="1" dirty="0" err="1" smtClean="0">
                <a:solidFill>
                  <a:schemeClr val="tx1"/>
                </a:solidFill>
                <a:latin typeface="+mj-lt"/>
              </a:rPr>
              <a:t>and</a:t>
            </a:r>
            <a:r>
              <a:rPr lang="cs-CZ" sz="1600" i="1" dirty="0" smtClean="0">
                <a:solidFill>
                  <a:schemeClr val="tx1"/>
                </a:solidFill>
                <a:latin typeface="+mj-lt"/>
              </a:rPr>
              <a:t> </a:t>
            </a:r>
            <a:r>
              <a:rPr lang="cs-CZ" sz="1600" i="1" dirty="0" err="1" smtClean="0">
                <a:solidFill>
                  <a:schemeClr val="tx1"/>
                </a:solidFill>
                <a:latin typeface="+mj-lt"/>
              </a:rPr>
              <a:t>challenges</a:t>
            </a:r>
            <a:r>
              <a:rPr lang="cs-CZ" sz="1600" i="1" dirty="0" smtClean="0">
                <a:solidFill>
                  <a:schemeClr val="tx1"/>
                </a:solidFill>
                <a:latin typeface="+mj-lt"/>
              </a:rPr>
              <a:t> </a:t>
            </a:r>
            <a:r>
              <a:rPr lang="cs-CZ" sz="1600" i="1" dirty="0" err="1">
                <a:solidFill>
                  <a:schemeClr val="tx1"/>
                </a:solidFill>
                <a:latin typeface="+mj-lt"/>
              </a:rPr>
              <a:t>of</a:t>
            </a:r>
            <a:r>
              <a:rPr lang="cs-CZ" sz="1600" i="1" dirty="0">
                <a:solidFill>
                  <a:schemeClr val="tx1"/>
                </a:solidFill>
                <a:latin typeface="+mj-lt"/>
              </a:rPr>
              <a:t> </a:t>
            </a:r>
            <a:r>
              <a:rPr lang="cs-CZ" sz="1600" i="1" dirty="0" err="1">
                <a:solidFill>
                  <a:schemeClr val="tx1"/>
                </a:solidFill>
                <a:latin typeface="+mj-lt"/>
              </a:rPr>
              <a:t>spatial</a:t>
            </a:r>
            <a:r>
              <a:rPr lang="cs-CZ" sz="1600" i="1" dirty="0">
                <a:solidFill>
                  <a:schemeClr val="tx1"/>
                </a:solidFill>
                <a:latin typeface="+mj-lt"/>
              </a:rPr>
              <a:t> </a:t>
            </a:r>
            <a:r>
              <a:rPr lang="cs-CZ" sz="1600" i="1" dirty="0" err="1">
                <a:solidFill>
                  <a:schemeClr val="tx1"/>
                </a:solidFill>
                <a:latin typeface="+mj-lt"/>
              </a:rPr>
              <a:t>planning</a:t>
            </a:r>
            <a:r>
              <a:rPr lang="cs-CZ" sz="1600" i="1" dirty="0">
                <a:solidFill>
                  <a:schemeClr val="tx1"/>
                </a:solidFill>
                <a:latin typeface="+mj-lt"/>
              </a:rPr>
              <a:t> </a:t>
            </a:r>
            <a:r>
              <a:rPr lang="cs-CZ" sz="1600" i="1" dirty="0" err="1">
                <a:solidFill>
                  <a:schemeClr val="tx1"/>
                </a:solidFill>
                <a:latin typeface="+mj-lt"/>
              </a:rPr>
              <a:t>and</a:t>
            </a:r>
            <a:r>
              <a:rPr lang="cs-CZ" sz="1600" i="1" dirty="0">
                <a:solidFill>
                  <a:schemeClr val="tx1"/>
                </a:solidFill>
                <a:latin typeface="+mj-lt"/>
              </a:rPr>
              <a:t> </a:t>
            </a:r>
            <a:r>
              <a:rPr lang="cs-CZ" sz="1600" i="1" dirty="0" err="1" smtClean="0">
                <a:solidFill>
                  <a:schemeClr val="tx1"/>
                </a:solidFill>
                <a:latin typeface="+mj-lt"/>
              </a:rPr>
              <a:t>regional</a:t>
            </a:r>
            <a:r>
              <a:rPr lang="cs-CZ" sz="1600" i="1" dirty="0" smtClean="0">
                <a:solidFill>
                  <a:schemeClr val="tx1"/>
                </a:solidFill>
                <a:latin typeface="+mj-lt"/>
              </a:rPr>
              <a:t> </a:t>
            </a:r>
            <a:r>
              <a:rPr lang="cs-CZ" sz="1600" i="1" dirty="0" err="1" smtClean="0">
                <a:solidFill>
                  <a:schemeClr val="tx1"/>
                </a:solidFill>
                <a:latin typeface="+mj-lt"/>
              </a:rPr>
              <a:t>development</a:t>
            </a:r>
            <a:r>
              <a:rPr lang="cs-CZ" sz="1600" i="1" dirty="0">
                <a:solidFill>
                  <a:schemeClr val="tx1"/>
                </a:solidFill>
                <a:latin typeface="+mj-lt"/>
              </a:rPr>
              <a:t>? </a:t>
            </a:r>
            <a:br>
              <a:rPr lang="cs-CZ" sz="1600" i="1" dirty="0">
                <a:solidFill>
                  <a:schemeClr val="tx1"/>
                </a:solidFill>
                <a:latin typeface="+mj-lt"/>
              </a:rPr>
            </a:br>
            <a:r>
              <a:rPr lang="cs-CZ" sz="1600" i="1" dirty="0" err="1">
                <a:solidFill>
                  <a:schemeClr val="tx1"/>
                </a:solidFill>
                <a:latin typeface="+mj-lt"/>
              </a:rPr>
              <a:t>What</a:t>
            </a:r>
            <a:r>
              <a:rPr lang="cs-CZ" sz="1600" i="1" dirty="0">
                <a:solidFill>
                  <a:schemeClr val="tx1"/>
                </a:solidFill>
                <a:latin typeface="+mj-lt"/>
              </a:rPr>
              <a:t> are </a:t>
            </a:r>
            <a:r>
              <a:rPr lang="cs-CZ" sz="1600" i="1" dirty="0" err="1">
                <a:solidFill>
                  <a:schemeClr val="tx1"/>
                </a:solidFill>
                <a:latin typeface="+mj-lt"/>
              </a:rPr>
              <a:t>current</a:t>
            </a:r>
            <a:r>
              <a:rPr lang="cs-CZ" sz="1600" i="1" dirty="0">
                <a:solidFill>
                  <a:schemeClr val="tx1"/>
                </a:solidFill>
                <a:latin typeface="+mj-lt"/>
              </a:rPr>
              <a:t> </a:t>
            </a:r>
            <a:r>
              <a:rPr lang="cs-CZ" sz="1600" i="1" dirty="0" err="1">
                <a:solidFill>
                  <a:schemeClr val="tx1"/>
                </a:solidFill>
                <a:latin typeface="+mj-lt"/>
              </a:rPr>
              <a:t>approaches</a:t>
            </a:r>
            <a:r>
              <a:rPr lang="cs-CZ" sz="1600" i="1" dirty="0">
                <a:solidFill>
                  <a:schemeClr val="tx1"/>
                </a:solidFill>
                <a:latin typeface="+mj-lt"/>
              </a:rPr>
              <a:t> to </a:t>
            </a:r>
            <a:r>
              <a:rPr lang="cs-CZ" sz="1600" i="1" dirty="0" err="1">
                <a:solidFill>
                  <a:schemeClr val="tx1"/>
                </a:solidFill>
                <a:latin typeface="+mj-lt"/>
              </a:rPr>
              <a:t>overcome</a:t>
            </a:r>
            <a:r>
              <a:rPr lang="cs-CZ" sz="1600" i="1" dirty="0">
                <a:solidFill>
                  <a:schemeClr val="tx1"/>
                </a:solidFill>
                <a:latin typeface="+mj-lt"/>
              </a:rPr>
              <a:t> these? </a:t>
            </a:r>
          </a:p>
          <a:p>
            <a:pPr>
              <a:defRPr/>
            </a:pPr>
            <a:endParaRPr lang="cs-CZ" b="1" dirty="0">
              <a:solidFill>
                <a:srgbClr val="FF0000"/>
              </a:solidFill>
              <a:latin typeface="+mn-lt"/>
            </a:endParaRPr>
          </a:p>
          <a:p>
            <a:pPr>
              <a:defRPr/>
            </a:pPr>
            <a:r>
              <a:rPr lang="cs-CZ" b="1" dirty="0" err="1">
                <a:solidFill>
                  <a:schemeClr val="tx1"/>
                </a:solidFill>
                <a:latin typeface="+mn-lt"/>
              </a:rPr>
              <a:t>I</a:t>
            </a:r>
            <a:r>
              <a:rPr lang="cs-CZ" b="1" dirty="0" err="1" smtClean="0">
                <a:solidFill>
                  <a:schemeClr val="tx1"/>
                </a:solidFill>
                <a:latin typeface="+mn-lt"/>
              </a:rPr>
              <a:t>nfrastructure</a:t>
            </a:r>
            <a:r>
              <a:rPr lang="cs-CZ" b="1" dirty="0" smtClean="0">
                <a:solidFill>
                  <a:schemeClr val="tx1"/>
                </a:solidFill>
                <a:latin typeface="+mn-lt"/>
              </a:rPr>
              <a:t>: </a:t>
            </a:r>
            <a:r>
              <a:rPr lang="cs-CZ" b="1" dirty="0" err="1" smtClean="0">
                <a:solidFill>
                  <a:schemeClr val="tx1"/>
                </a:solidFill>
                <a:latin typeface="+mn-lt"/>
              </a:rPr>
              <a:t>state</a:t>
            </a:r>
            <a:r>
              <a:rPr lang="cs-CZ" b="1" dirty="0" smtClean="0">
                <a:solidFill>
                  <a:schemeClr val="tx1"/>
                </a:solidFill>
                <a:latin typeface="+mn-lt"/>
              </a:rPr>
              <a:t>-</a:t>
            </a:r>
            <a:r>
              <a:rPr lang="cs-CZ" b="1" dirty="0" err="1" smtClean="0">
                <a:solidFill>
                  <a:schemeClr val="tx1"/>
                </a:solidFill>
                <a:latin typeface="+mn-lt"/>
              </a:rPr>
              <a:t>of</a:t>
            </a:r>
            <a:r>
              <a:rPr lang="cs-CZ" b="1" dirty="0" smtClean="0">
                <a:solidFill>
                  <a:schemeClr val="tx1"/>
                </a:solidFill>
                <a:latin typeface="+mn-lt"/>
              </a:rPr>
              <a:t>-play</a:t>
            </a:r>
            <a:endParaRPr lang="cs-CZ" b="1" dirty="0">
              <a:solidFill>
                <a:schemeClr val="tx1"/>
              </a:solidFill>
              <a:latin typeface="+mn-lt"/>
            </a:endParaRPr>
          </a:p>
          <a:p>
            <a:pPr>
              <a:buFont typeface="Arial" pitchFamily="34" charset="0"/>
              <a:buChar char="•"/>
              <a:defRPr/>
            </a:pPr>
            <a:r>
              <a:rPr lang="cs-CZ" dirty="0" smtClean="0">
                <a:solidFill>
                  <a:schemeClr val="tx1"/>
                </a:solidFill>
                <a:latin typeface="+mn-lt"/>
              </a:rPr>
              <a:t>   Data </a:t>
            </a:r>
            <a:r>
              <a:rPr lang="cs-CZ" dirty="0">
                <a:solidFill>
                  <a:schemeClr val="tx1"/>
                </a:solidFill>
                <a:latin typeface="+mn-lt"/>
              </a:rPr>
              <a:t>&gt; </a:t>
            </a:r>
            <a:r>
              <a:rPr lang="cs-CZ" dirty="0" err="1">
                <a:solidFill>
                  <a:schemeClr val="tx1"/>
                </a:solidFill>
                <a:latin typeface="+mn-lt"/>
              </a:rPr>
              <a:t>Geo</a:t>
            </a:r>
            <a:r>
              <a:rPr lang="cs-CZ" dirty="0">
                <a:solidFill>
                  <a:schemeClr val="tx1"/>
                </a:solidFill>
                <a:latin typeface="+mn-lt"/>
              </a:rPr>
              <a:t>-Data &gt; GIS &gt; </a:t>
            </a:r>
            <a:r>
              <a:rPr lang="cs-CZ" dirty="0" err="1">
                <a:solidFill>
                  <a:schemeClr val="tx1"/>
                </a:solidFill>
                <a:latin typeface="+mn-lt"/>
              </a:rPr>
              <a:t>SDI</a:t>
            </a:r>
            <a:r>
              <a:rPr lang="cs-CZ" dirty="0">
                <a:solidFill>
                  <a:schemeClr val="tx1"/>
                </a:solidFill>
                <a:latin typeface="+mn-lt"/>
              </a:rPr>
              <a:t> &gt; INSPIRE </a:t>
            </a:r>
            <a:r>
              <a:rPr lang="cs-CZ" sz="1800" dirty="0" smtClean="0">
                <a:solidFill>
                  <a:schemeClr val="tx1"/>
                </a:solidFill>
                <a:latin typeface="+mn-lt"/>
              </a:rPr>
              <a:t>(2007)</a:t>
            </a:r>
            <a:r>
              <a:rPr lang="cs-CZ" dirty="0" smtClean="0">
                <a:solidFill>
                  <a:schemeClr val="tx1"/>
                </a:solidFill>
                <a:latin typeface="+mn-lt"/>
              </a:rPr>
              <a:t>… </a:t>
            </a:r>
            <a:endParaRPr lang="cs-CZ" dirty="0">
              <a:solidFill>
                <a:schemeClr val="tx1"/>
              </a:solidFill>
              <a:latin typeface="+mn-lt"/>
            </a:endParaRPr>
          </a:p>
          <a:p>
            <a:pPr>
              <a:buFont typeface="Arial" pitchFamily="34" charset="0"/>
              <a:buChar char="•"/>
              <a:defRPr/>
            </a:pPr>
            <a:r>
              <a:rPr lang="cs-CZ" dirty="0">
                <a:solidFill>
                  <a:schemeClr val="tx1"/>
                </a:solidFill>
                <a:latin typeface="+mn-lt"/>
              </a:rPr>
              <a:t>   </a:t>
            </a:r>
            <a:r>
              <a:rPr lang="cs-CZ" dirty="0" err="1">
                <a:solidFill>
                  <a:schemeClr val="tx1"/>
                </a:solidFill>
                <a:latin typeface="+mn-lt"/>
              </a:rPr>
              <a:t>Spatial</a:t>
            </a:r>
            <a:r>
              <a:rPr lang="cs-CZ" dirty="0">
                <a:solidFill>
                  <a:schemeClr val="tx1"/>
                </a:solidFill>
                <a:latin typeface="+mn-lt"/>
              </a:rPr>
              <a:t> Data </a:t>
            </a:r>
            <a:r>
              <a:rPr lang="cs-CZ" dirty="0" err="1">
                <a:solidFill>
                  <a:schemeClr val="tx1"/>
                </a:solidFill>
                <a:latin typeface="+mn-lt"/>
              </a:rPr>
              <a:t>Infrastructures</a:t>
            </a:r>
            <a:r>
              <a:rPr lang="cs-CZ" dirty="0">
                <a:solidFill>
                  <a:schemeClr val="tx1"/>
                </a:solidFill>
                <a:latin typeface="+mn-lt"/>
              </a:rPr>
              <a:t> </a:t>
            </a:r>
            <a:r>
              <a:rPr lang="cs-CZ" dirty="0" smtClean="0">
                <a:solidFill>
                  <a:schemeClr val="tx1"/>
                </a:solidFill>
                <a:latin typeface="+mn-lt"/>
              </a:rPr>
              <a:t>&gt; </a:t>
            </a:r>
            <a:r>
              <a:rPr lang="cs-CZ" dirty="0" err="1" smtClean="0">
                <a:solidFill>
                  <a:schemeClr val="tx1"/>
                </a:solidFill>
                <a:latin typeface="+mn-lt"/>
              </a:rPr>
              <a:t>SDSI</a:t>
            </a:r>
            <a:r>
              <a:rPr lang="cs-CZ" dirty="0" smtClean="0">
                <a:solidFill>
                  <a:schemeClr val="tx1"/>
                </a:solidFill>
                <a:latin typeface="+mn-lt"/>
              </a:rPr>
              <a:t> </a:t>
            </a:r>
            <a:r>
              <a:rPr lang="cs-CZ" sz="1800" dirty="0" smtClean="0">
                <a:solidFill>
                  <a:schemeClr val="tx1"/>
                </a:solidFill>
                <a:latin typeface="+mn-lt"/>
              </a:rPr>
              <a:t>(+ </a:t>
            </a:r>
            <a:r>
              <a:rPr lang="cs-CZ" sz="1800" dirty="0" err="1" smtClean="0">
                <a:solidFill>
                  <a:schemeClr val="tx1"/>
                </a:solidFill>
                <a:latin typeface="+mn-lt"/>
              </a:rPr>
              <a:t>Services</a:t>
            </a:r>
            <a:r>
              <a:rPr lang="cs-CZ" sz="1800" dirty="0" smtClean="0">
                <a:solidFill>
                  <a:schemeClr val="tx1"/>
                </a:solidFill>
                <a:latin typeface="+mn-lt"/>
              </a:rPr>
              <a:t>, Sambura 2011)</a:t>
            </a:r>
            <a:r>
              <a:rPr lang="cs-CZ" dirty="0" smtClean="0">
                <a:solidFill>
                  <a:schemeClr val="tx1"/>
                </a:solidFill>
                <a:latin typeface="+mn-lt"/>
              </a:rPr>
              <a:t>… </a:t>
            </a:r>
            <a:endParaRPr lang="cs-CZ" dirty="0">
              <a:solidFill>
                <a:schemeClr val="tx1"/>
              </a:solidFill>
              <a:latin typeface="+mn-lt"/>
            </a:endParaRPr>
          </a:p>
          <a:p>
            <a:pPr>
              <a:buFont typeface="Arial" pitchFamily="34" charset="0"/>
              <a:buChar char="•"/>
              <a:defRPr/>
            </a:pPr>
            <a:r>
              <a:rPr lang="cs-CZ" dirty="0">
                <a:solidFill>
                  <a:schemeClr val="tx1"/>
                </a:solidFill>
                <a:latin typeface="+mn-lt"/>
              </a:rPr>
              <a:t>   </a:t>
            </a:r>
            <a:r>
              <a:rPr lang="cs-CZ" dirty="0" err="1">
                <a:solidFill>
                  <a:schemeClr val="tx1"/>
                </a:solidFill>
                <a:latin typeface="+mn-lt"/>
              </a:rPr>
              <a:t>Networks</a:t>
            </a:r>
            <a:r>
              <a:rPr lang="cs-CZ" dirty="0">
                <a:solidFill>
                  <a:schemeClr val="tx1"/>
                </a:solidFill>
                <a:latin typeface="+mn-lt"/>
              </a:rPr>
              <a:t> </a:t>
            </a:r>
            <a:r>
              <a:rPr lang="cs-CZ" dirty="0" err="1">
                <a:solidFill>
                  <a:schemeClr val="tx1"/>
                </a:solidFill>
                <a:latin typeface="+mn-lt"/>
              </a:rPr>
              <a:t>and</a:t>
            </a:r>
            <a:r>
              <a:rPr lang="cs-CZ" dirty="0">
                <a:solidFill>
                  <a:schemeClr val="tx1"/>
                </a:solidFill>
                <a:latin typeface="+mn-lt"/>
              </a:rPr>
              <a:t> </a:t>
            </a:r>
            <a:r>
              <a:rPr lang="cs-CZ" dirty="0" err="1">
                <a:solidFill>
                  <a:schemeClr val="tx1"/>
                </a:solidFill>
                <a:latin typeface="+mn-lt"/>
              </a:rPr>
              <a:t>clouds</a:t>
            </a:r>
            <a:r>
              <a:rPr lang="cs-CZ" dirty="0">
                <a:solidFill>
                  <a:schemeClr val="tx1"/>
                </a:solidFill>
                <a:latin typeface="+mn-lt"/>
              </a:rPr>
              <a:t> </a:t>
            </a:r>
            <a:r>
              <a:rPr lang="cs-CZ" dirty="0" err="1">
                <a:solidFill>
                  <a:schemeClr val="tx1"/>
                </a:solidFill>
                <a:latin typeface="+mn-lt"/>
              </a:rPr>
              <a:t>of</a:t>
            </a:r>
            <a:r>
              <a:rPr lang="cs-CZ" dirty="0">
                <a:solidFill>
                  <a:schemeClr val="tx1"/>
                </a:solidFill>
                <a:latin typeface="+mn-lt"/>
              </a:rPr>
              <a:t> </a:t>
            </a:r>
            <a:r>
              <a:rPr lang="cs-CZ" dirty="0" smtClean="0">
                <a:solidFill>
                  <a:schemeClr val="tx1"/>
                </a:solidFill>
                <a:latin typeface="+mn-lt"/>
              </a:rPr>
              <a:t>(</a:t>
            </a:r>
            <a:r>
              <a:rPr lang="cs-CZ" dirty="0" err="1" smtClean="0">
                <a:solidFill>
                  <a:schemeClr val="tx1"/>
                </a:solidFill>
                <a:latin typeface="+mn-lt"/>
              </a:rPr>
              <a:t>geo</a:t>
            </a:r>
            <a:r>
              <a:rPr lang="cs-CZ" dirty="0" smtClean="0">
                <a:solidFill>
                  <a:schemeClr val="tx1"/>
                </a:solidFill>
                <a:latin typeface="+mn-lt"/>
              </a:rPr>
              <a:t>)</a:t>
            </a:r>
            <a:r>
              <a:rPr lang="cs-CZ" dirty="0" err="1" smtClean="0">
                <a:solidFill>
                  <a:schemeClr val="tx1"/>
                </a:solidFill>
                <a:latin typeface="+mn-lt"/>
              </a:rPr>
              <a:t>information</a:t>
            </a:r>
            <a:r>
              <a:rPr lang="cs-CZ" dirty="0" smtClean="0">
                <a:solidFill>
                  <a:schemeClr val="tx1"/>
                </a:solidFill>
                <a:latin typeface="+mn-lt"/>
              </a:rPr>
              <a:t> </a:t>
            </a:r>
          </a:p>
          <a:p>
            <a:pPr>
              <a:buFont typeface="Wingdings" pitchFamily="2" charset="2"/>
              <a:buChar char="Ø"/>
              <a:defRPr/>
            </a:pPr>
            <a:r>
              <a:rPr lang="cs-CZ" b="1" dirty="0" smtClean="0">
                <a:solidFill>
                  <a:srgbClr val="FF0000"/>
                </a:solidFill>
              </a:rPr>
              <a:t>   </a:t>
            </a:r>
            <a:r>
              <a:rPr lang="cs-CZ" b="1" dirty="0" smtClean="0">
                <a:solidFill>
                  <a:srgbClr val="FF0000"/>
                </a:solidFill>
                <a:latin typeface="+mn-lt"/>
              </a:rPr>
              <a:t>S</a:t>
            </a:r>
            <a:r>
              <a:rPr lang="en-GB" b="1" dirty="0">
                <a:solidFill>
                  <a:srgbClr val="FF0000"/>
                </a:solidFill>
                <a:latin typeface="+mn-lt"/>
              </a:rPr>
              <a:t>hared complex geospatial infrastructure</a:t>
            </a:r>
            <a:r>
              <a:rPr lang="cs-CZ" b="1" dirty="0">
                <a:solidFill>
                  <a:srgbClr val="FF0000"/>
                </a:solidFill>
                <a:latin typeface="+mn-lt"/>
              </a:rPr>
              <a:t>   </a:t>
            </a:r>
          </a:p>
          <a:p>
            <a:pPr>
              <a:defRPr/>
            </a:pPr>
            <a:endParaRPr lang="cs-CZ" b="1" dirty="0" smtClean="0">
              <a:solidFill>
                <a:schemeClr val="tx1"/>
              </a:solidFill>
              <a:latin typeface="+mn-lt"/>
            </a:endParaRPr>
          </a:p>
          <a:p>
            <a:pPr>
              <a:defRPr/>
            </a:pPr>
            <a:r>
              <a:rPr lang="cs-CZ" b="1" dirty="0" err="1" smtClean="0">
                <a:solidFill>
                  <a:schemeClr val="tx1"/>
                </a:solidFill>
                <a:latin typeface="+mn-lt"/>
              </a:rPr>
              <a:t>Information</a:t>
            </a:r>
            <a:r>
              <a:rPr lang="cs-CZ" b="1" dirty="0" smtClean="0">
                <a:solidFill>
                  <a:schemeClr val="tx1"/>
                </a:solidFill>
                <a:latin typeface="+mn-lt"/>
              </a:rPr>
              <a:t> </a:t>
            </a:r>
            <a:r>
              <a:rPr lang="cs-CZ" b="1" dirty="0" err="1" smtClean="0">
                <a:solidFill>
                  <a:schemeClr val="tx1"/>
                </a:solidFill>
                <a:latin typeface="+mn-lt"/>
              </a:rPr>
              <a:t>for</a:t>
            </a:r>
            <a:r>
              <a:rPr lang="cs-CZ" b="1" dirty="0" smtClean="0">
                <a:solidFill>
                  <a:schemeClr val="tx1"/>
                </a:solidFill>
                <a:latin typeface="+mn-lt"/>
              </a:rPr>
              <a:t> </a:t>
            </a:r>
            <a:r>
              <a:rPr lang="cs-CZ" b="1" dirty="0" err="1" smtClean="0">
                <a:solidFill>
                  <a:schemeClr val="tx1"/>
                </a:solidFill>
                <a:latin typeface="+mn-lt"/>
              </a:rPr>
              <a:t>planning</a:t>
            </a:r>
            <a:r>
              <a:rPr lang="cs-CZ" b="1" dirty="0" smtClean="0">
                <a:solidFill>
                  <a:schemeClr val="tx1"/>
                </a:solidFill>
                <a:latin typeface="+mn-lt"/>
              </a:rPr>
              <a:t> &amp; </a:t>
            </a:r>
            <a:r>
              <a:rPr lang="cs-CZ" b="1" dirty="0" err="1" smtClean="0">
                <a:solidFill>
                  <a:schemeClr val="tx1"/>
                </a:solidFill>
                <a:latin typeface="+mn-lt"/>
              </a:rPr>
              <a:t>decision</a:t>
            </a:r>
            <a:r>
              <a:rPr lang="cs-CZ" b="1" dirty="0" smtClean="0">
                <a:solidFill>
                  <a:schemeClr val="tx1"/>
                </a:solidFill>
                <a:latin typeface="+mn-lt"/>
              </a:rPr>
              <a:t> </a:t>
            </a:r>
            <a:r>
              <a:rPr lang="cs-CZ" b="1" dirty="0" err="1" smtClean="0">
                <a:solidFill>
                  <a:schemeClr val="tx1"/>
                </a:solidFill>
                <a:latin typeface="+mn-lt"/>
              </a:rPr>
              <a:t>making</a:t>
            </a:r>
            <a:r>
              <a:rPr lang="cs-CZ" b="1" dirty="0" smtClean="0">
                <a:solidFill>
                  <a:schemeClr val="tx1"/>
                </a:solidFill>
                <a:latin typeface="+mn-lt"/>
              </a:rPr>
              <a:t> </a:t>
            </a:r>
            <a:r>
              <a:rPr lang="cs-CZ" b="1" dirty="0" err="1" smtClean="0">
                <a:solidFill>
                  <a:schemeClr val="tx1"/>
                </a:solidFill>
                <a:latin typeface="+mn-lt"/>
              </a:rPr>
              <a:t>process</a:t>
            </a:r>
            <a:r>
              <a:rPr lang="cs-CZ" b="1" dirty="0" smtClean="0">
                <a:solidFill>
                  <a:schemeClr val="tx1"/>
                </a:solidFill>
                <a:latin typeface="+mn-lt"/>
              </a:rPr>
              <a:t>:</a:t>
            </a:r>
            <a:r>
              <a:rPr lang="cs-CZ" b="1" dirty="0" smtClean="0">
                <a:solidFill>
                  <a:srgbClr val="FF0000"/>
                </a:solidFill>
                <a:latin typeface="+mn-lt"/>
              </a:rPr>
              <a:t> 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cs-CZ" dirty="0" smtClean="0">
                <a:solidFill>
                  <a:schemeClr val="tx1"/>
                </a:solidFill>
                <a:latin typeface="+mn-lt"/>
              </a:rPr>
              <a:t>   PSI </a:t>
            </a:r>
            <a:r>
              <a:rPr lang="cs-CZ" dirty="0" err="1" smtClean="0">
                <a:solidFill>
                  <a:schemeClr val="tx1"/>
                </a:solidFill>
                <a:latin typeface="+mn-lt"/>
              </a:rPr>
              <a:t>Directive</a:t>
            </a:r>
            <a:r>
              <a:rPr lang="cs-CZ" dirty="0">
                <a:solidFill>
                  <a:schemeClr val="tx1"/>
                </a:solidFill>
                <a:latin typeface="+mn-lt"/>
              </a:rPr>
              <a:t> </a:t>
            </a:r>
            <a:r>
              <a:rPr lang="cs-CZ" sz="1800" dirty="0" smtClean="0">
                <a:solidFill>
                  <a:schemeClr val="tx1"/>
                </a:solidFill>
                <a:latin typeface="+mn-lt"/>
              </a:rPr>
              <a:t>(</a:t>
            </a:r>
            <a:r>
              <a:rPr lang="cs-CZ" sz="1800" dirty="0" err="1" smtClean="0">
                <a:solidFill>
                  <a:schemeClr val="tx1"/>
                </a:solidFill>
                <a:latin typeface="+mn-lt"/>
              </a:rPr>
              <a:t>from</a:t>
            </a:r>
            <a:r>
              <a:rPr lang="cs-CZ" sz="1800" dirty="0" smtClean="0">
                <a:solidFill>
                  <a:schemeClr val="tx1"/>
                </a:solidFill>
                <a:latin typeface="+mn-lt"/>
              </a:rPr>
              <a:t> 2003)</a:t>
            </a:r>
            <a:r>
              <a:rPr lang="cs-CZ" dirty="0" smtClean="0">
                <a:solidFill>
                  <a:schemeClr val="tx1"/>
                </a:solidFill>
                <a:latin typeface="+mn-lt"/>
              </a:rPr>
              <a:t> + Free Data </a:t>
            </a:r>
            <a:r>
              <a:rPr lang="cs-CZ" dirty="0">
                <a:solidFill>
                  <a:schemeClr val="tx1"/>
                </a:solidFill>
                <a:latin typeface="+mn-lt"/>
              </a:rPr>
              <a:t>+ Open </a:t>
            </a:r>
            <a:r>
              <a:rPr lang="cs-CZ" dirty="0" err="1">
                <a:solidFill>
                  <a:schemeClr val="tx1"/>
                </a:solidFill>
                <a:latin typeface="+mn-lt"/>
              </a:rPr>
              <a:t>Source</a:t>
            </a:r>
            <a:r>
              <a:rPr lang="cs-CZ" dirty="0">
                <a:solidFill>
                  <a:schemeClr val="tx1"/>
                </a:solidFill>
                <a:latin typeface="+mn-lt"/>
              </a:rPr>
              <a:t> </a:t>
            </a:r>
            <a:r>
              <a:rPr lang="cs-CZ" dirty="0" smtClean="0">
                <a:solidFill>
                  <a:schemeClr val="tx1"/>
                </a:solidFill>
                <a:latin typeface="+mn-lt"/>
              </a:rPr>
              <a:t>=&gt; </a:t>
            </a:r>
            <a:br>
              <a:rPr lang="cs-CZ" dirty="0" smtClean="0">
                <a:solidFill>
                  <a:schemeClr val="tx1"/>
                </a:solidFill>
                <a:latin typeface="+mn-lt"/>
              </a:rPr>
            </a:br>
            <a:r>
              <a:rPr lang="cs-CZ" dirty="0" smtClean="0">
                <a:solidFill>
                  <a:schemeClr val="tx1"/>
                </a:solidFill>
                <a:latin typeface="+mn-lt"/>
              </a:rPr>
              <a:t>    </a:t>
            </a:r>
            <a:r>
              <a:rPr lang="cs-CZ" dirty="0" err="1" smtClean="0">
                <a:solidFill>
                  <a:schemeClr val="tx1"/>
                </a:solidFill>
                <a:latin typeface="+mn-lt"/>
              </a:rPr>
              <a:t>new</a:t>
            </a:r>
            <a:r>
              <a:rPr lang="cs-CZ" dirty="0" smtClean="0">
                <a:solidFill>
                  <a:schemeClr val="tx1"/>
                </a:solidFill>
                <a:latin typeface="+mn-lt"/>
              </a:rPr>
              <a:t> </a:t>
            </a:r>
            <a:r>
              <a:rPr lang="cs-CZ" dirty="0" err="1" smtClean="0">
                <a:solidFill>
                  <a:schemeClr val="tx1"/>
                </a:solidFill>
                <a:latin typeface="+mn-lt"/>
              </a:rPr>
              <a:t>environment</a:t>
            </a:r>
            <a:r>
              <a:rPr lang="cs-CZ" dirty="0" smtClean="0">
                <a:solidFill>
                  <a:schemeClr val="tx1"/>
                </a:solidFill>
                <a:latin typeface="+mn-lt"/>
              </a:rPr>
              <a:t>, </a:t>
            </a:r>
            <a:r>
              <a:rPr lang="cs-CZ" dirty="0" err="1" smtClean="0">
                <a:solidFill>
                  <a:schemeClr val="tx1"/>
                </a:solidFill>
                <a:latin typeface="+mn-lt"/>
              </a:rPr>
              <a:t>potential</a:t>
            </a:r>
            <a:r>
              <a:rPr lang="cs-CZ" dirty="0" smtClean="0">
                <a:solidFill>
                  <a:schemeClr val="tx1"/>
                </a:solidFill>
                <a:latin typeface="+mn-lt"/>
              </a:rPr>
              <a:t> </a:t>
            </a:r>
            <a:r>
              <a:rPr lang="cs-CZ" dirty="0" err="1" smtClean="0">
                <a:solidFill>
                  <a:schemeClr val="tx1"/>
                </a:solidFill>
                <a:latin typeface="+mn-lt"/>
              </a:rPr>
              <a:t>for</a:t>
            </a:r>
            <a:r>
              <a:rPr lang="cs-CZ" dirty="0" smtClean="0">
                <a:solidFill>
                  <a:schemeClr val="tx1"/>
                </a:solidFill>
                <a:latin typeface="+mn-lt"/>
              </a:rPr>
              <a:t> </a:t>
            </a:r>
            <a:r>
              <a:rPr lang="cs-CZ" dirty="0" err="1" smtClean="0">
                <a:solidFill>
                  <a:schemeClr val="tx1"/>
                </a:solidFill>
                <a:latin typeface="+mn-lt"/>
              </a:rPr>
              <a:t>deeper</a:t>
            </a:r>
            <a:r>
              <a:rPr lang="cs-CZ" dirty="0" smtClean="0">
                <a:solidFill>
                  <a:schemeClr val="tx1"/>
                </a:solidFill>
                <a:latin typeface="+mn-lt"/>
              </a:rPr>
              <a:t> </a:t>
            </a:r>
            <a:r>
              <a:rPr lang="cs-CZ" dirty="0" err="1" smtClean="0">
                <a:solidFill>
                  <a:schemeClr val="tx1"/>
                </a:solidFill>
                <a:latin typeface="+mn-lt"/>
              </a:rPr>
              <a:t>democratization</a:t>
            </a:r>
            <a:r>
              <a:rPr lang="cs-CZ" dirty="0" smtClean="0">
                <a:solidFill>
                  <a:schemeClr val="tx1"/>
                </a:solidFill>
                <a:latin typeface="+mn-lt"/>
              </a:rPr>
              <a:t> &amp;</a:t>
            </a:r>
            <a:br>
              <a:rPr lang="cs-CZ" dirty="0" smtClean="0">
                <a:solidFill>
                  <a:schemeClr val="tx1"/>
                </a:solidFill>
                <a:latin typeface="+mn-lt"/>
              </a:rPr>
            </a:br>
            <a:r>
              <a:rPr lang="cs-CZ" dirty="0" smtClean="0">
                <a:solidFill>
                  <a:schemeClr val="tx1"/>
                </a:solidFill>
                <a:latin typeface="+mn-lt"/>
              </a:rPr>
              <a:t>    </a:t>
            </a:r>
            <a:r>
              <a:rPr lang="cs-CZ" dirty="0" err="1" smtClean="0">
                <a:solidFill>
                  <a:schemeClr val="tx1"/>
                </a:solidFill>
                <a:latin typeface="+mn-lt"/>
              </a:rPr>
              <a:t>better</a:t>
            </a:r>
            <a:r>
              <a:rPr lang="cs-CZ" dirty="0" smtClean="0">
                <a:solidFill>
                  <a:schemeClr val="tx1"/>
                </a:solidFill>
                <a:latin typeface="+mn-lt"/>
              </a:rPr>
              <a:t> </a:t>
            </a:r>
            <a:r>
              <a:rPr lang="cs-CZ" dirty="0" err="1" smtClean="0">
                <a:solidFill>
                  <a:schemeClr val="tx1"/>
                </a:solidFill>
                <a:latin typeface="+mn-lt"/>
              </a:rPr>
              <a:t>competitiveness</a:t>
            </a:r>
            <a:endParaRPr lang="cs-CZ" dirty="0" smtClean="0">
              <a:solidFill>
                <a:schemeClr val="tx1"/>
              </a:solidFill>
              <a:latin typeface="+mn-lt"/>
            </a:endParaRPr>
          </a:p>
          <a:p>
            <a:pPr>
              <a:buFont typeface="Arial" pitchFamily="34" charset="0"/>
              <a:buChar char="•"/>
              <a:defRPr/>
            </a:pPr>
            <a:r>
              <a:rPr lang="cs-CZ" b="1" dirty="0" smtClean="0">
                <a:solidFill>
                  <a:srgbClr val="FF0000"/>
                </a:solidFill>
                <a:latin typeface="+mn-lt"/>
              </a:rPr>
              <a:t>   </a:t>
            </a:r>
            <a:r>
              <a:rPr lang="cs-CZ" b="1" dirty="0" err="1" smtClean="0">
                <a:solidFill>
                  <a:srgbClr val="FF0000"/>
                </a:solidFill>
                <a:latin typeface="+mn-lt"/>
              </a:rPr>
              <a:t>How</a:t>
            </a:r>
            <a:r>
              <a:rPr lang="cs-CZ" b="1" dirty="0" smtClean="0">
                <a:solidFill>
                  <a:srgbClr val="FF0000"/>
                </a:solidFill>
                <a:latin typeface="+mn-lt"/>
              </a:rPr>
              <a:t> do </a:t>
            </a:r>
            <a:r>
              <a:rPr lang="cs-CZ" b="1" dirty="0" err="1" smtClean="0">
                <a:solidFill>
                  <a:srgbClr val="FF0000"/>
                </a:solidFill>
                <a:latin typeface="+mn-lt"/>
              </a:rPr>
              <a:t>specialised</a:t>
            </a:r>
            <a:r>
              <a:rPr lang="cs-CZ" b="1" dirty="0" smtClean="0">
                <a:solidFill>
                  <a:srgbClr val="FF0000"/>
                </a:solidFill>
                <a:latin typeface="+mn-lt"/>
              </a:rPr>
              <a:t> </a:t>
            </a:r>
            <a:r>
              <a:rPr lang="cs-CZ" b="1" dirty="0" err="1" smtClean="0">
                <a:solidFill>
                  <a:srgbClr val="FF0000"/>
                </a:solidFill>
                <a:latin typeface="+mn-lt"/>
              </a:rPr>
              <a:t>disciplines</a:t>
            </a:r>
            <a:r>
              <a:rPr lang="cs-CZ" b="1" dirty="0" smtClean="0">
                <a:solidFill>
                  <a:srgbClr val="FF0000"/>
                </a:solidFill>
                <a:latin typeface="+mn-lt"/>
              </a:rPr>
              <a:t> </a:t>
            </a:r>
            <a:r>
              <a:rPr lang="cs-CZ" dirty="0" smtClean="0">
                <a:solidFill>
                  <a:schemeClr val="tx1"/>
                </a:solidFill>
                <a:latin typeface="+mn-lt"/>
              </a:rPr>
              <a:t>(</a:t>
            </a:r>
            <a:r>
              <a:rPr lang="cs-CZ" dirty="0" err="1" smtClean="0">
                <a:solidFill>
                  <a:schemeClr val="tx1"/>
                </a:solidFill>
                <a:latin typeface="+mn-lt"/>
              </a:rPr>
              <a:t>spatial</a:t>
            </a:r>
            <a:r>
              <a:rPr lang="cs-CZ" dirty="0" smtClean="0">
                <a:solidFill>
                  <a:schemeClr val="tx1"/>
                </a:solidFill>
                <a:latin typeface="+mn-lt"/>
              </a:rPr>
              <a:t> </a:t>
            </a:r>
            <a:r>
              <a:rPr lang="cs-CZ" dirty="0" err="1" smtClean="0">
                <a:solidFill>
                  <a:schemeClr val="tx1"/>
                </a:solidFill>
                <a:latin typeface="+mn-lt"/>
              </a:rPr>
              <a:t>planning</a:t>
            </a:r>
            <a:r>
              <a:rPr lang="cs-CZ" dirty="0" smtClean="0">
                <a:solidFill>
                  <a:schemeClr val="tx1"/>
                </a:solidFill>
                <a:latin typeface="+mn-lt"/>
              </a:rPr>
              <a:t>, </a:t>
            </a:r>
            <a:br>
              <a:rPr lang="cs-CZ" dirty="0" smtClean="0">
                <a:solidFill>
                  <a:schemeClr val="tx1"/>
                </a:solidFill>
                <a:latin typeface="+mn-lt"/>
              </a:rPr>
            </a:br>
            <a:r>
              <a:rPr lang="cs-CZ" dirty="0" smtClean="0">
                <a:solidFill>
                  <a:schemeClr val="tx1"/>
                </a:solidFill>
                <a:latin typeface="+mn-lt"/>
              </a:rPr>
              <a:t>    geoinformatics, </a:t>
            </a:r>
            <a:r>
              <a:rPr lang="cs-CZ" dirty="0" err="1" smtClean="0">
                <a:solidFill>
                  <a:schemeClr val="tx1"/>
                </a:solidFill>
                <a:latin typeface="+mn-lt"/>
              </a:rPr>
              <a:t>cartography</a:t>
            </a:r>
            <a:r>
              <a:rPr lang="cs-CZ" dirty="0" smtClean="0">
                <a:solidFill>
                  <a:schemeClr val="tx1"/>
                </a:solidFill>
                <a:latin typeface="+mn-lt"/>
              </a:rPr>
              <a:t>)</a:t>
            </a:r>
            <a:r>
              <a:rPr lang="cs-CZ" b="1" dirty="0" smtClean="0">
                <a:solidFill>
                  <a:schemeClr val="tx1"/>
                </a:solidFill>
                <a:latin typeface="+mn-lt"/>
              </a:rPr>
              <a:t> </a:t>
            </a:r>
            <a:r>
              <a:rPr lang="cs-CZ" b="1" dirty="0" err="1" smtClean="0">
                <a:solidFill>
                  <a:schemeClr val="tx1"/>
                </a:solidFill>
                <a:latin typeface="+mn-lt"/>
              </a:rPr>
              <a:t>and</a:t>
            </a:r>
            <a:r>
              <a:rPr lang="cs-CZ" b="1" dirty="0" smtClean="0">
                <a:solidFill>
                  <a:schemeClr val="tx1"/>
                </a:solidFill>
                <a:latin typeface="+mn-lt"/>
              </a:rPr>
              <a:t> </a:t>
            </a:r>
            <a:r>
              <a:rPr lang="cs-CZ" b="1" dirty="0" err="1" smtClean="0">
                <a:solidFill>
                  <a:schemeClr val="tx1"/>
                </a:solidFill>
                <a:latin typeface="+mn-lt"/>
              </a:rPr>
              <a:t>their</a:t>
            </a:r>
            <a:r>
              <a:rPr lang="cs-CZ" b="1" dirty="0" smtClean="0">
                <a:solidFill>
                  <a:schemeClr val="tx1"/>
                </a:solidFill>
                <a:latin typeface="+mn-lt"/>
              </a:rPr>
              <a:t> </a:t>
            </a:r>
            <a:r>
              <a:rPr lang="cs-CZ" b="1" dirty="0" err="1" smtClean="0">
                <a:solidFill>
                  <a:srgbClr val="FF0000"/>
                </a:solidFill>
                <a:latin typeface="+mn-lt"/>
              </a:rPr>
              <a:t>theory</a:t>
            </a:r>
            <a:r>
              <a:rPr lang="cs-CZ" b="1" dirty="0" smtClean="0">
                <a:solidFill>
                  <a:srgbClr val="FF0000"/>
                </a:solidFill>
                <a:latin typeface="+mn-lt"/>
              </a:rPr>
              <a:t>, </a:t>
            </a:r>
            <a:br>
              <a:rPr lang="cs-CZ" b="1" dirty="0" smtClean="0">
                <a:solidFill>
                  <a:srgbClr val="FF0000"/>
                </a:solidFill>
                <a:latin typeface="+mn-lt"/>
              </a:rPr>
            </a:br>
            <a:r>
              <a:rPr lang="cs-CZ" b="1" dirty="0" smtClean="0">
                <a:solidFill>
                  <a:srgbClr val="FF0000"/>
                </a:solidFill>
                <a:latin typeface="+mn-lt"/>
              </a:rPr>
              <a:t>    </a:t>
            </a:r>
            <a:r>
              <a:rPr lang="cs-CZ" b="1" dirty="0" err="1" smtClean="0">
                <a:solidFill>
                  <a:srgbClr val="FF0000"/>
                </a:solidFill>
                <a:latin typeface="+mn-lt"/>
              </a:rPr>
              <a:t>research</a:t>
            </a:r>
            <a:r>
              <a:rPr lang="cs-CZ" b="1" dirty="0" smtClean="0">
                <a:solidFill>
                  <a:srgbClr val="FF0000"/>
                </a:solidFill>
                <a:latin typeface="+mn-lt"/>
              </a:rPr>
              <a:t>, </a:t>
            </a:r>
            <a:r>
              <a:rPr lang="cs-CZ" b="1" dirty="0" err="1" smtClean="0">
                <a:solidFill>
                  <a:srgbClr val="FF0000"/>
                </a:solidFill>
                <a:latin typeface="+mn-lt"/>
              </a:rPr>
              <a:t>and</a:t>
            </a:r>
            <a:r>
              <a:rPr lang="cs-CZ" b="1" dirty="0" smtClean="0">
                <a:solidFill>
                  <a:srgbClr val="FF0000"/>
                </a:solidFill>
                <a:latin typeface="+mn-lt"/>
              </a:rPr>
              <a:t> </a:t>
            </a:r>
            <a:r>
              <a:rPr lang="cs-CZ" b="1" dirty="0" err="1" smtClean="0">
                <a:solidFill>
                  <a:srgbClr val="FF0000"/>
                </a:solidFill>
                <a:latin typeface="+mn-lt"/>
              </a:rPr>
              <a:t>practice</a:t>
            </a:r>
            <a:r>
              <a:rPr lang="cs-CZ" b="1" dirty="0" smtClean="0">
                <a:solidFill>
                  <a:srgbClr val="FF0000"/>
                </a:solidFill>
                <a:latin typeface="+mn-lt"/>
              </a:rPr>
              <a:t> </a:t>
            </a:r>
            <a:r>
              <a:rPr lang="cs-CZ" b="1" dirty="0" err="1" smtClean="0">
                <a:solidFill>
                  <a:srgbClr val="FF0000"/>
                </a:solidFill>
                <a:latin typeface="+mn-lt"/>
              </a:rPr>
              <a:t>reflect</a:t>
            </a:r>
            <a:r>
              <a:rPr lang="cs-CZ" b="1" dirty="0" smtClean="0">
                <a:solidFill>
                  <a:srgbClr val="FF0000"/>
                </a:solidFill>
                <a:latin typeface="+mn-lt"/>
              </a:rPr>
              <a:t> </a:t>
            </a:r>
            <a:r>
              <a:rPr lang="cs-CZ" b="1" dirty="0" err="1">
                <a:solidFill>
                  <a:srgbClr val="FF0000"/>
                </a:solidFill>
                <a:latin typeface="+mn-lt"/>
              </a:rPr>
              <a:t>this</a:t>
            </a:r>
            <a:r>
              <a:rPr lang="cs-CZ" b="1" dirty="0">
                <a:solidFill>
                  <a:srgbClr val="FF0000"/>
                </a:solidFill>
                <a:latin typeface="+mn-lt"/>
              </a:rPr>
              <a:t> </a:t>
            </a:r>
            <a:r>
              <a:rPr lang="cs-CZ" dirty="0" err="1">
                <a:solidFill>
                  <a:schemeClr val="tx1"/>
                </a:solidFill>
                <a:latin typeface="+mn-lt"/>
              </a:rPr>
              <a:t>amount</a:t>
            </a:r>
            <a:r>
              <a:rPr lang="cs-CZ" dirty="0">
                <a:solidFill>
                  <a:schemeClr val="tx1"/>
                </a:solidFill>
                <a:latin typeface="+mn-lt"/>
              </a:rPr>
              <a:t> </a:t>
            </a:r>
            <a:r>
              <a:rPr lang="cs-CZ" dirty="0" err="1">
                <a:solidFill>
                  <a:schemeClr val="tx1"/>
                </a:solidFill>
                <a:latin typeface="+mn-lt"/>
              </a:rPr>
              <a:t>of</a:t>
            </a:r>
            <a:r>
              <a:rPr lang="cs-CZ" dirty="0">
                <a:solidFill>
                  <a:schemeClr val="tx1"/>
                </a:solidFill>
                <a:latin typeface="+mn-lt"/>
              </a:rPr>
              <a:t> </a:t>
            </a:r>
            <a:r>
              <a:rPr lang="cs-CZ" dirty="0" err="1">
                <a:solidFill>
                  <a:schemeClr val="tx1"/>
                </a:solidFill>
                <a:latin typeface="+mn-lt"/>
              </a:rPr>
              <a:t>facts</a:t>
            </a:r>
            <a:r>
              <a:rPr lang="cs-CZ" dirty="0">
                <a:solidFill>
                  <a:schemeClr val="tx1"/>
                </a:solidFill>
                <a:latin typeface="+mn-lt"/>
              </a:rPr>
              <a:t>, </a:t>
            </a:r>
            <a:r>
              <a:rPr lang="cs-CZ" dirty="0" smtClean="0">
                <a:solidFill>
                  <a:schemeClr val="tx1"/>
                </a:solidFill>
                <a:latin typeface="+mn-lt"/>
              </a:rPr>
              <a:t/>
            </a:r>
            <a:br>
              <a:rPr lang="cs-CZ" dirty="0" smtClean="0">
                <a:solidFill>
                  <a:schemeClr val="tx1"/>
                </a:solidFill>
                <a:latin typeface="+mn-lt"/>
              </a:rPr>
            </a:br>
            <a:r>
              <a:rPr lang="cs-CZ" dirty="0" smtClean="0">
                <a:solidFill>
                  <a:schemeClr val="tx1"/>
                </a:solidFill>
                <a:latin typeface="+mn-lt"/>
              </a:rPr>
              <a:t>    </a:t>
            </a:r>
            <a:r>
              <a:rPr lang="cs-CZ" dirty="0" err="1" smtClean="0">
                <a:solidFill>
                  <a:schemeClr val="tx1"/>
                </a:solidFill>
                <a:latin typeface="+mn-lt"/>
              </a:rPr>
              <a:t>ideas</a:t>
            </a:r>
            <a:r>
              <a:rPr lang="cs-CZ" dirty="0">
                <a:solidFill>
                  <a:schemeClr val="tx1"/>
                </a:solidFill>
                <a:latin typeface="+mn-lt"/>
              </a:rPr>
              <a:t>, </a:t>
            </a:r>
            <a:r>
              <a:rPr lang="cs-CZ" dirty="0" err="1" smtClean="0">
                <a:solidFill>
                  <a:schemeClr val="tx1"/>
                </a:solidFill>
                <a:latin typeface="+mn-lt"/>
              </a:rPr>
              <a:t>achievements</a:t>
            </a:r>
            <a:r>
              <a:rPr lang="cs-CZ" dirty="0">
                <a:solidFill>
                  <a:schemeClr val="tx1"/>
                </a:solidFill>
                <a:latin typeface="+mn-lt"/>
              </a:rPr>
              <a:t>,</a:t>
            </a:r>
            <a:r>
              <a:rPr lang="cs-CZ" dirty="0">
                <a:solidFill>
                  <a:schemeClr val="tx1"/>
                </a:solidFill>
              </a:rPr>
              <a:t> </a:t>
            </a:r>
            <a:r>
              <a:rPr lang="cs-CZ" dirty="0" err="1">
                <a:solidFill>
                  <a:schemeClr val="tx1"/>
                </a:solidFill>
                <a:latin typeface="+mj-lt"/>
              </a:rPr>
              <a:t>mistakes</a:t>
            </a:r>
            <a:r>
              <a:rPr lang="cs-CZ" dirty="0">
                <a:solidFill>
                  <a:schemeClr val="tx1"/>
                </a:solidFill>
                <a:latin typeface="+mj-lt"/>
              </a:rPr>
              <a:t>, </a:t>
            </a:r>
            <a:r>
              <a:rPr lang="cs-CZ" dirty="0" err="1">
                <a:solidFill>
                  <a:schemeClr val="tx1"/>
                </a:solidFill>
                <a:latin typeface="+mn-lt"/>
              </a:rPr>
              <a:t>experience</a:t>
            </a:r>
            <a:r>
              <a:rPr lang="cs-CZ" dirty="0">
                <a:solidFill>
                  <a:schemeClr val="tx1"/>
                </a:solidFill>
                <a:latin typeface="+mn-lt"/>
              </a:rPr>
              <a:t>? 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cs-CZ" dirty="0">
                <a:solidFill>
                  <a:schemeClr val="tx1"/>
                </a:solidFill>
                <a:latin typeface="+mn-lt"/>
              </a:rPr>
              <a:t>   </a:t>
            </a:r>
            <a:r>
              <a:rPr lang="cs-CZ" dirty="0" err="1">
                <a:solidFill>
                  <a:schemeClr val="tx1"/>
                </a:solidFill>
                <a:latin typeface="+mn-lt"/>
              </a:rPr>
              <a:t>UNDERESTIMATED</a:t>
            </a:r>
            <a:r>
              <a:rPr lang="cs-CZ" dirty="0">
                <a:solidFill>
                  <a:schemeClr val="tx1"/>
                </a:solidFill>
                <a:latin typeface="+mn-lt"/>
              </a:rPr>
              <a:t>!</a:t>
            </a:r>
          </a:p>
          <a:p>
            <a:pPr>
              <a:defRPr/>
            </a:pPr>
            <a:r>
              <a:rPr lang="cs-CZ" dirty="0">
                <a:solidFill>
                  <a:schemeClr val="tx1"/>
                </a:solidFill>
                <a:latin typeface="+mn-lt"/>
              </a:rPr>
              <a:t> 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Nadpis 1"/>
          <p:cNvSpPr>
            <a:spLocks noGrp="1"/>
          </p:cNvSpPr>
          <p:nvPr>
            <p:ph type="title"/>
          </p:nvPr>
        </p:nvSpPr>
        <p:spPr>
          <a:xfrm>
            <a:off x="684213" y="2420938"/>
            <a:ext cx="7766050" cy="1433512"/>
          </a:xfrm>
        </p:spPr>
        <p:txBody>
          <a:bodyPr/>
          <a:lstStyle/>
          <a:p>
            <a:r>
              <a:rPr lang="cs-CZ" dirty="0" err="1" smtClean="0"/>
              <a:t>Examples</a:t>
            </a:r>
            <a:r>
              <a:rPr lang="cs-CZ" dirty="0" smtClean="0"/>
              <a:t/>
            </a:r>
            <a:br>
              <a:rPr lang="cs-CZ" dirty="0" smtClean="0"/>
            </a:br>
            <a:r>
              <a:rPr lang="cs-CZ" dirty="0" smtClean="0"/>
              <a:t/>
            </a:r>
            <a:br>
              <a:rPr lang="cs-CZ" dirty="0" smtClean="0"/>
            </a:br>
            <a:r>
              <a:rPr lang="en-GB" sz="1600" dirty="0" smtClean="0"/>
              <a:t> </a:t>
            </a:r>
            <a:r>
              <a:rPr lang="cs-CZ" sz="1600" dirty="0" err="1" smtClean="0"/>
              <a:t>the</a:t>
            </a:r>
            <a:r>
              <a:rPr lang="cs-CZ" sz="1600" dirty="0" smtClean="0"/>
              <a:t> </a:t>
            </a:r>
            <a:r>
              <a:rPr lang="en-GB" sz="1600" dirty="0" smtClean="0"/>
              <a:t>new data sources </a:t>
            </a:r>
            <a:r>
              <a:rPr lang="cs-CZ" sz="1600" dirty="0" err="1" smtClean="0"/>
              <a:t>and</a:t>
            </a:r>
            <a:r>
              <a:rPr lang="cs-CZ" sz="1600" dirty="0" smtClean="0"/>
              <a:t> </a:t>
            </a:r>
            <a:r>
              <a:rPr lang="cs-CZ" sz="1600" dirty="0" err="1" smtClean="0"/>
              <a:t>inputs</a:t>
            </a:r>
            <a:r>
              <a:rPr lang="cs-CZ" sz="1600" dirty="0" smtClean="0"/>
              <a:t> </a:t>
            </a:r>
            <a:r>
              <a:rPr lang="en-GB" sz="1600" dirty="0" smtClean="0"/>
              <a:t>in planning processes require much more </a:t>
            </a:r>
            <a:r>
              <a:rPr lang="cs-CZ" sz="1600" dirty="0" smtClean="0"/>
              <a:t/>
            </a:r>
            <a:br>
              <a:rPr lang="cs-CZ" sz="1600" dirty="0" smtClean="0"/>
            </a:br>
            <a:r>
              <a:rPr lang="en-GB" sz="1600" dirty="0" smtClean="0"/>
              <a:t>than </a:t>
            </a:r>
            <a:r>
              <a:rPr lang="cs-CZ" sz="1600" dirty="0" err="1" smtClean="0"/>
              <a:t>pure</a:t>
            </a:r>
            <a:r>
              <a:rPr lang="cs-CZ" sz="1600" dirty="0" smtClean="0"/>
              <a:t> existence, </a:t>
            </a:r>
            <a:r>
              <a:rPr lang="en-GB" sz="1600" dirty="0" smtClean="0"/>
              <a:t>access to disposable</a:t>
            </a:r>
            <a:r>
              <a:rPr lang="cs-CZ" sz="1600" dirty="0" smtClean="0"/>
              <a:t>,</a:t>
            </a:r>
            <a:r>
              <a:rPr lang="en-GB" sz="1600" dirty="0" smtClean="0"/>
              <a:t> repositories and latest technology only</a:t>
            </a:r>
            <a:r>
              <a:rPr lang="cs-CZ" sz="1600" dirty="0" smtClean="0"/>
              <a:t>! </a:t>
            </a:r>
          </a:p>
        </p:txBody>
      </p:sp>
      <p:sp>
        <p:nvSpPr>
          <p:cNvPr id="5" name="Zástupný symbol pro zápatí 3"/>
          <p:cNvSpPr>
            <a:spLocks noGrp="1"/>
          </p:cNvSpPr>
          <p:nvPr>
            <p:ph type="ftr" sz="quarter" idx="10"/>
          </p:nvPr>
        </p:nvSpPr>
        <p:spPr>
          <a:xfrm>
            <a:off x="1692275" y="6407150"/>
            <a:ext cx="4057650" cy="450850"/>
          </a:xfrm>
        </p:spPr>
        <p:txBody>
          <a:bodyPr/>
          <a:lstStyle/>
          <a:p>
            <a:pPr>
              <a:defRPr/>
            </a:pPr>
            <a:r>
              <a:rPr lang="cs-CZ" dirty="0" err="1" smtClean="0"/>
              <a:t>StatGIS</a:t>
            </a:r>
            <a:r>
              <a:rPr lang="cs-CZ" dirty="0" smtClean="0"/>
              <a:t> </a:t>
            </a:r>
            <a:r>
              <a:rPr lang="cs-CZ" dirty="0" err="1" smtClean="0"/>
              <a:t>Conference</a:t>
            </a:r>
            <a:r>
              <a:rPr lang="cs-CZ" dirty="0" smtClean="0"/>
              <a:t>, Olomouc, </a:t>
            </a:r>
            <a:r>
              <a:rPr lang="cs-CZ" dirty="0"/>
              <a:t>18. – 22. 11. </a:t>
            </a:r>
            <a:r>
              <a:rPr lang="cs-CZ" dirty="0" smtClean="0"/>
              <a:t>2013</a:t>
            </a:r>
            <a:endParaRPr lang="cs-CZ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jmk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4600" y="0"/>
            <a:ext cx="6629400" cy="617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939" name="Text Box 3"/>
          <p:cNvSpPr txBox="1">
            <a:spLocks noChangeArrowheads="1"/>
          </p:cNvSpPr>
          <p:nvPr/>
        </p:nvSpPr>
        <p:spPr bwMode="auto">
          <a:xfrm>
            <a:off x="0" y="0"/>
            <a:ext cx="2438400" cy="6463308"/>
          </a:xfrm>
          <a:prstGeom prst="rect">
            <a:avLst/>
          </a:prstGeom>
          <a:solidFill>
            <a:srgbClr val="FFFFCC"/>
          </a:solidFill>
          <a:ln w="9525">
            <a:solidFill>
              <a:srgbClr val="CCFF66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cs-CZ" sz="1800" b="1" dirty="0" err="1">
                <a:solidFill>
                  <a:schemeClr val="tx1"/>
                </a:solidFill>
                <a:latin typeface="+mj-lt"/>
              </a:rPr>
              <a:t>COMPLEX</a:t>
            </a:r>
            <a:r>
              <a:rPr lang="cs-CZ" sz="1800" b="1" dirty="0">
                <a:solidFill>
                  <a:schemeClr val="tx1"/>
                </a:solidFill>
                <a:latin typeface="+mj-lt"/>
              </a:rPr>
              <a:t>, PUBLIC, </a:t>
            </a:r>
            <a:r>
              <a:rPr lang="cs-CZ" sz="1800" b="1" dirty="0" err="1">
                <a:solidFill>
                  <a:schemeClr val="tx1"/>
                </a:solidFill>
                <a:latin typeface="+mj-lt"/>
              </a:rPr>
              <a:t>ACCESSIBLE</a:t>
            </a:r>
            <a:r>
              <a:rPr lang="cs-CZ" sz="1800" b="1" dirty="0">
                <a:solidFill>
                  <a:schemeClr val="tx1"/>
                </a:solidFill>
                <a:latin typeface="+mj-lt"/>
              </a:rPr>
              <a:t> SPI (</a:t>
            </a:r>
            <a:r>
              <a:rPr lang="cs-CZ" sz="1800" b="1" dirty="0" err="1">
                <a:solidFill>
                  <a:schemeClr val="tx1"/>
                </a:solidFill>
                <a:latin typeface="+mj-lt"/>
              </a:rPr>
              <a:t>spatial</a:t>
            </a:r>
            <a:r>
              <a:rPr lang="cs-CZ" sz="1800" b="1" dirty="0">
                <a:solidFill>
                  <a:schemeClr val="tx1"/>
                </a:solidFill>
                <a:latin typeface="+mj-lt"/>
              </a:rPr>
              <a:t> </a:t>
            </a:r>
            <a:r>
              <a:rPr lang="cs-CZ" sz="1800" b="1" dirty="0" err="1">
                <a:solidFill>
                  <a:schemeClr val="tx1"/>
                </a:solidFill>
                <a:latin typeface="+mj-lt"/>
              </a:rPr>
              <a:t>planing</a:t>
            </a:r>
            <a:r>
              <a:rPr lang="cs-CZ" sz="1800" b="1" dirty="0">
                <a:solidFill>
                  <a:schemeClr val="tx1"/>
                </a:solidFill>
                <a:latin typeface="+mj-lt"/>
              </a:rPr>
              <a:t> </a:t>
            </a:r>
            <a:r>
              <a:rPr lang="cs-CZ" sz="1800" b="1" dirty="0" err="1">
                <a:solidFill>
                  <a:schemeClr val="tx1"/>
                </a:solidFill>
                <a:latin typeface="+mj-lt"/>
              </a:rPr>
              <a:t>information</a:t>
            </a:r>
            <a:r>
              <a:rPr lang="cs-CZ" sz="1800" b="1" dirty="0">
                <a:solidFill>
                  <a:schemeClr val="tx1"/>
                </a:solidFill>
                <a:latin typeface="+mj-lt"/>
              </a:rPr>
              <a:t>)</a:t>
            </a:r>
          </a:p>
          <a:p>
            <a:pPr>
              <a:defRPr/>
            </a:pPr>
            <a:endParaRPr lang="cs-CZ" sz="1800" b="1" dirty="0">
              <a:solidFill>
                <a:srgbClr val="FF6600"/>
              </a:solidFill>
              <a:latin typeface="+mj-lt"/>
            </a:endParaRPr>
          </a:p>
          <a:p>
            <a:pPr>
              <a:defRPr/>
            </a:pPr>
            <a:r>
              <a:rPr lang="cs-CZ" sz="1800" b="1" dirty="0">
                <a:solidFill>
                  <a:srgbClr val="FF6600"/>
                </a:solidFill>
                <a:latin typeface="+mj-lt"/>
              </a:rPr>
              <a:t>1 : 40.000</a:t>
            </a:r>
            <a:br>
              <a:rPr lang="cs-CZ" sz="1800" b="1" dirty="0">
                <a:solidFill>
                  <a:srgbClr val="FF6600"/>
                </a:solidFill>
                <a:latin typeface="+mj-lt"/>
              </a:rPr>
            </a:br>
            <a:r>
              <a:rPr lang="cs-CZ" sz="1800" b="1" dirty="0" err="1" smtClean="0">
                <a:solidFill>
                  <a:srgbClr val="FF6600"/>
                </a:solidFill>
                <a:latin typeface="+mj-lt"/>
              </a:rPr>
              <a:t>the</a:t>
            </a:r>
            <a:r>
              <a:rPr lang="cs-CZ" sz="1800" b="1" dirty="0" smtClean="0">
                <a:solidFill>
                  <a:srgbClr val="FF6600"/>
                </a:solidFill>
                <a:latin typeface="+mj-lt"/>
              </a:rPr>
              <a:t> </a:t>
            </a:r>
            <a:r>
              <a:rPr lang="cs-CZ" sz="1800" b="1" dirty="0" err="1" smtClean="0">
                <a:solidFill>
                  <a:srgbClr val="FF6600"/>
                </a:solidFill>
                <a:latin typeface="+mj-lt"/>
              </a:rPr>
              <a:t>red</a:t>
            </a:r>
            <a:r>
              <a:rPr lang="cs-CZ" sz="1800" b="1" dirty="0" smtClean="0">
                <a:solidFill>
                  <a:srgbClr val="FF6600"/>
                </a:solidFill>
                <a:latin typeface="+mj-lt"/>
              </a:rPr>
              <a:t> </a:t>
            </a:r>
            <a:r>
              <a:rPr lang="cs-CZ" sz="1800" b="1" dirty="0" err="1">
                <a:solidFill>
                  <a:srgbClr val="FF6600"/>
                </a:solidFill>
                <a:latin typeface="+mj-lt"/>
              </a:rPr>
              <a:t>bold</a:t>
            </a:r>
            <a:r>
              <a:rPr lang="cs-CZ" sz="1800" b="1" dirty="0">
                <a:solidFill>
                  <a:srgbClr val="FF6600"/>
                </a:solidFill>
                <a:latin typeface="+mj-lt"/>
              </a:rPr>
              <a:t> line </a:t>
            </a:r>
            <a:r>
              <a:rPr lang="cs-CZ" sz="1800" b="1" dirty="0" err="1" smtClean="0">
                <a:solidFill>
                  <a:srgbClr val="FF6600"/>
                </a:solidFill>
                <a:latin typeface="+mj-lt"/>
              </a:rPr>
              <a:t>represents</a:t>
            </a:r>
            <a:r>
              <a:rPr lang="cs-CZ" sz="1800" b="1" dirty="0" smtClean="0">
                <a:solidFill>
                  <a:srgbClr val="FF6600"/>
                </a:solidFill>
                <a:latin typeface="+mj-lt"/>
              </a:rPr>
              <a:t> </a:t>
            </a:r>
            <a:r>
              <a:rPr lang="cs-CZ" sz="1800" b="1" dirty="0">
                <a:solidFill>
                  <a:srgbClr val="FF6600"/>
                </a:solidFill>
                <a:latin typeface="+mj-lt"/>
              </a:rPr>
              <a:t>CZ/AT </a:t>
            </a:r>
            <a:r>
              <a:rPr lang="cs-CZ" sz="1800" b="1" dirty="0" err="1">
                <a:solidFill>
                  <a:srgbClr val="FF6600"/>
                </a:solidFill>
                <a:latin typeface="+mj-lt"/>
              </a:rPr>
              <a:t>state</a:t>
            </a:r>
            <a:r>
              <a:rPr lang="cs-CZ" sz="1800" b="1" dirty="0">
                <a:solidFill>
                  <a:srgbClr val="FF6600"/>
                </a:solidFill>
                <a:latin typeface="+mj-lt"/>
              </a:rPr>
              <a:t> </a:t>
            </a:r>
            <a:r>
              <a:rPr lang="cs-CZ" sz="1800" b="1" dirty="0" err="1">
                <a:solidFill>
                  <a:srgbClr val="FF6600"/>
                </a:solidFill>
                <a:latin typeface="+mj-lt"/>
              </a:rPr>
              <a:t>border</a:t>
            </a:r>
            <a:r>
              <a:rPr lang="cs-CZ" sz="1800" b="1" dirty="0">
                <a:solidFill>
                  <a:srgbClr val="FF6600"/>
                </a:solidFill>
                <a:latin typeface="+mj-lt"/>
              </a:rPr>
              <a:t>, </a:t>
            </a:r>
            <a:r>
              <a:rPr lang="cs-CZ" sz="1800" b="1" dirty="0" err="1">
                <a:solidFill>
                  <a:srgbClr val="FF6600"/>
                </a:solidFill>
                <a:latin typeface="+mj-lt"/>
              </a:rPr>
              <a:t>coloured</a:t>
            </a:r>
            <a:r>
              <a:rPr lang="cs-CZ" sz="1800" b="1" dirty="0">
                <a:solidFill>
                  <a:srgbClr val="FF6600"/>
                </a:solidFill>
                <a:latin typeface="+mj-lt"/>
              </a:rPr>
              <a:t> </a:t>
            </a:r>
            <a:r>
              <a:rPr lang="cs-CZ" sz="1800" b="1" dirty="0" err="1">
                <a:solidFill>
                  <a:srgbClr val="FF6600"/>
                </a:solidFill>
                <a:latin typeface="+mj-lt"/>
              </a:rPr>
              <a:t>polygons</a:t>
            </a:r>
            <a:r>
              <a:rPr lang="cs-CZ" sz="1800" b="1" dirty="0">
                <a:solidFill>
                  <a:srgbClr val="FF6600"/>
                </a:solidFill>
                <a:latin typeface="+mj-lt"/>
              </a:rPr>
              <a:t> show </a:t>
            </a:r>
            <a:r>
              <a:rPr lang="cs-CZ" sz="1800" b="1" dirty="0" smtClean="0">
                <a:solidFill>
                  <a:srgbClr val="FF6600"/>
                </a:solidFill>
                <a:latin typeface="+mj-lt"/>
              </a:rPr>
              <a:t>Urban </a:t>
            </a:r>
            <a:r>
              <a:rPr lang="cs-CZ" sz="1800" b="1" dirty="0" err="1" smtClean="0">
                <a:solidFill>
                  <a:srgbClr val="FF6600"/>
                </a:solidFill>
                <a:latin typeface="+mj-lt"/>
              </a:rPr>
              <a:t>Plan</a:t>
            </a:r>
            <a:r>
              <a:rPr lang="cs-CZ" sz="1800" b="1" dirty="0" smtClean="0">
                <a:solidFill>
                  <a:srgbClr val="FF6600"/>
                </a:solidFill>
                <a:latin typeface="+mj-lt"/>
              </a:rPr>
              <a:t> </a:t>
            </a:r>
            <a:r>
              <a:rPr lang="cs-CZ" sz="1800" b="1" dirty="0" err="1" smtClean="0">
                <a:solidFill>
                  <a:srgbClr val="FF6600"/>
                </a:solidFill>
                <a:latin typeface="+mj-lt"/>
              </a:rPr>
              <a:t>zones</a:t>
            </a:r>
            <a:r>
              <a:rPr lang="cs-CZ" sz="1800" b="1" dirty="0" smtClean="0">
                <a:solidFill>
                  <a:srgbClr val="FF6600"/>
                </a:solidFill>
                <a:latin typeface="+mj-lt"/>
              </a:rPr>
              <a:t> </a:t>
            </a:r>
            <a:r>
              <a:rPr lang="cs-CZ" sz="1800" b="1" dirty="0" err="1" smtClean="0">
                <a:solidFill>
                  <a:srgbClr val="FF6600"/>
                </a:solidFill>
                <a:latin typeface="+mj-lt"/>
              </a:rPr>
              <a:t>of</a:t>
            </a:r>
            <a:r>
              <a:rPr lang="cs-CZ" sz="1800" b="1" dirty="0" smtClean="0">
                <a:solidFill>
                  <a:srgbClr val="FF6600"/>
                </a:solidFill>
                <a:latin typeface="+mj-lt"/>
              </a:rPr>
              <a:t> Vranov </a:t>
            </a:r>
            <a:r>
              <a:rPr lang="cs-CZ" sz="1800" b="1" dirty="0">
                <a:solidFill>
                  <a:srgbClr val="FF6600"/>
                </a:solidFill>
                <a:latin typeface="+mj-lt"/>
              </a:rPr>
              <a:t>nad Dyji </a:t>
            </a:r>
            <a:r>
              <a:rPr lang="cs-CZ" sz="1800" dirty="0" smtClean="0">
                <a:solidFill>
                  <a:srgbClr val="FF6600"/>
                </a:solidFill>
                <a:latin typeface="+mj-lt"/>
              </a:rPr>
              <a:t>- </a:t>
            </a:r>
            <a:r>
              <a:rPr lang="cs-CZ" sz="1800" dirty="0">
                <a:solidFill>
                  <a:srgbClr val="FF6600"/>
                </a:solidFill>
                <a:latin typeface="+mj-lt"/>
              </a:rPr>
              <a:t>a </a:t>
            </a:r>
            <a:r>
              <a:rPr lang="cs-CZ" sz="1800" dirty="0" err="1">
                <a:solidFill>
                  <a:srgbClr val="FF6600"/>
                </a:solidFill>
                <a:latin typeface="+mj-lt"/>
              </a:rPr>
              <a:t>village</a:t>
            </a:r>
            <a:r>
              <a:rPr lang="cs-CZ" sz="1800" dirty="0">
                <a:solidFill>
                  <a:srgbClr val="FF6600"/>
                </a:solidFill>
                <a:latin typeface="+mj-lt"/>
              </a:rPr>
              <a:t> </a:t>
            </a:r>
            <a:r>
              <a:rPr lang="cs-CZ" sz="1800" dirty="0" err="1">
                <a:solidFill>
                  <a:srgbClr val="FF6600"/>
                </a:solidFill>
                <a:latin typeface="+mj-lt"/>
              </a:rPr>
              <a:t>which</a:t>
            </a:r>
            <a:r>
              <a:rPr lang="cs-CZ" sz="1800" dirty="0">
                <a:solidFill>
                  <a:srgbClr val="FF6600"/>
                </a:solidFill>
                <a:latin typeface="+mj-lt"/>
              </a:rPr>
              <a:t> </a:t>
            </a:r>
            <a:r>
              <a:rPr lang="cs-CZ" sz="1800" dirty="0" err="1" smtClean="0">
                <a:solidFill>
                  <a:srgbClr val="FF6600"/>
                </a:solidFill>
                <a:latin typeface="+mj-lt"/>
              </a:rPr>
              <a:t>gave</a:t>
            </a:r>
            <a:r>
              <a:rPr lang="cs-CZ" sz="1800" dirty="0" smtClean="0">
                <a:solidFill>
                  <a:srgbClr val="FF6600"/>
                </a:solidFill>
                <a:latin typeface="+mj-lt"/>
              </a:rPr>
              <a:t> </a:t>
            </a:r>
            <a:r>
              <a:rPr lang="cs-CZ" sz="1800" dirty="0" err="1" smtClean="0">
                <a:solidFill>
                  <a:srgbClr val="FF6600"/>
                </a:solidFill>
                <a:latin typeface="+mj-lt"/>
              </a:rPr>
              <a:t>name</a:t>
            </a:r>
            <a:r>
              <a:rPr lang="cs-CZ" sz="1800" dirty="0" smtClean="0">
                <a:solidFill>
                  <a:srgbClr val="FF6600"/>
                </a:solidFill>
                <a:latin typeface="+mj-lt"/>
              </a:rPr>
              <a:t> to </a:t>
            </a:r>
            <a:r>
              <a:rPr lang="cs-CZ" sz="1800" dirty="0" err="1">
                <a:solidFill>
                  <a:srgbClr val="FF6600"/>
                </a:solidFill>
                <a:latin typeface="+mj-lt"/>
              </a:rPr>
              <a:t>the</a:t>
            </a:r>
            <a:r>
              <a:rPr lang="cs-CZ" sz="1800" dirty="0">
                <a:solidFill>
                  <a:srgbClr val="FF6600"/>
                </a:solidFill>
                <a:latin typeface="+mj-lt"/>
              </a:rPr>
              <a:t> VRANOV </a:t>
            </a:r>
            <a:r>
              <a:rPr lang="cs-CZ" sz="1800" dirty="0" smtClean="0">
                <a:solidFill>
                  <a:srgbClr val="FF6600"/>
                </a:solidFill>
                <a:latin typeface="+mj-lt"/>
              </a:rPr>
              <a:t>dam; </a:t>
            </a:r>
            <a:r>
              <a:rPr lang="cs-CZ" sz="1800" dirty="0" err="1">
                <a:solidFill>
                  <a:srgbClr val="FF6600"/>
                </a:solidFill>
                <a:latin typeface="+mj-lt"/>
              </a:rPr>
              <a:t>its</a:t>
            </a:r>
            <a:r>
              <a:rPr lang="cs-CZ" sz="1800" dirty="0">
                <a:solidFill>
                  <a:srgbClr val="FF6600"/>
                </a:solidFill>
                <a:latin typeface="+mj-lt"/>
              </a:rPr>
              <a:t>  </a:t>
            </a:r>
            <a:r>
              <a:rPr lang="cs-CZ" sz="1800" dirty="0" err="1">
                <a:solidFill>
                  <a:srgbClr val="FF6600"/>
                </a:solidFill>
                <a:latin typeface="+mj-lt"/>
              </a:rPr>
              <a:t>lake</a:t>
            </a:r>
            <a:r>
              <a:rPr lang="cs-CZ" sz="1800" dirty="0">
                <a:solidFill>
                  <a:srgbClr val="FF6600"/>
                </a:solidFill>
                <a:latin typeface="+mj-lt"/>
              </a:rPr>
              <a:t> </a:t>
            </a:r>
            <a:r>
              <a:rPr lang="cs-CZ" sz="1800" dirty="0" err="1">
                <a:solidFill>
                  <a:srgbClr val="FF6600"/>
                </a:solidFill>
                <a:latin typeface="+mj-lt"/>
              </a:rPr>
              <a:t>fills</a:t>
            </a:r>
            <a:r>
              <a:rPr lang="cs-CZ" sz="1800" dirty="0">
                <a:solidFill>
                  <a:srgbClr val="FF6600"/>
                </a:solidFill>
                <a:latin typeface="+mj-lt"/>
              </a:rPr>
              <a:t> a 30 km </a:t>
            </a:r>
            <a:r>
              <a:rPr lang="cs-CZ" sz="1800" dirty="0" err="1">
                <a:solidFill>
                  <a:srgbClr val="FF6600"/>
                </a:solidFill>
                <a:latin typeface="+mj-lt"/>
              </a:rPr>
              <a:t>long</a:t>
            </a:r>
            <a:r>
              <a:rPr lang="cs-CZ" sz="1800" dirty="0">
                <a:solidFill>
                  <a:srgbClr val="FF6600"/>
                </a:solidFill>
                <a:latin typeface="+mj-lt"/>
              </a:rPr>
              <a:t> </a:t>
            </a:r>
            <a:r>
              <a:rPr lang="cs-CZ" sz="1800" dirty="0" err="1">
                <a:solidFill>
                  <a:srgbClr val="FF6600"/>
                </a:solidFill>
                <a:latin typeface="+mj-lt"/>
              </a:rPr>
              <a:t>river</a:t>
            </a:r>
            <a:r>
              <a:rPr lang="cs-CZ" sz="1800" dirty="0">
                <a:solidFill>
                  <a:srgbClr val="FF6600"/>
                </a:solidFill>
                <a:latin typeface="+mj-lt"/>
              </a:rPr>
              <a:t> </a:t>
            </a:r>
            <a:r>
              <a:rPr lang="cs-CZ" sz="1800" dirty="0" err="1">
                <a:solidFill>
                  <a:srgbClr val="FF6600"/>
                </a:solidFill>
                <a:latin typeface="+mj-lt"/>
              </a:rPr>
              <a:t>valley</a:t>
            </a:r>
            <a:r>
              <a:rPr lang="cs-CZ" sz="1800" dirty="0">
                <a:solidFill>
                  <a:srgbClr val="FF6600"/>
                </a:solidFill>
                <a:latin typeface="+mj-lt"/>
              </a:rPr>
              <a:t>, </a:t>
            </a:r>
            <a:r>
              <a:rPr lang="cs-CZ" sz="1800" dirty="0" err="1">
                <a:solidFill>
                  <a:srgbClr val="FF6600"/>
                </a:solidFill>
                <a:latin typeface="+mj-lt"/>
              </a:rPr>
              <a:t>the</a:t>
            </a:r>
            <a:r>
              <a:rPr lang="cs-CZ" sz="1800" dirty="0">
                <a:solidFill>
                  <a:srgbClr val="FF6600"/>
                </a:solidFill>
                <a:latin typeface="+mj-lt"/>
              </a:rPr>
              <a:t> </a:t>
            </a:r>
            <a:r>
              <a:rPr lang="cs-CZ" sz="1800" dirty="0" err="1">
                <a:solidFill>
                  <a:srgbClr val="FF6600"/>
                </a:solidFill>
                <a:latin typeface="+mj-lt"/>
              </a:rPr>
              <a:t>river</a:t>
            </a:r>
            <a:r>
              <a:rPr lang="cs-CZ" sz="1800" dirty="0">
                <a:solidFill>
                  <a:srgbClr val="FF6600"/>
                </a:solidFill>
                <a:latin typeface="+mj-lt"/>
              </a:rPr>
              <a:t> DYJE </a:t>
            </a:r>
            <a:r>
              <a:rPr lang="cs-CZ" sz="1800" dirty="0" err="1">
                <a:solidFill>
                  <a:srgbClr val="FF6600"/>
                </a:solidFill>
                <a:latin typeface="+mj-lt"/>
              </a:rPr>
              <a:t>flows</a:t>
            </a:r>
            <a:r>
              <a:rPr lang="cs-CZ" sz="1800" dirty="0">
                <a:solidFill>
                  <a:srgbClr val="FF6600"/>
                </a:solidFill>
                <a:latin typeface="+mj-lt"/>
              </a:rPr>
              <a:t> </a:t>
            </a:r>
            <a:r>
              <a:rPr lang="cs-CZ" sz="1800" dirty="0" err="1">
                <a:solidFill>
                  <a:srgbClr val="FF6600"/>
                </a:solidFill>
                <a:latin typeface="+mj-lt"/>
              </a:rPr>
              <a:t>from</a:t>
            </a:r>
            <a:r>
              <a:rPr lang="cs-CZ" sz="1800" dirty="0">
                <a:solidFill>
                  <a:srgbClr val="FF6600"/>
                </a:solidFill>
                <a:latin typeface="+mj-lt"/>
              </a:rPr>
              <a:t> </a:t>
            </a:r>
            <a:r>
              <a:rPr lang="cs-CZ" sz="1800" dirty="0" err="1">
                <a:solidFill>
                  <a:srgbClr val="FF6600"/>
                </a:solidFill>
                <a:latin typeface="+mj-lt"/>
              </a:rPr>
              <a:t>here</a:t>
            </a:r>
            <a:r>
              <a:rPr lang="cs-CZ" sz="1800" dirty="0">
                <a:solidFill>
                  <a:srgbClr val="FF6600"/>
                </a:solidFill>
                <a:latin typeface="+mj-lt"/>
              </a:rPr>
              <a:t> </a:t>
            </a:r>
            <a:r>
              <a:rPr lang="cs-CZ" sz="1800" dirty="0" err="1">
                <a:solidFill>
                  <a:srgbClr val="FF6600"/>
                </a:solidFill>
                <a:latin typeface="+mj-lt"/>
              </a:rPr>
              <a:t>through</a:t>
            </a:r>
            <a:r>
              <a:rPr lang="cs-CZ" sz="1800" dirty="0">
                <a:solidFill>
                  <a:srgbClr val="FF6600"/>
                </a:solidFill>
                <a:latin typeface="+mj-lt"/>
              </a:rPr>
              <a:t> </a:t>
            </a:r>
            <a:r>
              <a:rPr lang="cs-CZ" sz="1800" dirty="0" err="1">
                <a:solidFill>
                  <a:srgbClr val="FF6600"/>
                </a:solidFill>
                <a:latin typeface="+mj-lt"/>
              </a:rPr>
              <a:t>the</a:t>
            </a:r>
            <a:r>
              <a:rPr lang="cs-CZ" sz="1800" dirty="0">
                <a:solidFill>
                  <a:srgbClr val="FF6600"/>
                </a:solidFill>
                <a:latin typeface="+mj-lt"/>
              </a:rPr>
              <a:t> </a:t>
            </a:r>
            <a:r>
              <a:rPr lang="cs-CZ" sz="1800" dirty="0" err="1">
                <a:solidFill>
                  <a:srgbClr val="FF6600"/>
                </a:solidFill>
                <a:latin typeface="+mj-lt"/>
              </a:rPr>
              <a:t>bi</a:t>
            </a:r>
            <a:r>
              <a:rPr lang="cs-CZ" sz="1800" dirty="0">
                <a:solidFill>
                  <a:srgbClr val="FF6600"/>
                </a:solidFill>
                <a:latin typeface="+mj-lt"/>
              </a:rPr>
              <a:t>-</a:t>
            </a:r>
            <a:r>
              <a:rPr lang="cs-CZ" sz="1800" dirty="0" err="1">
                <a:solidFill>
                  <a:srgbClr val="FF6600"/>
                </a:solidFill>
                <a:latin typeface="+mj-lt"/>
              </a:rPr>
              <a:t>lateral</a:t>
            </a:r>
            <a:r>
              <a:rPr lang="cs-CZ" sz="1800" dirty="0">
                <a:solidFill>
                  <a:srgbClr val="FF6600"/>
                </a:solidFill>
                <a:latin typeface="+mj-lt"/>
              </a:rPr>
              <a:t> </a:t>
            </a:r>
            <a:r>
              <a:rPr lang="cs-CZ" sz="1800" dirty="0" err="1">
                <a:solidFill>
                  <a:srgbClr val="FF6600"/>
                </a:solidFill>
                <a:latin typeface="+mj-lt"/>
              </a:rPr>
              <a:t>National</a:t>
            </a:r>
            <a:r>
              <a:rPr lang="cs-CZ" sz="1800" dirty="0">
                <a:solidFill>
                  <a:srgbClr val="FF6600"/>
                </a:solidFill>
                <a:latin typeface="+mj-lt"/>
              </a:rPr>
              <a:t> park </a:t>
            </a:r>
            <a:r>
              <a:rPr lang="cs-CZ" sz="1800" dirty="0" err="1">
                <a:solidFill>
                  <a:srgbClr val="FF6600"/>
                </a:solidFill>
                <a:latin typeface="+mj-lt"/>
              </a:rPr>
              <a:t>Podyji</a:t>
            </a:r>
            <a:r>
              <a:rPr lang="cs-CZ" sz="1800" dirty="0">
                <a:solidFill>
                  <a:srgbClr val="FF6600"/>
                </a:solidFill>
                <a:latin typeface="+mj-lt"/>
              </a:rPr>
              <a:t>-</a:t>
            </a:r>
            <a:r>
              <a:rPr lang="cs-CZ" sz="1800" dirty="0" err="1">
                <a:solidFill>
                  <a:srgbClr val="FF6600"/>
                </a:solidFill>
                <a:latin typeface="+mj-lt"/>
              </a:rPr>
              <a:t>Thayatal</a:t>
            </a:r>
            <a:r>
              <a:rPr lang="cs-CZ" sz="1800" dirty="0">
                <a:solidFill>
                  <a:srgbClr val="FF6600"/>
                </a:solidFill>
                <a:latin typeface="+mj-lt"/>
              </a:rPr>
              <a:t> </a:t>
            </a:r>
            <a:r>
              <a:rPr lang="cs-CZ" sz="1800" dirty="0" err="1">
                <a:solidFill>
                  <a:srgbClr val="FF6600"/>
                </a:solidFill>
                <a:latin typeface="+mj-lt"/>
              </a:rPr>
              <a:t>and</a:t>
            </a:r>
            <a:r>
              <a:rPr lang="cs-CZ" sz="1800" dirty="0">
                <a:solidFill>
                  <a:srgbClr val="FF6600"/>
                </a:solidFill>
                <a:latin typeface="+mj-lt"/>
              </a:rPr>
              <a:t> </a:t>
            </a:r>
            <a:r>
              <a:rPr lang="cs-CZ" sz="1800" dirty="0" err="1">
                <a:solidFill>
                  <a:srgbClr val="FF6600"/>
                </a:solidFill>
                <a:latin typeface="+mj-lt"/>
              </a:rPr>
              <a:t>represents</a:t>
            </a:r>
            <a:r>
              <a:rPr lang="cs-CZ" sz="1800" dirty="0">
                <a:solidFill>
                  <a:srgbClr val="FF6600"/>
                </a:solidFill>
                <a:latin typeface="+mj-lt"/>
              </a:rPr>
              <a:t> </a:t>
            </a:r>
            <a:r>
              <a:rPr lang="cs-CZ" sz="1800" dirty="0" err="1">
                <a:solidFill>
                  <a:srgbClr val="FF6600"/>
                </a:solidFill>
                <a:latin typeface="+mj-lt"/>
              </a:rPr>
              <a:t>the</a:t>
            </a:r>
            <a:r>
              <a:rPr lang="cs-CZ" sz="1800" dirty="0">
                <a:solidFill>
                  <a:srgbClr val="FF6600"/>
                </a:solidFill>
                <a:latin typeface="+mj-lt"/>
              </a:rPr>
              <a:t> </a:t>
            </a:r>
            <a:r>
              <a:rPr lang="cs-CZ" sz="1800" dirty="0" err="1">
                <a:solidFill>
                  <a:srgbClr val="FF6600"/>
                </a:solidFill>
                <a:latin typeface="+mj-lt"/>
              </a:rPr>
              <a:t>natural</a:t>
            </a:r>
            <a:r>
              <a:rPr lang="cs-CZ" sz="1800" dirty="0">
                <a:solidFill>
                  <a:srgbClr val="FF6600"/>
                </a:solidFill>
                <a:latin typeface="+mj-lt"/>
              </a:rPr>
              <a:t> </a:t>
            </a:r>
            <a:r>
              <a:rPr lang="cs-CZ" sz="1800" dirty="0" err="1">
                <a:solidFill>
                  <a:srgbClr val="FF6600"/>
                </a:solidFill>
                <a:latin typeface="+mj-lt"/>
              </a:rPr>
              <a:t>state</a:t>
            </a:r>
            <a:r>
              <a:rPr lang="cs-CZ" sz="1800" dirty="0">
                <a:solidFill>
                  <a:srgbClr val="FF6600"/>
                </a:solidFill>
                <a:latin typeface="+mj-lt"/>
              </a:rPr>
              <a:t> </a:t>
            </a:r>
            <a:r>
              <a:rPr lang="cs-CZ" sz="1800" dirty="0" err="1">
                <a:solidFill>
                  <a:srgbClr val="FF6600"/>
                </a:solidFill>
                <a:latin typeface="+mj-lt"/>
              </a:rPr>
              <a:t>border</a:t>
            </a:r>
            <a:r>
              <a:rPr lang="cs-CZ" sz="1800" dirty="0">
                <a:solidFill>
                  <a:srgbClr val="FF6600"/>
                </a:solidFill>
                <a:latin typeface="+mj-lt"/>
              </a:rPr>
              <a:t>. </a:t>
            </a:r>
            <a:r>
              <a:rPr lang="cs-CZ" sz="1800" b="1" dirty="0">
                <a:solidFill>
                  <a:srgbClr val="FF6600"/>
                </a:solidFill>
                <a:latin typeface="+mj-lt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jmk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62200" y="521369"/>
            <a:ext cx="6781800" cy="4995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63" name="Text Box 3"/>
          <p:cNvSpPr txBox="1">
            <a:spLocks noChangeArrowheads="1"/>
          </p:cNvSpPr>
          <p:nvPr/>
        </p:nvSpPr>
        <p:spPr bwMode="auto">
          <a:xfrm>
            <a:off x="0" y="0"/>
            <a:ext cx="2286000" cy="6463308"/>
          </a:xfrm>
          <a:prstGeom prst="rect">
            <a:avLst/>
          </a:prstGeom>
          <a:solidFill>
            <a:srgbClr val="FFFFCC"/>
          </a:solidFill>
          <a:ln w="9525">
            <a:solidFill>
              <a:srgbClr val="CCFF66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cs-CZ" sz="1800" b="1" dirty="0" err="1">
                <a:solidFill>
                  <a:schemeClr val="tx1"/>
                </a:solidFill>
                <a:latin typeface="+mj-lt"/>
              </a:rPr>
              <a:t>Disposable</a:t>
            </a:r>
            <a:r>
              <a:rPr lang="cs-CZ" sz="1800" b="1" dirty="0">
                <a:solidFill>
                  <a:schemeClr val="tx1"/>
                </a:solidFill>
                <a:latin typeface="+mj-lt"/>
              </a:rPr>
              <a:t> </a:t>
            </a:r>
            <a:r>
              <a:rPr lang="cs-CZ" sz="1800" b="1" dirty="0" err="1">
                <a:solidFill>
                  <a:schemeClr val="tx1"/>
                </a:solidFill>
                <a:latin typeface="+mj-lt"/>
              </a:rPr>
              <a:t>accuracy</a:t>
            </a:r>
            <a:r>
              <a:rPr lang="cs-CZ" sz="1800" b="1" dirty="0">
                <a:solidFill>
                  <a:schemeClr val="tx1"/>
                </a:solidFill>
                <a:latin typeface="+mj-lt"/>
              </a:rPr>
              <a:t> </a:t>
            </a:r>
            <a:r>
              <a:rPr lang="cs-CZ" sz="1800" b="1" dirty="0" err="1" smtClean="0">
                <a:solidFill>
                  <a:schemeClr val="tx1"/>
                </a:solidFill>
                <a:latin typeface="+mj-lt"/>
              </a:rPr>
              <a:t>provides</a:t>
            </a:r>
            <a:r>
              <a:rPr lang="cs-CZ" sz="1800" b="1" dirty="0" smtClean="0">
                <a:solidFill>
                  <a:schemeClr val="tx1"/>
                </a:solidFill>
                <a:latin typeface="+mj-lt"/>
              </a:rPr>
              <a:t> </a:t>
            </a:r>
            <a:r>
              <a:rPr lang="cs-CZ" sz="1800" b="1" dirty="0" err="1" smtClean="0">
                <a:solidFill>
                  <a:schemeClr val="tx1"/>
                </a:solidFill>
                <a:latin typeface="+mj-lt"/>
              </a:rPr>
              <a:t>large</a:t>
            </a:r>
            <a:r>
              <a:rPr lang="cs-CZ" sz="1800" b="1" dirty="0" smtClean="0">
                <a:solidFill>
                  <a:schemeClr val="tx1"/>
                </a:solidFill>
                <a:latin typeface="+mj-lt"/>
              </a:rPr>
              <a:t> </a:t>
            </a:r>
            <a:r>
              <a:rPr lang="cs-CZ" sz="1800" b="1" dirty="0" err="1" smtClean="0">
                <a:solidFill>
                  <a:schemeClr val="tx1"/>
                </a:solidFill>
                <a:latin typeface="+mj-lt"/>
              </a:rPr>
              <a:t>scale</a:t>
            </a:r>
            <a:r>
              <a:rPr lang="cs-CZ" sz="1800" b="1" dirty="0" smtClean="0">
                <a:solidFill>
                  <a:schemeClr val="tx1"/>
                </a:solidFill>
                <a:latin typeface="+mj-lt"/>
              </a:rPr>
              <a:t> DETAIL, </a:t>
            </a:r>
            <a:r>
              <a:rPr lang="cs-CZ" sz="1800" b="1" dirty="0" err="1" smtClean="0">
                <a:solidFill>
                  <a:schemeClr val="tx1"/>
                </a:solidFill>
                <a:latin typeface="+mj-lt"/>
              </a:rPr>
              <a:t>BUT</a:t>
            </a:r>
            <a:r>
              <a:rPr lang="cs-CZ" sz="1800" b="1" dirty="0" smtClean="0">
                <a:solidFill>
                  <a:schemeClr val="tx1"/>
                </a:solidFill>
                <a:latin typeface="+mj-lt"/>
              </a:rPr>
              <a:t> (!) </a:t>
            </a:r>
            <a:r>
              <a:rPr lang="cs-CZ" sz="1400" b="1" dirty="0" err="1" smtClean="0">
                <a:solidFill>
                  <a:schemeClr val="tx1"/>
                </a:solidFill>
                <a:latin typeface="+mj-lt"/>
              </a:rPr>
              <a:t>the</a:t>
            </a:r>
            <a:r>
              <a:rPr lang="cs-CZ" sz="1400" b="1" dirty="0" smtClean="0">
                <a:solidFill>
                  <a:schemeClr val="tx1"/>
                </a:solidFill>
                <a:latin typeface="+mj-lt"/>
              </a:rPr>
              <a:t> public  </a:t>
            </a:r>
            <a:r>
              <a:rPr lang="cs-CZ" sz="1400" b="1" dirty="0" err="1" smtClean="0">
                <a:solidFill>
                  <a:schemeClr val="tx1"/>
                </a:solidFill>
                <a:latin typeface="+mj-lt"/>
              </a:rPr>
              <a:t>administration</a:t>
            </a:r>
            <a:r>
              <a:rPr lang="cs-CZ" sz="1400" b="1" dirty="0" smtClean="0">
                <a:solidFill>
                  <a:schemeClr val="tx1"/>
                </a:solidFill>
                <a:latin typeface="+mj-lt"/>
              </a:rPr>
              <a:t> </a:t>
            </a:r>
            <a:r>
              <a:rPr lang="cs-CZ" sz="1400" b="1" dirty="0" err="1">
                <a:solidFill>
                  <a:schemeClr val="tx1"/>
                </a:solidFill>
                <a:latin typeface="+mj-lt"/>
              </a:rPr>
              <a:t>often</a:t>
            </a:r>
            <a:r>
              <a:rPr lang="cs-CZ" sz="1400" b="1" dirty="0">
                <a:solidFill>
                  <a:schemeClr val="tx1"/>
                </a:solidFill>
                <a:latin typeface="+mj-lt"/>
              </a:rPr>
              <a:t> </a:t>
            </a:r>
            <a:r>
              <a:rPr lang="cs-CZ" sz="1400" b="1" dirty="0" err="1">
                <a:solidFill>
                  <a:schemeClr val="tx1"/>
                </a:solidFill>
                <a:latin typeface="+mj-lt"/>
              </a:rPr>
              <a:t>forget</a:t>
            </a:r>
            <a:r>
              <a:rPr lang="cs-CZ" sz="1400" b="1" dirty="0">
                <a:solidFill>
                  <a:schemeClr val="tx1"/>
                </a:solidFill>
                <a:latin typeface="+mj-lt"/>
              </a:rPr>
              <a:t> (is </a:t>
            </a:r>
            <a:r>
              <a:rPr lang="cs-CZ" sz="1400" b="1" dirty="0" err="1">
                <a:solidFill>
                  <a:schemeClr val="tx1"/>
                </a:solidFill>
                <a:latin typeface="+mj-lt"/>
              </a:rPr>
              <a:t>qualified</a:t>
            </a:r>
            <a:r>
              <a:rPr lang="cs-CZ" sz="1400" b="1" dirty="0">
                <a:solidFill>
                  <a:schemeClr val="tx1"/>
                </a:solidFill>
                <a:latin typeface="+mj-lt"/>
              </a:rPr>
              <a:t> </a:t>
            </a:r>
            <a:r>
              <a:rPr lang="cs-CZ" sz="1400" b="1" dirty="0" err="1">
                <a:solidFill>
                  <a:schemeClr val="tx1"/>
                </a:solidFill>
                <a:latin typeface="+mj-lt"/>
              </a:rPr>
              <a:t>enough</a:t>
            </a:r>
            <a:r>
              <a:rPr lang="cs-CZ" sz="1400" b="1" dirty="0">
                <a:solidFill>
                  <a:schemeClr val="tx1"/>
                </a:solidFill>
                <a:latin typeface="+mj-lt"/>
              </a:rPr>
              <a:t> ?) to </a:t>
            </a:r>
            <a:r>
              <a:rPr lang="cs-CZ" sz="1400" b="1" dirty="0" err="1">
                <a:solidFill>
                  <a:schemeClr val="tx1"/>
                </a:solidFill>
                <a:latin typeface="+mj-lt"/>
              </a:rPr>
              <a:t>generalize</a:t>
            </a:r>
            <a:r>
              <a:rPr lang="cs-CZ" sz="1400" b="1" dirty="0">
                <a:solidFill>
                  <a:schemeClr val="tx1"/>
                </a:solidFill>
                <a:latin typeface="+mj-lt"/>
              </a:rPr>
              <a:t>, </a:t>
            </a:r>
            <a:r>
              <a:rPr lang="cs-CZ" sz="1400" b="1" dirty="0" err="1" smtClean="0">
                <a:solidFill>
                  <a:schemeClr val="tx1"/>
                </a:solidFill>
                <a:latin typeface="+mj-lt"/>
              </a:rPr>
              <a:t>work</a:t>
            </a:r>
            <a:r>
              <a:rPr lang="cs-CZ" sz="1400" b="1" dirty="0" smtClean="0">
                <a:solidFill>
                  <a:schemeClr val="tx1"/>
                </a:solidFill>
                <a:latin typeface="+mj-lt"/>
              </a:rPr>
              <a:t> </a:t>
            </a:r>
            <a:r>
              <a:rPr lang="cs-CZ" sz="1400" b="1" dirty="0">
                <a:solidFill>
                  <a:schemeClr val="tx1"/>
                </a:solidFill>
                <a:latin typeface="+mj-lt"/>
              </a:rPr>
              <a:t>in </a:t>
            </a:r>
            <a:r>
              <a:rPr lang="cs-CZ" sz="1400" b="1" dirty="0" err="1">
                <a:solidFill>
                  <a:schemeClr val="tx1"/>
                </a:solidFill>
                <a:latin typeface="+mj-lt"/>
              </a:rPr>
              <a:t>alternatives</a:t>
            </a:r>
            <a:r>
              <a:rPr lang="cs-CZ" sz="1400" b="1" dirty="0">
                <a:solidFill>
                  <a:schemeClr val="tx1"/>
                </a:solidFill>
                <a:latin typeface="+mj-lt"/>
              </a:rPr>
              <a:t>, </a:t>
            </a:r>
            <a:r>
              <a:rPr lang="cs-CZ" sz="1400" b="1" dirty="0" err="1">
                <a:solidFill>
                  <a:schemeClr val="tx1"/>
                </a:solidFill>
                <a:latin typeface="+mj-lt"/>
              </a:rPr>
              <a:t>make</a:t>
            </a:r>
            <a:r>
              <a:rPr lang="cs-CZ" sz="1400" b="1" dirty="0">
                <a:solidFill>
                  <a:schemeClr val="tx1"/>
                </a:solidFill>
                <a:latin typeface="+mj-lt"/>
              </a:rPr>
              <a:t> </a:t>
            </a:r>
            <a:r>
              <a:rPr lang="cs-CZ" sz="1400" b="1" dirty="0" err="1">
                <a:solidFill>
                  <a:schemeClr val="tx1"/>
                </a:solidFill>
                <a:latin typeface="+mj-lt"/>
              </a:rPr>
              <a:t>new</a:t>
            </a:r>
            <a:r>
              <a:rPr lang="cs-CZ" sz="1400" b="1" dirty="0">
                <a:solidFill>
                  <a:schemeClr val="tx1"/>
                </a:solidFill>
                <a:latin typeface="+mj-lt"/>
              </a:rPr>
              <a:t> </a:t>
            </a:r>
            <a:r>
              <a:rPr lang="cs-CZ" sz="1400" b="1" dirty="0" err="1">
                <a:solidFill>
                  <a:schemeClr val="tx1"/>
                </a:solidFill>
                <a:latin typeface="+mj-lt"/>
              </a:rPr>
              <a:t>deeper</a:t>
            </a:r>
            <a:r>
              <a:rPr lang="cs-CZ" sz="1400" b="1" dirty="0">
                <a:solidFill>
                  <a:schemeClr val="tx1"/>
                </a:solidFill>
                <a:latin typeface="+mj-lt"/>
              </a:rPr>
              <a:t> </a:t>
            </a:r>
            <a:r>
              <a:rPr lang="cs-CZ" sz="1400" b="1" dirty="0" err="1">
                <a:solidFill>
                  <a:schemeClr val="tx1"/>
                </a:solidFill>
                <a:latin typeface="+mj-lt"/>
              </a:rPr>
              <a:t>and</a:t>
            </a:r>
            <a:r>
              <a:rPr lang="cs-CZ" sz="1400" b="1" dirty="0">
                <a:solidFill>
                  <a:schemeClr val="tx1"/>
                </a:solidFill>
                <a:latin typeface="+mj-lt"/>
              </a:rPr>
              <a:t> </a:t>
            </a:r>
            <a:r>
              <a:rPr lang="cs-CZ" sz="1400" b="1" dirty="0" err="1">
                <a:solidFill>
                  <a:schemeClr val="tx1"/>
                </a:solidFill>
                <a:latin typeface="+mj-lt"/>
              </a:rPr>
              <a:t>smart</a:t>
            </a:r>
            <a:r>
              <a:rPr lang="cs-CZ" sz="1400" b="1" dirty="0">
                <a:solidFill>
                  <a:schemeClr val="tx1"/>
                </a:solidFill>
                <a:latin typeface="+mj-lt"/>
              </a:rPr>
              <a:t> </a:t>
            </a:r>
            <a:r>
              <a:rPr lang="cs-CZ" sz="1400" b="1" dirty="0" err="1" smtClean="0">
                <a:solidFill>
                  <a:schemeClr val="tx1"/>
                </a:solidFill>
                <a:latin typeface="+mj-lt"/>
              </a:rPr>
              <a:t>analysis</a:t>
            </a:r>
            <a:r>
              <a:rPr lang="cs-CZ" sz="1400" b="1" dirty="0" smtClean="0">
                <a:solidFill>
                  <a:schemeClr val="tx1"/>
                </a:solidFill>
                <a:latin typeface="+mj-lt"/>
              </a:rPr>
              <a:t>, </a:t>
            </a:r>
            <a:r>
              <a:rPr lang="cs-CZ" sz="1400" b="1" dirty="0" err="1" smtClean="0">
                <a:solidFill>
                  <a:schemeClr val="tx1"/>
                </a:solidFill>
                <a:latin typeface="+mj-lt"/>
              </a:rPr>
              <a:t>argue</a:t>
            </a:r>
            <a:r>
              <a:rPr lang="cs-CZ" sz="1400" b="1" dirty="0" smtClean="0">
                <a:solidFill>
                  <a:schemeClr val="tx1"/>
                </a:solidFill>
                <a:latin typeface="+mj-lt"/>
              </a:rPr>
              <a:t> in </a:t>
            </a:r>
            <a:r>
              <a:rPr lang="cs-CZ" sz="1400" b="1" dirty="0" err="1" smtClean="0">
                <a:solidFill>
                  <a:schemeClr val="tx1"/>
                </a:solidFill>
                <a:latin typeface="+mj-lt"/>
              </a:rPr>
              <a:t>wise</a:t>
            </a:r>
            <a:r>
              <a:rPr lang="cs-CZ" sz="1400" b="1" dirty="0" smtClean="0">
                <a:solidFill>
                  <a:schemeClr val="tx1"/>
                </a:solidFill>
                <a:latin typeface="+mj-lt"/>
              </a:rPr>
              <a:t> </a:t>
            </a:r>
            <a:r>
              <a:rPr lang="cs-CZ" sz="1400" b="1" dirty="0" err="1" smtClean="0">
                <a:solidFill>
                  <a:schemeClr val="tx1"/>
                </a:solidFill>
                <a:latin typeface="+mj-lt"/>
              </a:rPr>
              <a:t>decision</a:t>
            </a:r>
            <a:r>
              <a:rPr lang="cs-CZ" sz="1400" b="1" dirty="0" smtClean="0">
                <a:solidFill>
                  <a:schemeClr val="tx1"/>
                </a:solidFill>
                <a:latin typeface="+mj-lt"/>
              </a:rPr>
              <a:t> </a:t>
            </a:r>
            <a:r>
              <a:rPr lang="cs-CZ" sz="1400" b="1" dirty="0" err="1" smtClean="0">
                <a:solidFill>
                  <a:schemeClr val="tx1"/>
                </a:solidFill>
                <a:latin typeface="+mj-lt"/>
              </a:rPr>
              <a:t>making</a:t>
            </a:r>
            <a:r>
              <a:rPr lang="cs-CZ" sz="1400" b="1" dirty="0" smtClean="0">
                <a:solidFill>
                  <a:schemeClr val="tx1"/>
                </a:solidFill>
                <a:latin typeface="+mj-lt"/>
              </a:rPr>
              <a:t> </a:t>
            </a:r>
            <a:endParaRPr lang="cs-CZ" sz="1400" b="1" dirty="0">
              <a:solidFill>
                <a:schemeClr val="tx1"/>
              </a:solidFill>
              <a:latin typeface="+mj-lt"/>
            </a:endParaRPr>
          </a:p>
          <a:p>
            <a:pPr>
              <a:defRPr/>
            </a:pPr>
            <a:endParaRPr lang="cs-CZ" sz="1400" b="1" dirty="0">
              <a:solidFill>
                <a:srgbClr val="FF6600"/>
              </a:solidFill>
              <a:latin typeface="+mj-lt"/>
            </a:endParaRPr>
          </a:p>
          <a:p>
            <a:pPr>
              <a:defRPr/>
            </a:pPr>
            <a:r>
              <a:rPr lang="cs-CZ" sz="1800" b="1" dirty="0">
                <a:solidFill>
                  <a:srgbClr val="FF6600"/>
                </a:solidFill>
                <a:latin typeface="+mj-lt"/>
              </a:rPr>
              <a:t>1 : 5.000</a:t>
            </a:r>
            <a:br>
              <a:rPr lang="cs-CZ" sz="1800" b="1" dirty="0">
                <a:solidFill>
                  <a:srgbClr val="FF6600"/>
                </a:solidFill>
                <a:latin typeface="+mj-lt"/>
              </a:rPr>
            </a:br>
            <a:r>
              <a:rPr lang="cs-CZ" sz="1800" b="1" dirty="0" err="1">
                <a:solidFill>
                  <a:srgbClr val="FF6600"/>
                </a:solidFill>
                <a:latin typeface="+mj-lt"/>
              </a:rPr>
              <a:t>generalized</a:t>
            </a:r>
            <a:r>
              <a:rPr lang="cs-CZ" sz="1800" b="1" dirty="0">
                <a:solidFill>
                  <a:srgbClr val="FF6600"/>
                </a:solidFill>
                <a:latin typeface="+mj-lt"/>
              </a:rPr>
              <a:t> </a:t>
            </a:r>
            <a:br>
              <a:rPr lang="cs-CZ" sz="1800" b="1" dirty="0">
                <a:solidFill>
                  <a:srgbClr val="FF6600"/>
                </a:solidFill>
                <a:latin typeface="+mj-lt"/>
              </a:rPr>
            </a:br>
            <a:r>
              <a:rPr lang="cs-CZ" sz="1800" b="1" dirty="0" err="1">
                <a:solidFill>
                  <a:srgbClr val="FF6600"/>
                </a:solidFill>
                <a:latin typeface="+mj-lt"/>
              </a:rPr>
              <a:t>urban</a:t>
            </a:r>
            <a:r>
              <a:rPr lang="cs-CZ" sz="1800" b="1" dirty="0">
                <a:solidFill>
                  <a:srgbClr val="FF6600"/>
                </a:solidFill>
                <a:latin typeface="+mj-lt"/>
              </a:rPr>
              <a:t> </a:t>
            </a:r>
            <a:r>
              <a:rPr lang="cs-CZ" sz="1800" b="1" dirty="0" err="1">
                <a:solidFill>
                  <a:srgbClr val="FF6600"/>
                </a:solidFill>
                <a:latin typeface="+mj-lt"/>
              </a:rPr>
              <a:t>plan</a:t>
            </a:r>
            <a:r>
              <a:rPr lang="cs-CZ" sz="1800" b="1" dirty="0">
                <a:solidFill>
                  <a:srgbClr val="FF6600"/>
                </a:solidFill>
                <a:latin typeface="+mj-lt"/>
              </a:rPr>
              <a:t> </a:t>
            </a:r>
            <a:r>
              <a:rPr lang="cs-CZ" sz="1800" b="1" dirty="0" err="1">
                <a:solidFill>
                  <a:srgbClr val="FF6600"/>
                </a:solidFill>
                <a:latin typeface="+mj-lt"/>
              </a:rPr>
              <a:t>of</a:t>
            </a:r>
            <a:r>
              <a:rPr lang="cs-CZ" sz="1800" b="1" dirty="0">
                <a:solidFill>
                  <a:srgbClr val="FF6600"/>
                </a:solidFill>
                <a:latin typeface="+mj-lt"/>
              </a:rPr>
              <a:t> Vranov nad Dyji,</a:t>
            </a:r>
            <a:r>
              <a:rPr lang="cs-CZ" sz="1800" dirty="0">
                <a:solidFill>
                  <a:srgbClr val="FF6600"/>
                </a:solidFill>
                <a:latin typeface="+mj-lt"/>
              </a:rPr>
              <a:t> </a:t>
            </a:r>
            <a:r>
              <a:rPr lang="cs-CZ" sz="1200" dirty="0" err="1" smtClean="0">
                <a:solidFill>
                  <a:srgbClr val="FF6600"/>
                </a:solidFill>
                <a:latin typeface="+mj-lt"/>
              </a:rPr>
              <a:t>intelligent</a:t>
            </a:r>
            <a:r>
              <a:rPr lang="cs-CZ" sz="1200" dirty="0" smtClean="0">
                <a:solidFill>
                  <a:srgbClr val="FF6600"/>
                </a:solidFill>
                <a:latin typeface="+mj-lt"/>
              </a:rPr>
              <a:t> geodata </a:t>
            </a:r>
            <a:r>
              <a:rPr lang="cs-CZ" sz="1200" dirty="0" err="1" smtClean="0">
                <a:solidFill>
                  <a:srgbClr val="FF6600"/>
                </a:solidFill>
                <a:latin typeface="+mj-lt"/>
              </a:rPr>
              <a:t>above</a:t>
            </a:r>
            <a:r>
              <a:rPr lang="cs-CZ" sz="1200" dirty="0" smtClean="0">
                <a:solidFill>
                  <a:srgbClr val="FF6600"/>
                </a:solidFill>
                <a:latin typeface="+mj-lt"/>
              </a:rPr>
              <a:t>  </a:t>
            </a:r>
            <a:r>
              <a:rPr lang="cs-CZ" sz="1200" dirty="0" err="1">
                <a:solidFill>
                  <a:srgbClr val="FF6600"/>
                </a:solidFill>
                <a:latin typeface="+mn-lt"/>
              </a:rPr>
              <a:t>orthophoto</a:t>
            </a:r>
            <a:r>
              <a:rPr lang="cs-CZ" sz="1200" dirty="0">
                <a:solidFill>
                  <a:srgbClr val="FF6600"/>
                </a:solidFill>
                <a:latin typeface="+mn-lt"/>
              </a:rPr>
              <a:t> </a:t>
            </a:r>
            <a:r>
              <a:rPr lang="cs-CZ" sz="1200" dirty="0" err="1">
                <a:solidFill>
                  <a:srgbClr val="FF6600"/>
                </a:solidFill>
                <a:latin typeface="+mn-lt"/>
              </a:rPr>
              <a:t>and</a:t>
            </a:r>
            <a:r>
              <a:rPr lang="cs-CZ" sz="1200" dirty="0">
                <a:solidFill>
                  <a:srgbClr val="FF6600"/>
                </a:solidFill>
                <a:latin typeface="+mn-lt"/>
              </a:rPr>
              <a:t> </a:t>
            </a:r>
          </a:p>
          <a:p>
            <a:pPr>
              <a:defRPr/>
            </a:pPr>
            <a:r>
              <a:rPr lang="cs-CZ" sz="1200" dirty="0" err="1">
                <a:solidFill>
                  <a:srgbClr val="FF6600"/>
                </a:solidFill>
                <a:latin typeface="+mn-lt"/>
              </a:rPr>
              <a:t>cadastral</a:t>
            </a:r>
            <a:r>
              <a:rPr lang="cs-CZ" sz="1200" dirty="0">
                <a:solidFill>
                  <a:srgbClr val="FF6600"/>
                </a:solidFill>
                <a:latin typeface="+mn-lt"/>
              </a:rPr>
              <a:t> </a:t>
            </a:r>
            <a:r>
              <a:rPr lang="cs-CZ" sz="1200" dirty="0" smtClean="0">
                <a:solidFill>
                  <a:srgbClr val="FF6600"/>
                </a:solidFill>
                <a:latin typeface="+mn-lt"/>
              </a:rPr>
              <a:t>map (</a:t>
            </a:r>
            <a:r>
              <a:rPr lang="cs-CZ" sz="1200" dirty="0" err="1" smtClean="0">
                <a:solidFill>
                  <a:srgbClr val="FF6600"/>
                </a:solidFill>
                <a:latin typeface="+mn-lt"/>
              </a:rPr>
              <a:t>refernce</a:t>
            </a:r>
            <a:r>
              <a:rPr lang="cs-CZ" sz="1200" dirty="0" smtClean="0">
                <a:solidFill>
                  <a:srgbClr val="FF6600"/>
                </a:solidFill>
                <a:latin typeface="+mn-lt"/>
              </a:rPr>
              <a:t> </a:t>
            </a:r>
            <a:r>
              <a:rPr lang="cs-CZ" sz="1200" dirty="0" err="1" smtClean="0">
                <a:solidFill>
                  <a:srgbClr val="FF6600"/>
                </a:solidFill>
                <a:latin typeface="+mn-lt"/>
              </a:rPr>
              <a:t>GMVS</a:t>
            </a:r>
            <a:r>
              <a:rPr lang="cs-CZ" sz="1200" dirty="0" smtClean="0">
                <a:solidFill>
                  <a:srgbClr val="FF6600"/>
                </a:solidFill>
                <a:latin typeface="+mn-lt"/>
              </a:rPr>
              <a:t> </a:t>
            </a:r>
            <a:r>
              <a:rPr lang="cs-CZ" sz="1200" dirty="0" err="1" smtClean="0">
                <a:solidFill>
                  <a:srgbClr val="FF6600"/>
                </a:solidFill>
                <a:latin typeface="+mn-lt"/>
              </a:rPr>
              <a:t>components</a:t>
            </a:r>
            <a:r>
              <a:rPr lang="cs-CZ" sz="1200" dirty="0" smtClean="0">
                <a:solidFill>
                  <a:srgbClr val="FF6600"/>
                </a:solidFill>
              </a:rPr>
              <a:t>). </a:t>
            </a:r>
            <a:r>
              <a:rPr lang="cs-CZ" sz="1200" dirty="0" err="1" smtClean="0">
                <a:solidFill>
                  <a:srgbClr val="FF6600"/>
                </a:solidFill>
                <a:latin typeface="+mj-lt"/>
              </a:rPr>
              <a:t>This</a:t>
            </a:r>
            <a:r>
              <a:rPr lang="cs-CZ" sz="1200" dirty="0" smtClean="0">
                <a:solidFill>
                  <a:srgbClr val="FF6600"/>
                </a:solidFill>
                <a:latin typeface="+mj-lt"/>
              </a:rPr>
              <a:t> geoportal </a:t>
            </a:r>
            <a:r>
              <a:rPr lang="cs-CZ" sz="1200" dirty="0" err="1" smtClean="0">
                <a:solidFill>
                  <a:srgbClr val="FF6600"/>
                </a:solidFill>
                <a:latin typeface="+mj-lt"/>
              </a:rPr>
              <a:t>provides</a:t>
            </a:r>
            <a:r>
              <a:rPr lang="cs-CZ" sz="1200" dirty="0" smtClean="0">
                <a:solidFill>
                  <a:srgbClr val="FF6600"/>
                </a:solidFill>
                <a:latin typeface="+mj-lt"/>
              </a:rPr>
              <a:t> basic </a:t>
            </a:r>
            <a:r>
              <a:rPr lang="cs-CZ" sz="1200" dirty="0" err="1" smtClean="0">
                <a:solidFill>
                  <a:srgbClr val="FF6600"/>
                </a:solidFill>
                <a:latin typeface="+mj-lt"/>
              </a:rPr>
              <a:t>OWS</a:t>
            </a:r>
            <a:r>
              <a:rPr lang="cs-CZ" sz="1200" dirty="0" smtClean="0">
                <a:solidFill>
                  <a:srgbClr val="FF6600"/>
                </a:solidFill>
                <a:latin typeface="+mj-lt"/>
              </a:rPr>
              <a:t> + export </a:t>
            </a:r>
            <a:r>
              <a:rPr lang="cs-CZ" sz="1200" dirty="0" err="1" smtClean="0">
                <a:solidFill>
                  <a:srgbClr val="FF6600"/>
                </a:solidFill>
                <a:latin typeface="+mj-lt"/>
              </a:rPr>
              <a:t>of</a:t>
            </a:r>
            <a:r>
              <a:rPr lang="cs-CZ" sz="1200" dirty="0" smtClean="0">
                <a:solidFill>
                  <a:srgbClr val="FF6600"/>
                </a:solidFill>
                <a:latin typeface="+mj-lt"/>
              </a:rPr>
              <a:t> </a:t>
            </a:r>
            <a:r>
              <a:rPr lang="cs-CZ" sz="1200" dirty="0" err="1" smtClean="0">
                <a:solidFill>
                  <a:srgbClr val="FF6600"/>
                </a:solidFill>
                <a:latin typeface="+mj-lt"/>
              </a:rPr>
              <a:t>selected</a:t>
            </a:r>
            <a:r>
              <a:rPr lang="cs-CZ" sz="1200" dirty="0" smtClean="0">
                <a:solidFill>
                  <a:srgbClr val="FF6600"/>
                </a:solidFill>
                <a:latin typeface="+mj-lt"/>
              </a:rPr>
              <a:t> </a:t>
            </a:r>
            <a:r>
              <a:rPr lang="cs-CZ" sz="1200" dirty="0" err="1">
                <a:solidFill>
                  <a:srgbClr val="FF6600"/>
                </a:solidFill>
                <a:latin typeface="+mj-lt"/>
              </a:rPr>
              <a:t>datasets</a:t>
            </a:r>
            <a:r>
              <a:rPr lang="cs-CZ" sz="1200" dirty="0">
                <a:solidFill>
                  <a:srgbClr val="FF6600"/>
                </a:solidFill>
                <a:latin typeface="+mj-lt"/>
              </a:rPr>
              <a:t> to </a:t>
            </a:r>
            <a:r>
              <a:rPr lang="cs-CZ" sz="1200" dirty="0" err="1">
                <a:solidFill>
                  <a:srgbClr val="FF6600"/>
                </a:solidFill>
                <a:latin typeface="+mj-lt"/>
              </a:rPr>
              <a:t>external</a:t>
            </a:r>
            <a:r>
              <a:rPr lang="cs-CZ" sz="1200" dirty="0">
                <a:solidFill>
                  <a:srgbClr val="FF6600"/>
                </a:solidFill>
                <a:latin typeface="+mj-lt"/>
              </a:rPr>
              <a:t> </a:t>
            </a:r>
            <a:r>
              <a:rPr lang="cs-CZ" sz="1200" dirty="0" err="1" smtClean="0">
                <a:solidFill>
                  <a:srgbClr val="FF6600"/>
                </a:solidFill>
                <a:latin typeface="+mj-lt"/>
              </a:rPr>
              <a:t>customers</a:t>
            </a:r>
            <a:r>
              <a:rPr lang="cs-CZ" sz="1200" dirty="0" smtClean="0">
                <a:solidFill>
                  <a:srgbClr val="FF6600"/>
                </a:solidFill>
                <a:latin typeface="+mj-lt"/>
              </a:rPr>
              <a:t> (</a:t>
            </a:r>
            <a:r>
              <a:rPr lang="cs-CZ" sz="1200" dirty="0" err="1" smtClean="0">
                <a:solidFill>
                  <a:srgbClr val="FF6600"/>
                </a:solidFill>
                <a:latin typeface="+mj-lt"/>
              </a:rPr>
              <a:t>e.g</a:t>
            </a:r>
            <a:r>
              <a:rPr lang="cs-CZ" sz="1200" dirty="0">
                <a:solidFill>
                  <a:srgbClr val="FF6600"/>
                </a:solidFill>
                <a:latin typeface="+mj-lt"/>
              </a:rPr>
              <a:t>. </a:t>
            </a:r>
            <a:r>
              <a:rPr lang="cs-CZ" sz="1200" dirty="0" err="1" smtClean="0">
                <a:solidFill>
                  <a:srgbClr val="FF6600"/>
                </a:solidFill>
                <a:latin typeface="+mj-lt"/>
              </a:rPr>
              <a:t>contractor</a:t>
            </a:r>
            <a:r>
              <a:rPr lang="cs-CZ" sz="1200" dirty="0">
                <a:solidFill>
                  <a:srgbClr val="FF6600"/>
                </a:solidFill>
                <a:latin typeface="+mj-lt"/>
              </a:rPr>
              <a:t>, </a:t>
            </a:r>
            <a:r>
              <a:rPr lang="cs-CZ" sz="1200" dirty="0" err="1">
                <a:solidFill>
                  <a:srgbClr val="FF6600"/>
                </a:solidFill>
                <a:latin typeface="+mj-lt"/>
              </a:rPr>
              <a:t>urban</a:t>
            </a:r>
            <a:r>
              <a:rPr lang="cs-CZ" sz="1200" dirty="0">
                <a:solidFill>
                  <a:srgbClr val="FF6600"/>
                </a:solidFill>
                <a:latin typeface="+mj-lt"/>
              </a:rPr>
              <a:t> </a:t>
            </a:r>
            <a:r>
              <a:rPr lang="cs-CZ" sz="1200" dirty="0" err="1">
                <a:solidFill>
                  <a:srgbClr val="FF6600"/>
                </a:solidFill>
                <a:latin typeface="+mj-lt"/>
              </a:rPr>
              <a:t>designer</a:t>
            </a:r>
            <a:r>
              <a:rPr lang="cs-CZ" sz="1200" dirty="0">
                <a:solidFill>
                  <a:srgbClr val="FF6600"/>
                </a:solidFill>
                <a:latin typeface="+mj-lt"/>
              </a:rPr>
              <a:t>,  </a:t>
            </a:r>
            <a:r>
              <a:rPr lang="cs-CZ" sz="1200" dirty="0" err="1">
                <a:solidFill>
                  <a:srgbClr val="FF6600"/>
                </a:solidFill>
                <a:latin typeface="+mj-lt"/>
              </a:rPr>
              <a:t>architect</a:t>
            </a:r>
            <a:r>
              <a:rPr lang="cs-CZ" sz="1200" dirty="0">
                <a:solidFill>
                  <a:srgbClr val="FF6600"/>
                </a:solidFill>
                <a:latin typeface="+mj-lt"/>
              </a:rPr>
              <a:t>, </a:t>
            </a:r>
            <a:r>
              <a:rPr lang="cs-CZ" sz="1200" dirty="0" err="1">
                <a:solidFill>
                  <a:srgbClr val="FF6600"/>
                </a:solidFill>
                <a:latin typeface="+mj-lt"/>
              </a:rPr>
              <a:t>enterpreneur</a:t>
            </a:r>
            <a:r>
              <a:rPr lang="cs-CZ" sz="1200" dirty="0">
                <a:solidFill>
                  <a:srgbClr val="FF6600"/>
                </a:solidFill>
                <a:latin typeface="+mj-lt"/>
              </a:rPr>
              <a:t>, </a:t>
            </a:r>
            <a:r>
              <a:rPr lang="cs-CZ" sz="1200" dirty="0" err="1">
                <a:solidFill>
                  <a:srgbClr val="FF6600"/>
                </a:solidFill>
                <a:latin typeface="+mj-lt"/>
              </a:rPr>
              <a:t>citizen</a:t>
            </a:r>
            <a:r>
              <a:rPr lang="cs-CZ" sz="1200" dirty="0">
                <a:solidFill>
                  <a:srgbClr val="FF6600"/>
                </a:solidFill>
                <a:latin typeface="+mj-lt"/>
              </a:rPr>
              <a:t>, </a:t>
            </a:r>
            <a:r>
              <a:rPr lang="cs-CZ" sz="1200" dirty="0" err="1" smtClean="0">
                <a:solidFill>
                  <a:srgbClr val="FF6600"/>
                </a:solidFill>
                <a:latin typeface="+mj-lt"/>
              </a:rPr>
              <a:t>tourist</a:t>
            </a:r>
            <a:r>
              <a:rPr lang="cs-CZ" sz="1200" dirty="0" smtClean="0">
                <a:solidFill>
                  <a:srgbClr val="FF6600"/>
                </a:solidFill>
                <a:latin typeface="+mj-lt"/>
              </a:rPr>
              <a:t>). </a:t>
            </a:r>
            <a:r>
              <a:rPr lang="cs-CZ" sz="1200" dirty="0" err="1">
                <a:solidFill>
                  <a:srgbClr val="FF6600"/>
                </a:solidFill>
                <a:latin typeface="+mj-lt"/>
              </a:rPr>
              <a:t>This</a:t>
            </a:r>
            <a:r>
              <a:rPr lang="cs-CZ" sz="1200" dirty="0">
                <a:solidFill>
                  <a:srgbClr val="FF6600"/>
                </a:solidFill>
                <a:latin typeface="+mj-lt"/>
              </a:rPr>
              <a:t> </a:t>
            </a:r>
            <a:r>
              <a:rPr lang="cs-CZ" sz="1200" dirty="0" err="1">
                <a:solidFill>
                  <a:srgbClr val="FF6600"/>
                </a:solidFill>
                <a:latin typeface="+mj-lt"/>
              </a:rPr>
              <a:t>portal</a:t>
            </a:r>
            <a:r>
              <a:rPr lang="cs-CZ" sz="1200" dirty="0">
                <a:solidFill>
                  <a:srgbClr val="FF6600"/>
                </a:solidFill>
                <a:latin typeface="+mj-lt"/>
              </a:rPr>
              <a:t> </a:t>
            </a:r>
            <a:r>
              <a:rPr lang="cs-CZ" sz="1200" dirty="0" err="1">
                <a:solidFill>
                  <a:srgbClr val="FF6600"/>
                </a:solidFill>
                <a:latin typeface="+mj-lt"/>
              </a:rPr>
              <a:t>was</a:t>
            </a:r>
            <a:r>
              <a:rPr lang="cs-CZ" sz="1200" dirty="0">
                <a:solidFill>
                  <a:srgbClr val="FF6600"/>
                </a:solidFill>
                <a:latin typeface="+mj-lt"/>
              </a:rPr>
              <a:t> </a:t>
            </a:r>
            <a:r>
              <a:rPr lang="cs-CZ" sz="1200" dirty="0" err="1">
                <a:solidFill>
                  <a:srgbClr val="FF6600"/>
                </a:solidFill>
                <a:latin typeface="+mj-lt"/>
              </a:rPr>
              <a:t>launched</a:t>
            </a:r>
            <a:r>
              <a:rPr lang="cs-CZ" sz="1200" dirty="0">
                <a:solidFill>
                  <a:srgbClr val="FF6600"/>
                </a:solidFill>
                <a:latin typeface="+mj-lt"/>
              </a:rPr>
              <a:t> in 2006 </a:t>
            </a:r>
            <a:r>
              <a:rPr lang="cs-CZ" sz="1200" dirty="0" err="1">
                <a:solidFill>
                  <a:srgbClr val="FF6600"/>
                </a:solidFill>
                <a:latin typeface="+mj-lt"/>
              </a:rPr>
              <a:t>and</a:t>
            </a:r>
            <a:r>
              <a:rPr lang="cs-CZ" sz="1200" dirty="0">
                <a:solidFill>
                  <a:srgbClr val="FF6600"/>
                </a:solidFill>
                <a:latin typeface="+mj-lt"/>
              </a:rPr>
              <a:t> is </a:t>
            </a:r>
            <a:r>
              <a:rPr lang="cs-CZ" sz="1200" dirty="0" err="1">
                <a:solidFill>
                  <a:srgbClr val="FF6600"/>
                </a:solidFill>
                <a:latin typeface="+mj-lt"/>
              </a:rPr>
              <a:t>continuously</a:t>
            </a:r>
            <a:r>
              <a:rPr lang="cs-CZ" sz="1200" dirty="0">
                <a:solidFill>
                  <a:srgbClr val="FF6600"/>
                </a:solidFill>
                <a:latin typeface="+mj-lt"/>
              </a:rPr>
              <a:t> </a:t>
            </a:r>
            <a:r>
              <a:rPr lang="cs-CZ" sz="1200" dirty="0" err="1">
                <a:solidFill>
                  <a:srgbClr val="FF6600"/>
                </a:solidFill>
                <a:latin typeface="+mj-lt"/>
              </a:rPr>
              <a:t>developed</a:t>
            </a:r>
            <a:r>
              <a:rPr lang="cs-CZ" sz="1200" dirty="0">
                <a:solidFill>
                  <a:srgbClr val="FF6600"/>
                </a:solidFill>
                <a:latin typeface="+mj-lt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Nadpis 5"/>
          <p:cNvSpPr>
            <a:spLocks noGrp="1"/>
          </p:cNvSpPr>
          <p:nvPr>
            <p:ph type="title"/>
          </p:nvPr>
        </p:nvSpPr>
        <p:spPr>
          <a:xfrm>
            <a:off x="323850" y="188913"/>
            <a:ext cx="8229600" cy="1143000"/>
          </a:xfrm>
        </p:spPr>
        <p:txBody>
          <a:bodyPr/>
          <a:lstStyle/>
          <a:p>
            <a:pPr eaLnBrk="1" hangingPunct="1"/>
            <a:r>
              <a:rPr lang="cs-CZ" sz="2000" smtClean="0"/>
              <a:t>Currently: digital analytical planning backgrounds example: </a:t>
            </a:r>
            <a:br>
              <a:rPr lang="cs-CZ" sz="2000" smtClean="0"/>
            </a:br>
            <a:r>
              <a:rPr lang="cs-CZ" sz="2000" smtClean="0"/>
              <a:t>conflict  of dumping prices, weak experience of </a:t>
            </a:r>
            <a:r>
              <a:rPr lang="cs-CZ" sz="2000" smtClean="0">
                <a:solidFill>
                  <a:schemeClr val="tx1"/>
                </a:solidFill>
              </a:rPr>
              <a:t>staff</a:t>
            </a:r>
            <a:r>
              <a:rPr lang="cs-CZ" sz="2000" smtClean="0"/>
              <a:t>, barriers to collect (or effectively protect?) corporate and infrastructural data</a:t>
            </a:r>
          </a:p>
        </p:txBody>
      </p:sp>
      <p:pic>
        <p:nvPicPr>
          <p:cNvPr id="9219" name="Obrázek 7" descr="problema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63713" y="1412875"/>
            <a:ext cx="6119812" cy="432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symbol pro zápatí 3"/>
          <p:cNvSpPr>
            <a:spLocks noGrp="1"/>
          </p:cNvSpPr>
          <p:nvPr>
            <p:ph type="ftr" sz="quarter" idx="10"/>
          </p:nvPr>
        </p:nvSpPr>
        <p:spPr>
          <a:xfrm>
            <a:off x="1692275" y="6407150"/>
            <a:ext cx="4057650" cy="450850"/>
          </a:xfrm>
        </p:spPr>
        <p:txBody>
          <a:bodyPr/>
          <a:lstStyle/>
          <a:p>
            <a:pPr>
              <a:defRPr/>
            </a:pPr>
            <a:r>
              <a:rPr lang="cs-CZ" dirty="0" err="1" smtClean="0"/>
              <a:t>StatGIS</a:t>
            </a:r>
            <a:r>
              <a:rPr lang="cs-CZ" dirty="0" smtClean="0"/>
              <a:t> </a:t>
            </a:r>
            <a:r>
              <a:rPr lang="cs-CZ" dirty="0" err="1" smtClean="0"/>
              <a:t>Conference</a:t>
            </a:r>
            <a:r>
              <a:rPr lang="cs-CZ" dirty="0" smtClean="0"/>
              <a:t>, Olomouc, </a:t>
            </a:r>
            <a:r>
              <a:rPr lang="cs-CZ" dirty="0"/>
              <a:t>18. – 22. 11. </a:t>
            </a:r>
            <a:r>
              <a:rPr lang="cs-CZ" dirty="0" smtClean="0"/>
              <a:t>2013</a:t>
            </a:r>
            <a:endParaRPr lang="cs-CZ" dirty="0"/>
          </a:p>
        </p:txBody>
      </p:sp>
      <p:pic>
        <p:nvPicPr>
          <p:cNvPr id="4813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88640"/>
            <a:ext cx="8858814" cy="4237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Zástupný symbol pro obsah 2"/>
          <p:cNvSpPr>
            <a:spLocks noGrp="1"/>
          </p:cNvSpPr>
          <p:nvPr>
            <p:ph idx="1"/>
          </p:nvPr>
        </p:nvSpPr>
        <p:spPr>
          <a:xfrm>
            <a:off x="755576" y="908720"/>
            <a:ext cx="7766050" cy="4233863"/>
          </a:xfrm>
        </p:spPr>
        <p:txBody>
          <a:bodyPr/>
          <a:lstStyle/>
          <a:p>
            <a:r>
              <a:rPr lang="cs-CZ" dirty="0" err="1" smtClean="0"/>
              <a:t>Visualisation</a:t>
            </a:r>
            <a:r>
              <a:rPr lang="cs-CZ" dirty="0" smtClean="0"/>
              <a:t>, </a:t>
            </a:r>
            <a:br>
              <a:rPr lang="cs-CZ" dirty="0" smtClean="0"/>
            </a:br>
            <a:r>
              <a:rPr lang="cs-CZ" dirty="0" err="1" smtClean="0"/>
              <a:t>harmonisation</a:t>
            </a:r>
            <a:r>
              <a:rPr lang="cs-CZ" dirty="0" smtClean="0"/>
              <a:t>, </a:t>
            </a:r>
            <a:br>
              <a:rPr lang="cs-CZ" dirty="0" smtClean="0"/>
            </a:br>
            <a:r>
              <a:rPr lang="cs-CZ" dirty="0" smtClean="0"/>
              <a:t>   </a:t>
            </a:r>
            <a:r>
              <a:rPr lang="cs-CZ" dirty="0" err="1" smtClean="0"/>
              <a:t>standardisation</a:t>
            </a:r>
            <a:r>
              <a:rPr lang="cs-CZ" dirty="0" smtClean="0"/>
              <a:t>, </a:t>
            </a:r>
            <a:br>
              <a:rPr lang="cs-CZ" dirty="0" smtClean="0"/>
            </a:br>
            <a:r>
              <a:rPr lang="cs-CZ" dirty="0" smtClean="0"/>
              <a:t>       </a:t>
            </a:r>
            <a:r>
              <a:rPr lang="cs-CZ" dirty="0" err="1" smtClean="0"/>
              <a:t>accessibility</a:t>
            </a:r>
            <a:r>
              <a:rPr lang="cs-CZ" dirty="0" smtClean="0"/>
              <a:t/>
            </a:r>
            <a:br>
              <a:rPr lang="cs-CZ" dirty="0" smtClean="0"/>
            </a:br>
            <a:r>
              <a:rPr lang="cs-CZ" dirty="0" smtClean="0"/>
              <a:t>           data </a:t>
            </a:r>
            <a:r>
              <a:rPr lang="cs-CZ" dirty="0" err="1" smtClean="0"/>
              <a:t>quality</a:t>
            </a:r>
            <a:r>
              <a:rPr lang="cs-CZ" dirty="0" smtClean="0"/>
              <a:t/>
            </a:r>
            <a:br>
              <a:rPr lang="cs-CZ" dirty="0" smtClean="0"/>
            </a:br>
            <a:r>
              <a:rPr lang="cs-CZ" dirty="0" smtClean="0"/>
              <a:t>                </a:t>
            </a:r>
            <a:r>
              <a:rPr lang="cs-CZ" dirty="0" err="1" smtClean="0"/>
              <a:t>catalogization</a:t>
            </a:r>
            <a:r>
              <a:rPr lang="cs-CZ" dirty="0" smtClean="0"/>
              <a:t> </a:t>
            </a:r>
          </a:p>
          <a:p>
            <a:r>
              <a:rPr lang="cs-CZ" dirty="0" smtClean="0"/>
              <a:t>												… in </a:t>
            </a:r>
            <a:r>
              <a:rPr lang="cs-CZ" dirty="0" err="1" smtClean="0"/>
              <a:t>progress</a:t>
            </a:r>
            <a:endParaRPr lang="cs-CZ" dirty="0" smtClean="0"/>
          </a:p>
        </p:txBody>
      </p:sp>
      <p:sp>
        <p:nvSpPr>
          <p:cNvPr id="5" name="Zástupný symbol pro zápatí 3"/>
          <p:cNvSpPr>
            <a:spLocks noGrp="1"/>
          </p:cNvSpPr>
          <p:nvPr>
            <p:ph type="ftr" sz="quarter" idx="10"/>
          </p:nvPr>
        </p:nvSpPr>
        <p:spPr>
          <a:xfrm>
            <a:off x="1692275" y="6407150"/>
            <a:ext cx="4057650" cy="450850"/>
          </a:xfrm>
        </p:spPr>
        <p:txBody>
          <a:bodyPr/>
          <a:lstStyle/>
          <a:p>
            <a:pPr>
              <a:defRPr/>
            </a:pPr>
            <a:r>
              <a:rPr lang="cs-CZ" dirty="0" err="1" smtClean="0"/>
              <a:t>StatGIS</a:t>
            </a:r>
            <a:r>
              <a:rPr lang="cs-CZ" dirty="0" smtClean="0"/>
              <a:t> </a:t>
            </a:r>
            <a:r>
              <a:rPr lang="cs-CZ" dirty="0" err="1" smtClean="0"/>
              <a:t>Conference</a:t>
            </a:r>
            <a:r>
              <a:rPr lang="cs-CZ" dirty="0" smtClean="0"/>
              <a:t>, Olomouc, </a:t>
            </a:r>
            <a:r>
              <a:rPr lang="cs-CZ" dirty="0"/>
              <a:t>18. – 22. 11. </a:t>
            </a:r>
            <a:r>
              <a:rPr lang="cs-CZ" dirty="0" smtClean="0"/>
              <a:t>2013</a:t>
            </a:r>
            <a:endParaRPr lang="cs-CZ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Zástupný symbol pro obsah 2"/>
          <p:cNvSpPr>
            <a:spLocks noGrp="1"/>
          </p:cNvSpPr>
          <p:nvPr>
            <p:ph idx="1"/>
          </p:nvPr>
        </p:nvSpPr>
        <p:spPr>
          <a:xfrm>
            <a:off x="468312" y="5445125"/>
            <a:ext cx="8424167" cy="720725"/>
          </a:xfrm>
        </p:spPr>
        <p:txBody>
          <a:bodyPr/>
          <a:lstStyle/>
          <a:p>
            <a:r>
              <a:rPr lang="cs-CZ" sz="2000" dirty="0" smtClean="0">
                <a:solidFill>
                  <a:srgbClr val="FF0000"/>
                </a:solidFill>
              </a:rPr>
              <a:t>New GIT </a:t>
            </a:r>
            <a:r>
              <a:rPr lang="cs-CZ" sz="2000" dirty="0" err="1" smtClean="0">
                <a:solidFill>
                  <a:srgbClr val="FF0000"/>
                </a:solidFill>
              </a:rPr>
              <a:t>applications</a:t>
            </a:r>
            <a:r>
              <a:rPr lang="cs-CZ" sz="2000" dirty="0" smtClean="0">
                <a:solidFill>
                  <a:srgbClr val="FF0000"/>
                </a:solidFill>
              </a:rPr>
              <a:t> &gt; </a:t>
            </a:r>
            <a:r>
              <a:rPr lang="cs-CZ" sz="2000" dirty="0" err="1" smtClean="0">
                <a:solidFill>
                  <a:srgbClr val="FF0000"/>
                </a:solidFill>
              </a:rPr>
              <a:t>less</a:t>
            </a:r>
            <a:r>
              <a:rPr lang="cs-CZ" sz="2000" dirty="0" smtClean="0">
                <a:solidFill>
                  <a:srgbClr val="FF0000"/>
                </a:solidFill>
              </a:rPr>
              <a:t> </a:t>
            </a:r>
            <a:r>
              <a:rPr lang="cs-CZ" sz="2000" dirty="0" err="1" smtClean="0">
                <a:solidFill>
                  <a:srgbClr val="FF0000"/>
                </a:solidFill>
              </a:rPr>
              <a:t>need</a:t>
            </a:r>
            <a:r>
              <a:rPr lang="cs-CZ" sz="2000" dirty="0" smtClean="0">
                <a:solidFill>
                  <a:srgbClr val="FF0000"/>
                </a:solidFill>
              </a:rPr>
              <a:t> </a:t>
            </a:r>
            <a:r>
              <a:rPr lang="cs-CZ" sz="2000" dirty="0" err="1" smtClean="0">
                <a:solidFill>
                  <a:srgbClr val="FF0000"/>
                </a:solidFill>
              </a:rPr>
              <a:t>of</a:t>
            </a:r>
            <a:r>
              <a:rPr lang="cs-CZ" sz="2000" dirty="0" smtClean="0">
                <a:solidFill>
                  <a:srgbClr val="FF0000"/>
                </a:solidFill>
              </a:rPr>
              <a:t> </a:t>
            </a:r>
            <a:r>
              <a:rPr lang="cs-CZ" sz="2000" dirty="0" err="1" smtClean="0">
                <a:solidFill>
                  <a:srgbClr val="FF0000"/>
                </a:solidFill>
              </a:rPr>
              <a:t>human</a:t>
            </a:r>
            <a:r>
              <a:rPr lang="cs-CZ" sz="2000" dirty="0" smtClean="0">
                <a:solidFill>
                  <a:srgbClr val="FF0000"/>
                </a:solidFill>
              </a:rPr>
              <a:t> </a:t>
            </a:r>
            <a:r>
              <a:rPr lang="cs-CZ" sz="2000" dirty="0" err="1" smtClean="0">
                <a:solidFill>
                  <a:srgbClr val="FF0000"/>
                </a:solidFill>
              </a:rPr>
              <a:t>resource</a:t>
            </a:r>
            <a:r>
              <a:rPr lang="cs-CZ" sz="2000" dirty="0" smtClean="0">
                <a:solidFill>
                  <a:srgbClr val="FF0000"/>
                </a:solidFill>
              </a:rPr>
              <a:t> </a:t>
            </a:r>
            <a:r>
              <a:rPr lang="cs-CZ" sz="2000" dirty="0" err="1" smtClean="0">
                <a:solidFill>
                  <a:srgbClr val="FF0000"/>
                </a:solidFill>
              </a:rPr>
              <a:t>mass</a:t>
            </a:r>
            <a:r>
              <a:rPr lang="cs-CZ" sz="2000" dirty="0" smtClean="0">
                <a:solidFill>
                  <a:srgbClr val="FF0000"/>
                </a:solidFill>
              </a:rPr>
              <a:t>, </a:t>
            </a:r>
            <a:br>
              <a:rPr lang="cs-CZ" sz="2000" dirty="0" smtClean="0">
                <a:solidFill>
                  <a:srgbClr val="FF0000"/>
                </a:solidFill>
              </a:rPr>
            </a:br>
            <a:r>
              <a:rPr lang="cs-CZ" sz="2000" dirty="0" smtClean="0">
                <a:solidFill>
                  <a:srgbClr val="FF0000"/>
                </a:solidFill>
              </a:rPr>
              <a:t>a </a:t>
            </a:r>
            <a:r>
              <a:rPr lang="cs-CZ" sz="2000" dirty="0" err="1" smtClean="0">
                <a:solidFill>
                  <a:srgbClr val="FF0000"/>
                </a:solidFill>
              </a:rPr>
              <a:t>higher</a:t>
            </a:r>
            <a:r>
              <a:rPr lang="cs-CZ" sz="2000" dirty="0" smtClean="0">
                <a:solidFill>
                  <a:srgbClr val="FF0000"/>
                </a:solidFill>
              </a:rPr>
              <a:t> </a:t>
            </a:r>
            <a:r>
              <a:rPr lang="cs-CZ" sz="2000" dirty="0" err="1" smtClean="0">
                <a:solidFill>
                  <a:srgbClr val="FF0000"/>
                </a:solidFill>
              </a:rPr>
              <a:t>qualification</a:t>
            </a:r>
            <a:r>
              <a:rPr lang="cs-CZ" sz="2000" dirty="0" smtClean="0">
                <a:solidFill>
                  <a:srgbClr val="FF0000"/>
                </a:solidFill>
              </a:rPr>
              <a:t> </a:t>
            </a:r>
            <a:r>
              <a:rPr lang="cs-CZ" sz="2000" dirty="0" err="1" smtClean="0">
                <a:solidFill>
                  <a:srgbClr val="FF0000"/>
                </a:solidFill>
              </a:rPr>
              <a:t>of</a:t>
            </a:r>
            <a:r>
              <a:rPr lang="cs-CZ" sz="2000" dirty="0" smtClean="0">
                <a:solidFill>
                  <a:srgbClr val="FF0000"/>
                </a:solidFill>
              </a:rPr>
              <a:t> HR is </a:t>
            </a:r>
            <a:r>
              <a:rPr lang="cs-CZ" sz="2000" dirty="0" err="1" smtClean="0">
                <a:solidFill>
                  <a:srgbClr val="FF0000"/>
                </a:solidFill>
              </a:rPr>
              <a:t>expected</a:t>
            </a:r>
            <a:r>
              <a:rPr lang="cs-CZ" sz="2000" dirty="0" smtClean="0">
                <a:solidFill>
                  <a:srgbClr val="FF0000"/>
                </a:solidFill>
              </a:rPr>
              <a:t>  </a:t>
            </a:r>
            <a:r>
              <a:rPr lang="cs-CZ" sz="1400" dirty="0" smtClean="0">
                <a:solidFill>
                  <a:srgbClr val="FF0000"/>
                </a:solidFill>
              </a:rPr>
              <a:t>(</a:t>
            </a:r>
            <a:r>
              <a:rPr lang="cs-CZ" sz="1400" dirty="0" err="1" smtClean="0">
                <a:solidFill>
                  <a:srgbClr val="FF0000"/>
                </a:solidFill>
              </a:rPr>
              <a:t>this</a:t>
            </a:r>
            <a:r>
              <a:rPr lang="cs-CZ" sz="1400" dirty="0" smtClean="0">
                <a:solidFill>
                  <a:srgbClr val="FF0000"/>
                </a:solidFill>
              </a:rPr>
              <a:t> </a:t>
            </a:r>
            <a:r>
              <a:rPr lang="cs-CZ" sz="1400" dirty="0" err="1" smtClean="0">
                <a:solidFill>
                  <a:srgbClr val="FF0000"/>
                </a:solidFill>
              </a:rPr>
              <a:t>example</a:t>
            </a:r>
            <a:r>
              <a:rPr lang="cs-CZ" sz="1400" dirty="0" smtClean="0">
                <a:solidFill>
                  <a:srgbClr val="FF0000"/>
                </a:solidFill>
              </a:rPr>
              <a:t> </a:t>
            </a:r>
            <a:r>
              <a:rPr lang="cs-CZ" sz="1400" dirty="0" err="1" smtClean="0">
                <a:solidFill>
                  <a:srgbClr val="FF0000"/>
                </a:solidFill>
              </a:rPr>
              <a:t>was</a:t>
            </a:r>
            <a:r>
              <a:rPr lang="cs-CZ" sz="1400" dirty="0" smtClean="0">
                <a:solidFill>
                  <a:srgbClr val="FF0000"/>
                </a:solidFill>
              </a:rPr>
              <a:t> </a:t>
            </a:r>
            <a:r>
              <a:rPr lang="cs-CZ" sz="1400" dirty="0" err="1" smtClean="0">
                <a:solidFill>
                  <a:srgbClr val="FF0000"/>
                </a:solidFill>
              </a:rPr>
              <a:t>developed</a:t>
            </a:r>
            <a:r>
              <a:rPr lang="cs-CZ" sz="1400" dirty="0" smtClean="0">
                <a:solidFill>
                  <a:srgbClr val="FF0000"/>
                </a:solidFill>
              </a:rPr>
              <a:t> </a:t>
            </a:r>
            <a:r>
              <a:rPr lang="cs-CZ" sz="1400" dirty="0" err="1" smtClean="0">
                <a:solidFill>
                  <a:srgbClr val="FF0000"/>
                </a:solidFill>
              </a:rPr>
              <a:t>at</a:t>
            </a:r>
            <a:r>
              <a:rPr lang="cs-CZ" sz="1400" dirty="0" smtClean="0">
                <a:solidFill>
                  <a:srgbClr val="FF0000"/>
                </a:solidFill>
              </a:rPr>
              <a:t> UPOL) </a:t>
            </a:r>
          </a:p>
        </p:txBody>
      </p:sp>
      <p:pic>
        <p:nvPicPr>
          <p:cNvPr id="1126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404664"/>
            <a:ext cx="7883922" cy="4716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INSPIREd GI </a:t>
            </a:r>
            <a:r>
              <a:rPr lang="cs-CZ" dirty="0" err="1" smtClean="0"/>
              <a:t>Policies</a:t>
            </a:r>
            <a:r>
              <a:rPr lang="cs-CZ" dirty="0" smtClean="0"/>
              <a:t> </a:t>
            </a:r>
          </a:p>
        </p:txBody>
      </p:sp>
      <p:sp>
        <p:nvSpPr>
          <p:cNvPr id="12291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EU </a:t>
            </a:r>
            <a:r>
              <a:rPr lang="cs-CZ" dirty="0" err="1" smtClean="0"/>
              <a:t>Directive</a:t>
            </a:r>
            <a:r>
              <a:rPr lang="cs-CZ" dirty="0" smtClean="0"/>
              <a:t> </a:t>
            </a:r>
            <a:r>
              <a:rPr lang="cs-CZ" dirty="0" err="1" smtClean="0"/>
              <a:t>was</a:t>
            </a:r>
            <a:r>
              <a:rPr lang="cs-CZ" dirty="0" smtClean="0"/>
              <a:t> </a:t>
            </a:r>
            <a:r>
              <a:rPr lang="cs-CZ" dirty="0" err="1" smtClean="0"/>
              <a:t>excellent</a:t>
            </a:r>
            <a:r>
              <a:rPr lang="cs-CZ" dirty="0" smtClean="0"/>
              <a:t> impuls</a:t>
            </a:r>
          </a:p>
          <a:p>
            <a:r>
              <a:rPr lang="cs-CZ" dirty="0" err="1" smtClean="0"/>
              <a:t>Annexes</a:t>
            </a:r>
            <a:r>
              <a:rPr lang="cs-CZ" dirty="0" smtClean="0"/>
              <a:t> II + III </a:t>
            </a:r>
            <a:r>
              <a:rPr lang="cs-CZ" dirty="0" err="1" smtClean="0"/>
              <a:t>relevant</a:t>
            </a:r>
            <a:r>
              <a:rPr lang="cs-CZ" dirty="0" smtClean="0"/>
              <a:t> to </a:t>
            </a:r>
            <a:r>
              <a:rPr lang="cs-CZ" dirty="0" err="1" smtClean="0"/>
              <a:t>spat</a:t>
            </a:r>
            <a:r>
              <a:rPr lang="cs-CZ" dirty="0" smtClean="0"/>
              <a:t>. </a:t>
            </a:r>
            <a:r>
              <a:rPr lang="cs-CZ" dirty="0" err="1" smtClean="0"/>
              <a:t>planning</a:t>
            </a:r>
            <a:r>
              <a:rPr lang="cs-CZ" dirty="0" smtClean="0"/>
              <a:t>! </a:t>
            </a:r>
          </a:p>
          <a:p>
            <a:pPr>
              <a:buFont typeface="Wingdings" pitchFamily="2" charset="2"/>
              <a:buChar char="Ø"/>
            </a:pPr>
            <a:r>
              <a:rPr lang="cs-CZ" dirty="0" smtClean="0"/>
              <a:t>30000 </a:t>
            </a:r>
            <a:r>
              <a:rPr lang="cs-CZ" dirty="0" err="1" smtClean="0"/>
              <a:t>pages</a:t>
            </a:r>
            <a:r>
              <a:rPr lang="cs-CZ" dirty="0" smtClean="0"/>
              <a:t> </a:t>
            </a:r>
            <a:r>
              <a:rPr lang="cs-CZ" dirty="0" err="1" smtClean="0"/>
              <a:t>of</a:t>
            </a:r>
            <a:r>
              <a:rPr lang="cs-CZ" dirty="0" smtClean="0"/>
              <a:t> </a:t>
            </a:r>
            <a:r>
              <a:rPr lang="cs-CZ" dirty="0" err="1" smtClean="0"/>
              <a:t>implementing</a:t>
            </a:r>
            <a:r>
              <a:rPr lang="cs-CZ" dirty="0" smtClean="0"/>
              <a:t> </a:t>
            </a:r>
            <a:r>
              <a:rPr lang="cs-CZ" dirty="0" err="1" smtClean="0"/>
              <a:t>RULES</a:t>
            </a:r>
            <a:r>
              <a:rPr lang="cs-CZ" dirty="0" smtClean="0"/>
              <a:t>!</a:t>
            </a:r>
          </a:p>
          <a:p>
            <a:r>
              <a:rPr lang="cs-CZ" dirty="0" err="1" smtClean="0"/>
              <a:t>The</a:t>
            </a:r>
            <a:r>
              <a:rPr lang="cs-CZ" dirty="0" smtClean="0"/>
              <a:t> </a:t>
            </a:r>
            <a:r>
              <a:rPr lang="cs-CZ" dirty="0" err="1" smtClean="0"/>
              <a:t>concept</a:t>
            </a:r>
            <a:r>
              <a:rPr lang="cs-CZ" dirty="0" smtClean="0"/>
              <a:t> </a:t>
            </a:r>
            <a:r>
              <a:rPr lang="cs-CZ" dirty="0" err="1" smtClean="0"/>
              <a:t>of</a:t>
            </a:r>
            <a:r>
              <a:rPr lang="cs-CZ" dirty="0" smtClean="0"/>
              <a:t> </a:t>
            </a:r>
            <a:r>
              <a:rPr lang="cs-CZ" dirty="0" err="1" smtClean="0"/>
              <a:t>European</a:t>
            </a:r>
            <a:r>
              <a:rPr lang="cs-CZ" dirty="0" smtClean="0"/>
              <a:t> </a:t>
            </a:r>
            <a:r>
              <a:rPr lang="cs-CZ" dirty="0" err="1" smtClean="0"/>
              <a:t>SDI</a:t>
            </a:r>
            <a:r>
              <a:rPr lang="cs-CZ" dirty="0" smtClean="0"/>
              <a:t> </a:t>
            </a:r>
            <a:br>
              <a:rPr lang="cs-CZ" dirty="0" smtClean="0"/>
            </a:br>
            <a:r>
              <a:rPr lang="cs-CZ" dirty="0" smtClean="0"/>
              <a:t>…ELF - </a:t>
            </a:r>
            <a:r>
              <a:rPr lang="cs-CZ" dirty="0" err="1" smtClean="0"/>
              <a:t>European</a:t>
            </a:r>
            <a:r>
              <a:rPr lang="cs-CZ" dirty="0" smtClean="0"/>
              <a:t> </a:t>
            </a:r>
            <a:r>
              <a:rPr lang="cs-CZ" dirty="0" err="1" smtClean="0"/>
              <a:t>Loc</a:t>
            </a:r>
            <a:r>
              <a:rPr lang="cs-CZ" dirty="0" smtClean="0"/>
              <a:t>. Framework, </a:t>
            </a:r>
            <a:br>
              <a:rPr lang="cs-CZ" dirty="0" smtClean="0"/>
            </a:br>
            <a:r>
              <a:rPr lang="cs-CZ" dirty="0" smtClean="0"/>
              <a:t>GMES, GNSS, … </a:t>
            </a:r>
            <a:r>
              <a:rPr lang="cs-CZ" b="1" dirty="0" err="1" smtClean="0">
                <a:solidFill>
                  <a:srgbClr val="FF0000"/>
                </a:solidFill>
              </a:rPr>
              <a:t>USAGE</a:t>
            </a:r>
            <a:r>
              <a:rPr lang="cs-CZ" b="1" dirty="0" smtClean="0">
                <a:solidFill>
                  <a:srgbClr val="FF0000"/>
                </a:solidFill>
              </a:rPr>
              <a:t>!</a:t>
            </a:r>
          </a:p>
        </p:txBody>
      </p:sp>
      <p:sp>
        <p:nvSpPr>
          <p:cNvPr id="5" name="Zástupný symbol pro zápatí 3"/>
          <p:cNvSpPr>
            <a:spLocks noGrp="1"/>
          </p:cNvSpPr>
          <p:nvPr>
            <p:ph type="ftr" sz="quarter" idx="10"/>
          </p:nvPr>
        </p:nvSpPr>
        <p:spPr>
          <a:xfrm>
            <a:off x="1692275" y="6407150"/>
            <a:ext cx="4057650" cy="450850"/>
          </a:xfrm>
        </p:spPr>
        <p:txBody>
          <a:bodyPr/>
          <a:lstStyle/>
          <a:p>
            <a:pPr>
              <a:defRPr/>
            </a:pPr>
            <a:r>
              <a:rPr lang="cs-CZ" dirty="0" err="1" smtClean="0"/>
              <a:t>StatGIS</a:t>
            </a:r>
            <a:r>
              <a:rPr lang="cs-CZ" dirty="0" smtClean="0"/>
              <a:t> </a:t>
            </a:r>
            <a:r>
              <a:rPr lang="cs-CZ" dirty="0" err="1" smtClean="0"/>
              <a:t>Conference</a:t>
            </a:r>
            <a:r>
              <a:rPr lang="cs-CZ" dirty="0" smtClean="0"/>
              <a:t>, Olomouc, </a:t>
            </a:r>
            <a:r>
              <a:rPr lang="cs-CZ" dirty="0"/>
              <a:t>18. – 22. 11. </a:t>
            </a:r>
            <a:r>
              <a:rPr lang="cs-CZ" dirty="0" smtClean="0"/>
              <a:t>2013</a:t>
            </a:r>
            <a:endParaRPr lang="cs-CZ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Zástupný symbol pro obsah 2"/>
          <p:cNvSpPr>
            <a:spLocks noGrp="1"/>
          </p:cNvSpPr>
          <p:nvPr>
            <p:ph idx="1"/>
          </p:nvPr>
        </p:nvSpPr>
        <p:spPr>
          <a:xfrm>
            <a:off x="323850" y="260350"/>
            <a:ext cx="4464050" cy="865188"/>
          </a:xfrm>
        </p:spPr>
        <p:txBody>
          <a:bodyPr/>
          <a:lstStyle/>
          <a:p>
            <a:r>
              <a:rPr lang="cs-CZ" sz="2000" smtClean="0"/>
              <a:t>From INSPIRE rules to </a:t>
            </a:r>
            <a:br>
              <a:rPr lang="cs-CZ" sz="2000" smtClean="0"/>
            </a:br>
            <a:r>
              <a:rPr lang="cs-CZ" sz="2000" smtClean="0"/>
              <a:t>planning practice : </a:t>
            </a:r>
            <a:br>
              <a:rPr lang="cs-CZ" sz="2000" smtClean="0"/>
            </a:br>
            <a:r>
              <a:rPr lang="cs-CZ" sz="2000" b="1" smtClean="0"/>
              <a:t>GeoModeler  app. </a:t>
            </a:r>
            <a:br>
              <a:rPr lang="cs-CZ" sz="2000" b="1" smtClean="0"/>
            </a:br>
            <a:r>
              <a:rPr lang="cs-CZ" sz="1400" smtClean="0"/>
              <a:t>(J. Hollenbach, P. Korduant, DE, 2013)</a:t>
            </a:r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cs-CZ"/>
              <a:t>Spa-ce.net  2013 at IÖR Dresden</a:t>
            </a:r>
          </a:p>
        </p:txBody>
      </p:sp>
      <p:pic>
        <p:nvPicPr>
          <p:cNvPr id="1331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56150" y="3306763"/>
            <a:ext cx="4387850" cy="3435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32363" y="620713"/>
            <a:ext cx="3810000" cy="245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8313" y="1844675"/>
            <a:ext cx="4329112" cy="460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188" y="476250"/>
            <a:ext cx="7658100" cy="5705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39" name="Nadpis 1"/>
          <p:cNvSpPr>
            <a:spLocks noGrp="1"/>
          </p:cNvSpPr>
          <p:nvPr>
            <p:ph type="title"/>
          </p:nvPr>
        </p:nvSpPr>
        <p:spPr>
          <a:xfrm>
            <a:off x="1692275" y="5589588"/>
            <a:ext cx="7766050" cy="588962"/>
          </a:xfrm>
        </p:spPr>
        <p:txBody>
          <a:bodyPr/>
          <a:lstStyle/>
          <a:p>
            <a:r>
              <a:rPr lang="cs-CZ" sz="2400" smtClean="0">
                <a:solidFill>
                  <a:srgbClr val="FFFF00"/>
                </a:solidFill>
              </a:rPr>
              <a:t>HR goal: surreal androanimaloid ?</a:t>
            </a:r>
          </a:p>
        </p:txBody>
      </p:sp>
      <p:sp>
        <p:nvSpPr>
          <p:cNvPr id="14340" name="Zástupný symbol pro obsah 2"/>
          <p:cNvSpPr>
            <a:spLocks noGrp="1"/>
          </p:cNvSpPr>
          <p:nvPr>
            <p:ph idx="1"/>
          </p:nvPr>
        </p:nvSpPr>
        <p:spPr>
          <a:xfrm>
            <a:off x="611188" y="0"/>
            <a:ext cx="7766050" cy="1087438"/>
          </a:xfrm>
        </p:spPr>
        <p:txBody>
          <a:bodyPr/>
          <a:lstStyle/>
          <a:p>
            <a:r>
              <a:rPr lang="cs-CZ" sz="2000" smtClean="0"/>
              <a:t>Does technology determinate the progress? </a:t>
            </a:r>
            <a:r>
              <a:rPr lang="cs-CZ" sz="2000" b="1" smtClean="0">
                <a:solidFill>
                  <a:srgbClr val="FF0000"/>
                </a:solidFill>
              </a:rPr>
              <a:t>Is ICT omnipotent ?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692150"/>
            <a:ext cx="8201025" cy="6038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3" name="Zástupný symbol pro obsah 2"/>
          <p:cNvSpPr>
            <a:spLocks noGrp="1"/>
          </p:cNvSpPr>
          <p:nvPr>
            <p:ph idx="1"/>
          </p:nvPr>
        </p:nvSpPr>
        <p:spPr>
          <a:xfrm>
            <a:off x="1258888" y="908050"/>
            <a:ext cx="4393232" cy="554038"/>
          </a:xfrm>
        </p:spPr>
        <p:txBody>
          <a:bodyPr/>
          <a:lstStyle/>
          <a:p>
            <a:r>
              <a:rPr lang="cs-CZ" sz="2000" dirty="0" err="1" smtClean="0">
                <a:solidFill>
                  <a:srgbClr val="FFFF00"/>
                </a:solidFill>
              </a:rPr>
              <a:t>Surprise</a:t>
            </a:r>
            <a:r>
              <a:rPr lang="cs-CZ" sz="2000" dirty="0" smtClean="0">
                <a:solidFill>
                  <a:srgbClr val="FFFF00"/>
                </a:solidFill>
              </a:rPr>
              <a:t>:</a:t>
            </a:r>
            <a:br>
              <a:rPr lang="cs-CZ" sz="2000" dirty="0" smtClean="0">
                <a:solidFill>
                  <a:srgbClr val="FFFF00"/>
                </a:solidFill>
              </a:rPr>
            </a:br>
            <a:r>
              <a:rPr lang="cs-CZ" sz="2000" dirty="0" err="1" smtClean="0">
                <a:solidFill>
                  <a:srgbClr val="FFFF00"/>
                </a:solidFill>
              </a:rPr>
              <a:t>What</a:t>
            </a:r>
            <a:r>
              <a:rPr lang="cs-CZ" sz="2000" dirty="0" smtClean="0">
                <a:solidFill>
                  <a:srgbClr val="FFFF00"/>
                </a:solidFill>
              </a:rPr>
              <a:t> has </a:t>
            </a:r>
            <a:r>
              <a:rPr lang="cs-CZ" sz="2000" dirty="0" err="1" smtClean="0">
                <a:solidFill>
                  <a:srgbClr val="FFFF00"/>
                </a:solidFill>
              </a:rPr>
              <a:t>happen</a:t>
            </a:r>
            <a:r>
              <a:rPr lang="cs-CZ" sz="2000" dirty="0" smtClean="0">
                <a:solidFill>
                  <a:srgbClr val="FFFF00"/>
                </a:solidFill>
              </a:rPr>
              <a:t> </a:t>
            </a:r>
            <a:r>
              <a:rPr lang="cs-CZ" sz="2000" dirty="0" err="1" smtClean="0">
                <a:solidFill>
                  <a:srgbClr val="FFFF00"/>
                </a:solidFill>
              </a:rPr>
              <a:t>upstairs</a:t>
            </a:r>
            <a:r>
              <a:rPr lang="cs-CZ" sz="2000" dirty="0" smtClean="0">
                <a:solidFill>
                  <a:srgbClr val="FFFF00"/>
                </a:solidFill>
              </a:rPr>
              <a:t>? </a:t>
            </a:r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cs-CZ"/>
              <a:t>Spa-ce.net  2013 at IÖR Dresden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66838" y="371475"/>
            <a:ext cx="5868987" cy="559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7" name="Zástupný symbol pro obsah 2"/>
          <p:cNvSpPr>
            <a:spLocks noGrp="1"/>
          </p:cNvSpPr>
          <p:nvPr>
            <p:ph idx="1"/>
          </p:nvPr>
        </p:nvSpPr>
        <p:spPr>
          <a:xfrm>
            <a:off x="1763713" y="5300663"/>
            <a:ext cx="5184775" cy="576262"/>
          </a:xfrm>
        </p:spPr>
        <p:txBody>
          <a:bodyPr/>
          <a:lstStyle/>
          <a:p>
            <a:r>
              <a:rPr lang="cs-CZ" sz="2000" dirty="0" err="1" smtClean="0"/>
              <a:t>UAV</a:t>
            </a:r>
            <a:r>
              <a:rPr lang="cs-CZ" sz="2000" dirty="0" smtClean="0"/>
              <a:t> </a:t>
            </a:r>
            <a:r>
              <a:rPr lang="cs-CZ" sz="2000" dirty="0" err="1" smtClean="0"/>
              <a:t>octoptera</a:t>
            </a:r>
            <a:r>
              <a:rPr lang="cs-CZ" sz="2000" dirty="0" smtClean="0"/>
              <a:t> live </a:t>
            </a:r>
            <a:r>
              <a:rPr lang="cs-CZ" sz="2000" dirty="0" err="1" smtClean="0"/>
              <a:t>demonstration</a:t>
            </a:r>
            <a:r>
              <a:rPr lang="cs-CZ" sz="2000" dirty="0" smtClean="0"/>
              <a:t> </a:t>
            </a:r>
            <a:br>
              <a:rPr lang="cs-CZ" sz="2000" dirty="0" smtClean="0"/>
            </a:br>
            <a:r>
              <a:rPr lang="cs-CZ" sz="2000" dirty="0" smtClean="0"/>
              <a:t> </a:t>
            </a:r>
            <a:r>
              <a:rPr lang="cs-CZ" sz="2000" dirty="0" err="1" smtClean="0"/>
              <a:t>for</a:t>
            </a:r>
            <a:r>
              <a:rPr lang="cs-CZ" sz="2000" dirty="0" smtClean="0"/>
              <a:t> </a:t>
            </a:r>
            <a:r>
              <a:rPr lang="cs-CZ" sz="2000" dirty="0" err="1" smtClean="0"/>
              <a:t>spatial</a:t>
            </a:r>
            <a:r>
              <a:rPr lang="cs-CZ" sz="2000" dirty="0" smtClean="0"/>
              <a:t> </a:t>
            </a:r>
            <a:r>
              <a:rPr lang="cs-CZ" sz="2000" dirty="0" err="1" smtClean="0"/>
              <a:t>planners</a:t>
            </a:r>
            <a:r>
              <a:rPr lang="cs-CZ" sz="2000" dirty="0" smtClean="0"/>
              <a:t> </a:t>
            </a:r>
            <a:r>
              <a:rPr lang="cs-CZ" sz="2000" dirty="0" err="1" smtClean="0"/>
              <a:t>at</a:t>
            </a:r>
            <a:r>
              <a:rPr lang="cs-CZ" sz="2000" dirty="0" smtClean="0"/>
              <a:t> </a:t>
            </a:r>
            <a:r>
              <a:rPr lang="cs-CZ" sz="2000" dirty="0" err="1" smtClean="0"/>
              <a:t>UP</a:t>
            </a:r>
            <a:r>
              <a:rPr lang="cs-CZ" sz="2000" dirty="0" smtClean="0"/>
              <a:t>-GIS 2013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Zástupný symbol pro obsah 2"/>
          <p:cNvSpPr>
            <a:spLocks noGrp="1"/>
          </p:cNvSpPr>
          <p:nvPr>
            <p:ph idx="1"/>
          </p:nvPr>
        </p:nvSpPr>
        <p:spPr>
          <a:xfrm>
            <a:off x="539750" y="115888"/>
            <a:ext cx="7766050" cy="1089025"/>
          </a:xfrm>
        </p:spPr>
        <p:txBody>
          <a:bodyPr/>
          <a:lstStyle/>
          <a:p>
            <a:r>
              <a:rPr lang="cs-CZ" sz="2000" smtClean="0"/>
              <a:t>UAV as accessible source of immediate spatial (planning) data </a:t>
            </a:r>
            <a:br>
              <a:rPr lang="cs-CZ" sz="2000" smtClean="0"/>
            </a:br>
            <a:r>
              <a:rPr lang="cs-CZ" sz="2000" smtClean="0"/>
              <a:t>and operational part of complex information </a:t>
            </a:r>
            <a:br>
              <a:rPr lang="cs-CZ" sz="2000" smtClean="0"/>
            </a:br>
            <a:r>
              <a:rPr lang="cs-CZ" sz="2000" smtClean="0"/>
              <a:t>for territorial planning and management</a:t>
            </a:r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cs-CZ"/>
              <a:t>Spa-ce.net  2013 at IÖR Dresden</a:t>
            </a:r>
          </a:p>
        </p:txBody>
      </p:sp>
      <p:pic>
        <p:nvPicPr>
          <p:cNvPr id="1741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850" y="1341438"/>
            <a:ext cx="8636000" cy="5405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Zástupný symbol pro obsah 2"/>
          <p:cNvSpPr>
            <a:spLocks noGrp="1"/>
          </p:cNvSpPr>
          <p:nvPr>
            <p:ph idx="1"/>
          </p:nvPr>
        </p:nvSpPr>
        <p:spPr>
          <a:xfrm>
            <a:off x="0" y="5084763"/>
            <a:ext cx="3492500" cy="1773237"/>
          </a:xfrm>
        </p:spPr>
        <p:txBody>
          <a:bodyPr/>
          <a:lstStyle/>
          <a:p>
            <a:r>
              <a:rPr lang="cs-CZ" sz="2000" b="1" dirty="0" smtClean="0">
                <a:solidFill>
                  <a:srgbClr val="FF0000"/>
                </a:solidFill>
              </a:rPr>
              <a:t>Many </a:t>
            </a:r>
            <a:r>
              <a:rPr lang="cs-CZ" sz="2000" b="1" dirty="0" err="1" smtClean="0">
                <a:solidFill>
                  <a:srgbClr val="FF0000"/>
                </a:solidFill>
              </a:rPr>
              <a:t>from</a:t>
            </a:r>
            <a:r>
              <a:rPr lang="cs-CZ" sz="2000" b="1" dirty="0" smtClean="0">
                <a:solidFill>
                  <a:srgbClr val="FF0000"/>
                </a:solidFill>
              </a:rPr>
              <a:t> ICT </a:t>
            </a:r>
            <a:r>
              <a:rPr lang="cs-CZ" sz="2000" b="1" dirty="0" err="1" smtClean="0">
                <a:solidFill>
                  <a:srgbClr val="FF0000"/>
                </a:solidFill>
              </a:rPr>
              <a:t>dreams</a:t>
            </a:r>
            <a:r>
              <a:rPr lang="cs-CZ" sz="2000" b="1" dirty="0" smtClean="0">
                <a:solidFill>
                  <a:srgbClr val="FF0000"/>
                </a:solidFill>
              </a:rPr>
              <a:t> </a:t>
            </a:r>
            <a:r>
              <a:rPr lang="cs-CZ" sz="2000" b="1" dirty="0" err="1" smtClean="0">
                <a:solidFill>
                  <a:srgbClr val="FF0000"/>
                </a:solidFill>
              </a:rPr>
              <a:t>become</a:t>
            </a:r>
            <a:r>
              <a:rPr lang="cs-CZ" sz="2000" b="1" dirty="0" smtClean="0">
                <a:solidFill>
                  <a:srgbClr val="FF0000"/>
                </a:solidFill>
              </a:rPr>
              <a:t> </a:t>
            </a:r>
            <a:r>
              <a:rPr lang="cs-CZ" sz="2000" b="1" dirty="0" err="1" smtClean="0">
                <a:solidFill>
                  <a:srgbClr val="FF0000"/>
                </a:solidFill>
              </a:rPr>
              <a:t>realistic</a:t>
            </a:r>
            <a:r>
              <a:rPr lang="cs-CZ" sz="2000" b="1" dirty="0" smtClean="0">
                <a:solidFill>
                  <a:srgbClr val="FF0000"/>
                </a:solidFill>
              </a:rPr>
              <a:t> </a:t>
            </a:r>
            <a:r>
              <a:rPr lang="cs-CZ" sz="2000" b="1" dirty="0" err="1" smtClean="0">
                <a:solidFill>
                  <a:srgbClr val="FF0000"/>
                </a:solidFill>
              </a:rPr>
              <a:t>guidelines</a:t>
            </a:r>
            <a:r>
              <a:rPr lang="cs-CZ" sz="2000" b="1" dirty="0" smtClean="0">
                <a:solidFill>
                  <a:srgbClr val="FF0000"/>
                </a:solidFill>
              </a:rPr>
              <a:t> </a:t>
            </a:r>
            <a:r>
              <a:rPr lang="cs-CZ" sz="2000" b="1" dirty="0" err="1" smtClean="0">
                <a:solidFill>
                  <a:srgbClr val="FF0000"/>
                </a:solidFill>
              </a:rPr>
              <a:t>for</a:t>
            </a:r>
            <a:r>
              <a:rPr lang="cs-CZ" sz="2000" b="1" dirty="0" smtClean="0">
                <a:solidFill>
                  <a:srgbClr val="FF0000"/>
                </a:solidFill>
              </a:rPr>
              <a:t> our </a:t>
            </a:r>
            <a:r>
              <a:rPr lang="cs-CZ" sz="2000" b="1" dirty="0" err="1" smtClean="0">
                <a:solidFill>
                  <a:srgbClr val="FF0000"/>
                </a:solidFill>
              </a:rPr>
              <a:t>future</a:t>
            </a:r>
            <a:r>
              <a:rPr lang="cs-CZ" sz="2000" b="1" dirty="0" smtClean="0">
                <a:solidFill>
                  <a:srgbClr val="FF0000"/>
                </a:solidFill>
              </a:rPr>
              <a:t> </a:t>
            </a:r>
            <a:br>
              <a:rPr lang="cs-CZ" sz="2000" b="1" dirty="0" smtClean="0">
                <a:solidFill>
                  <a:srgbClr val="FF0000"/>
                </a:solidFill>
              </a:rPr>
            </a:br>
            <a:r>
              <a:rPr lang="cs-CZ" sz="2000" dirty="0" smtClean="0"/>
              <a:t>	</a:t>
            </a:r>
            <a:br>
              <a:rPr lang="cs-CZ" sz="2000" dirty="0" smtClean="0"/>
            </a:br>
            <a:r>
              <a:rPr lang="cs-CZ" sz="1400" dirty="0" smtClean="0"/>
              <a:t>(F. </a:t>
            </a:r>
            <a:r>
              <a:rPr lang="cs-CZ" sz="1400" dirty="0" err="1" smtClean="0"/>
              <a:t>Harvey</a:t>
            </a:r>
            <a:r>
              <a:rPr lang="cs-CZ" sz="1400" dirty="0" smtClean="0"/>
              <a:t> </a:t>
            </a:r>
            <a:r>
              <a:rPr lang="cs-CZ" sz="1400" dirty="0" err="1" smtClean="0"/>
              <a:t>at</a:t>
            </a:r>
            <a:r>
              <a:rPr lang="cs-CZ" sz="1400" dirty="0" smtClean="0"/>
              <a:t> </a:t>
            </a:r>
            <a:r>
              <a:rPr lang="cs-CZ" sz="1400" dirty="0" err="1" smtClean="0"/>
              <a:t>AGIT</a:t>
            </a:r>
            <a:r>
              <a:rPr lang="cs-CZ" sz="1400" dirty="0" smtClean="0"/>
              <a:t> 2013, Salzburg) </a:t>
            </a:r>
          </a:p>
          <a:p>
            <a:r>
              <a:rPr lang="cs-CZ" dirty="0" smtClean="0"/>
              <a:t> </a:t>
            </a:r>
          </a:p>
          <a:p>
            <a:endParaRPr lang="cs-CZ" dirty="0" smtClean="0"/>
          </a:p>
        </p:txBody>
      </p:sp>
      <p:pic>
        <p:nvPicPr>
          <p:cNvPr id="18436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7781925" cy="5038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86406" y="4581128"/>
            <a:ext cx="4717843" cy="22768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536" y="188640"/>
            <a:ext cx="8459788" cy="5618163"/>
          </a:xfrm>
        </p:spPr>
        <p:txBody>
          <a:bodyPr/>
          <a:lstStyle/>
          <a:p>
            <a:pPr marL="527050" indent="-527050" eaLnBrk="1" hangingPunct="1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tabLst>
                <a:tab pos="528638" algn="l"/>
                <a:tab pos="633413" algn="l"/>
                <a:tab pos="1082675" algn="l"/>
                <a:tab pos="1531938" algn="l"/>
                <a:tab pos="1981200" algn="l"/>
                <a:tab pos="2430463" algn="l"/>
                <a:tab pos="2879725" algn="l"/>
                <a:tab pos="3328988" algn="l"/>
                <a:tab pos="3778250" algn="l"/>
                <a:tab pos="4227513" algn="l"/>
                <a:tab pos="4676775" algn="l"/>
                <a:tab pos="5126038" algn="l"/>
                <a:tab pos="5575300" algn="l"/>
                <a:tab pos="6024563" algn="l"/>
                <a:tab pos="6473825" algn="l"/>
                <a:tab pos="6923088" algn="l"/>
                <a:tab pos="7372350" algn="l"/>
                <a:tab pos="7821613" algn="l"/>
                <a:tab pos="8270875" algn="l"/>
                <a:tab pos="8720138" algn="l"/>
                <a:tab pos="9169400" algn="l"/>
              </a:tabLst>
            </a:pPr>
            <a:endParaRPr lang="cs-CZ" sz="2400" dirty="0" smtClean="0"/>
          </a:p>
          <a:p>
            <a:pPr marL="527050" indent="-527050" eaLnBrk="1" hangingPunct="1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tabLst>
                <a:tab pos="528638" algn="l"/>
                <a:tab pos="633413" algn="l"/>
                <a:tab pos="1082675" algn="l"/>
                <a:tab pos="1531938" algn="l"/>
                <a:tab pos="1981200" algn="l"/>
                <a:tab pos="2430463" algn="l"/>
                <a:tab pos="2879725" algn="l"/>
                <a:tab pos="3328988" algn="l"/>
                <a:tab pos="3778250" algn="l"/>
                <a:tab pos="4227513" algn="l"/>
                <a:tab pos="4676775" algn="l"/>
                <a:tab pos="5126038" algn="l"/>
                <a:tab pos="5575300" algn="l"/>
                <a:tab pos="6024563" algn="l"/>
                <a:tab pos="6473825" algn="l"/>
                <a:tab pos="6923088" algn="l"/>
                <a:tab pos="7372350" algn="l"/>
                <a:tab pos="7821613" algn="l"/>
                <a:tab pos="8270875" algn="l"/>
                <a:tab pos="8720138" algn="l"/>
                <a:tab pos="9169400" algn="l"/>
              </a:tabLst>
            </a:pPr>
            <a:r>
              <a:rPr lang="cs-CZ" sz="2400" dirty="0" err="1" smtClean="0"/>
              <a:t>From</a:t>
            </a:r>
            <a:r>
              <a:rPr lang="cs-CZ" sz="2400" dirty="0" smtClean="0"/>
              <a:t> </a:t>
            </a:r>
            <a:r>
              <a:rPr lang="cs-CZ" sz="2400" dirty="0" err="1" smtClean="0"/>
              <a:t>islands</a:t>
            </a:r>
            <a:r>
              <a:rPr lang="cs-CZ" sz="2400" dirty="0" smtClean="0"/>
              <a:t> </a:t>
            </a:r>
            <a:r>
              <a:rPr lang="cs-CZ" sz="2400" dirty="0" err="1" smtClean="0"/>
              <a:t>of</a:t>
            </a:r>
            <a:r>
              <a:rPr lang="cs-CZ" sz="2400" dirty="0" smtClean="0"/>
              <a:t> GIS &gt; to </a:t>
            </a:r>
            <a:r>
              <a:rPr lang="cs-CZ" sz="2400" b="1" dirty="0" err="1" smtClean="0"/>
              <a:t>interconnected</a:t>
            </a:r>
            <a:r>
              <a:rPr lang="cs-CZ" sz="2400" b="1" dirty="0" smtClean="0"/>
              <a:t> </a:t>
            </a:r>
            <a:r>
              <a:rPr lang="cs-CZ" sz="2400" b="1" dirty="0" err="1" smtClean="0"/>
              <a:t>nodes</a:t>
            </a:r>
            <a:r>
              <a:rPr lang="cs-CZ" sz="2400" b="1" dirty="0" smtClean="0"/>
              <a:t> </a:t>
            </a:r>
            <a:r>
              <a:rPr lang="cs-CZ" sz="2400" b="1" dirty="0" err="1" smtClean="0"/>
              <a:t>of</a:t>
            </a:r>
            <a:r>
              <a:rPr lang="cs-CZ" sz="2400" b="1" dirty="0" smtClean="0"/>
              <a:t> </a:t>
            </a:r>
            <a:r>
              <a:rPr lang="cs-CZ" sz="2400" b="1" dirty="0" err="1" smtClean="0"/>
              <a:t>distributed</a:t>
            </a:r>
            <a:r>
              <a:rPr lang="cs-CZ" sz="2400" b="1" dirty="0" smtClean="0"/>
              <a:t> </a:t>
            </a:r>
            <a:r>
              <a:rPr lang="cs-CZ" sz="2400" b="1" dirty="0" err="1" smtClean="0"/>
              <a:t>SDSI</a:t>
            </a:r>
            <a:r>
              <a:rPr lang="cs-CZ" sz="2400" b="1" dirty="0" smtClean="0"/>
              <a:t> </a:t>
            </a:r>
            <a:r>
              <a:rPr lang="cs-CZ" sz="1600" dirty="0" smtClean="0"/>
              <a:t>(</a:t>
            </a:r>
            <a:r>
              <a:rPr lang="cs-CZ" sz="1600" dirty="0" err="1" smtClean="0"/>
              <a:t>btw</a:t>
            </a:r>
            <a:r>
              <a:rPr lang="cs-CZ" sz="1600" dirty="0" smtClean="0"/>
              <a:t>. in </a:t>
            </a:r>
            <a:r>
              <a:rPr lang="cs-CZ" sz="1600" dirty="0" err="1" smtClean="0"/>
              <a:t>planning</a:t>
            </a:r>
            <a:r>
              <a:rPr lang="cs-CZ" sz="1600" dirty="0" smtClean="0"/>
              <a:t>, </a:t>
            </a:r>
            <a:r>
              <a:rPr lang="cs-CZ" sz="1600" dirty="0" err="1" smtClean="0"/>
              <a:t>DSS</a:t>
            </a:r>
            <a:r>
              <a:rPr lang="cs-CZ" sz="1600" dirty="0" smtClean="0"/>
              <a:t>, </a:t>
            </a:r>
            <a:r>
              <a:rPr lang="cs-CZ" sz="1600" dirty="0" err="1" smtClean="0"/>
              <a:t>e.g</a:t>
            </a:r>
            <a:r>
              <a:rPr lang="cs-CZ" sz="1600" dirty="0" smtClean="0"/>
              <a:t>. </a:t>
            </a:r>
            <a:r>
              <a:rPr lang="cs-CZ" sz="1600" dirty="0" err="1" smtClean="0"/>
              <a:t>CentropeMAP</a:t>
            </a:r>
            <a:r>
              <a:rPr lang="cs-CZ" sz="1600" dirty="0" smtClean="0"/>
              <a:t>) </a:t>
            </a:r>
          </a:p>
          <a:p>
            <a:pPr marL="527050" indent="-527050" eaLnBrk="1" hangingPunct="1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tabLst>
                <a:tab pos="528638" algn="l"/>
                <a:tab pos="633413" algn="l"/>
                <a:tab pos="1082675" algn="l"/>
                <a:tab pos="1531938" algn="l"/>
                <a:tab pos="1981200" algn="l"/>
                <a:tab pos="2430463" algn="l"/>
                <a:tab pos="2879725" algn="l"/>
                <a:tab pos="3328988" algn="l"/>
                <a:tab pos="3778250" algn="l"/>
                <a:tab pos="4227513" algn="l"/>
                <a:tab pos="4676775" algn="l"/>
                <a:tab pos="5126038" algn="l"/>
                <a:tab pos="5575300" algn="l"/>
                <a:tab pos="6024563" algn="l"/>
                <a:tab pos="6473825" algn="l"/>
                <a:tab pos="6923088" algn="l"/>
                <a:tab pos="7372350" algn="l"/>
                <a:tab pos="7821613" algn="l"/>
                <a:tab pos="8270875" algn="l"/>
                <a:tab pos="8720138" algn="l"/>
                <a:tab pos="9169400" algn="l"/>
              </a:tabLst>
            </a:pPr>
            <a:r>
              <a:rPr lang="cs-CZ" sz="2400" b="1" dirty="0" err="1" smtClean="0"/>
              <a:t>Mass</a:t>
            </a:r>
            <a:r>
              <a:rPr lang="cs-CZ" sz="2400" b="1" dirty="0" smtClean="0"/>
              <a:t> </a:t>
            </a:r>
            <a:r>
              <a:rPr lang="cs-CZ" sz="2400" b="1" dirty="0" err="1" smtClean="0"/>
              <a:t>professional</a:t>
            </a:r>
            <a:r>
              <a:rPr lang="cs-CZ" sz="2400" b="1" dirty="0" smtClean="0"/>
              <a:t> Geodata production </a:t>
            </a:r>
            <a:r>
              <a:rPr lang="cs-CZ" sz="1600" dirty="0" smtClean="0"/>
              <a:t>(</a:t>
            </a:r>
            <a:r>
              <a:rPr lang="cs-CZ" sz="1600" dirty="0" err="1" smtClean="0"/>
              <a:t>from</a:t>
            </a:r>
            <a:r>
              <a:rPr lang="cs-CZ" sz="1600" dirty="0" smtClean="0"/>
              <a:t> </a:t>
            </a:r>
            <a:r>
              <a:rPr lang="cs-CZ" sz="1600" dirty="0" err="1" smtClean="0"/>
              <a:t>digitalization</a:t>
            </a:r>
            <a:r>
              <a:rPr lang="cs-CZ" sz="1600" dirty="0" smtClean="0"/>
              <a:t> &gt; </a:t>
            </a:r>
            <a:r>
              <a:rPr lang="cs-CZ" sz="1600" dirty="0" err="1" smtClean="0"/>
              <a:t>quality</a:t>
            </a:r>
            <a:r>
              <a:rPr lang="cs-CZ" sz="1600" dirty="0" smtClean="0"/>
              <a:t>, </a:t>
            </a:r>
            <a:r>
              <a:rPr lang="cs-CZ" sz="1600" dirty="0" err="1" smtClean="0"/>
              <a:t>collaboration</a:t>
            </a:r>
            <a:r>
              <a:rPr lang="cs-CZ" sz="1600" dirty="0" smtClean="0"/>
              <a:t>, GNSS)</a:t>
            </a:r>
          </a:p>
          <a:p>
            <a:pPr marL="527050" indent="-527050" eaLnBrk="1" hangingPunct="1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tabLst>
                <a:tab pos="528638" algn="l"/>
                <a:tab pos="633413" algn="l"/>
                <a:tab pos="1082675" algn="l"/>
                <a:tab pos="1531938" algn="l"/>
                <a:tab pos="1981200" algn="l"/>
                <a:tab pos="2430463" algn="l"/>
                <a:tab pos="2879725" algn="l"/>
                <a:tab pos="3328988" algn="l"/>
                <a:tab pos="3778250" algn="l"/>
                <a:tab pos="4227513" algn="l"/>
                <a:tab pos="4676775" algn="l"/>
                <a:tab pos="5126038" algn="l"/>
                <a:tab pos="5575300" algn="l"/>
                <a:tab pos="6024563" algn="l"/>
                <a:tab pos="6473825" algn="l"/>
                <a:tab pos="6923088" algn="l"/>
                <a:tab pos="7372350" algn="l"/>
                <a:tab pos="7821613" algn="l"/>
                <a:tab pos="8270875" algn="l"/>
                <a:tab pos="8720138" algn="l"/>
                <a:tab pos="9169400" algn="l"/>
              </a:tabLst>
            </a:pPr>
            <a:r>
              <a:rPr lang="cs-CZ" sz="2400" b="1" dirty="0" err="1" smtClean="0"/>
              <a:t>OWS</a:t>
            </a:r>
            <a:r>
              <a:rPr lang="cs-CZ" sz="2400" b="1" dirty="0" smtClean="0"/>
              <a:t> </a:t>
            </a:r>
            <a:r>
              <a:rPr lang="cs-CZ" sz="2400" b="1" dirty="0" err="1" smtClean="0"/>
              <a:t>progress</a:t>
            </a:r>
            <a:r>
              <a:rPr lang="cs-CZ" sz="2400" dirty="0" smtClean="0"/>
              <a:t>: </a:t>
            </a:r>
          </a:p>
          <a:p>
            <a:pPr marL="927100" lvl="1" indent="-527050" eaLnBrk="1" hangingPunct="1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tabLst>
                <a:tab pos="528638" algn="l"/>
                <a:tab pos="633413" algn="l"/>
                <a:tab pos="1082675" algn="l"/>
                <a:tab pos="1531938" algn="l"/>
                <a:tab pos="1981200" algn="l"/>
                <a:tab pos="2430463" algn="l"/>
                <a:tab pos="2879725" algn="l"/>
                <a:tab pos="3328988" algn="l"/>
                <a:tab pos="3778250" algn="l"/>
                <a:tab pos="4227513" algn="l"/>
                <a:tab pos="4676775" algn="l"/>
                <a:tab pos="5126038" algn="l"/>
                <a:tab pos="5575300" algn="l"/>
                <a:tab pos="6024563" algn="l"/>
                <a:tab pos="6473825" algn="l"/>
                <a:tab pos="6923088" algn="l"/>
                <a:tab pos="7372350" algn="l"/>
                <a:tab pos="7821613" algn="l"/>
                <a:tab pos="8270875" algn="l"/>
                <a:tab pos="8720138" algn="l"/>
                <a:tab pos="9169400" algn="l"/>
              </a:tabLst>
            </a:pPr>
            <a:r>
              <a:rPr lang="cs-CZ" sz="1600" dirty="0" err="1" smtClean="0"/>
              <a:t>WMS</a:t>
            </a:r>
            <a:r>
              <a:rPr lang="cs-CZ" sz="1600" dirty="0" smtClean="0"/>
              <a:t> as standard,</a:t>
            </a:r>
          </a:p>
          <a:p>
            <a:pPr marL="927100" lvl="1" indent="-527050" eaLnBrk="1" hangingPunct="1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tabLst>
                <a:tab pos="528638" algn="l"/>
                <a:tab pos="633413" algn="l"/>
                <a:tab pos="1082675" algn="l"/>
                <a:tab pos="1531938" algn="l"/>
                <a:tab pos="1981200" algn="l"/>
                <a:tab pos="2430463" algn="l"/>
                <a:tab pos="2879725" algn="l"/>
                <a:tab pos="3328988" algn="l"/>
                <a:tab pos="3778250" algn="l"/>
                <a:tab pos="4227513" algn="l"/>
                <a:tab pos="4676775" algn="l"/>
                <a:tab pos="5126038" algn="l"/>
                <a:tab pos="5575300" algn="l"/>
                <a:tab pos="6024563" algn="l"/>
                <a:tab pos="6473825" algn="l"/>
                <a:tab pos="6923088" algn="l"/>
                <a:tab pos="7372350" algn="l"/>
                <a:tab pos="7821613" algn="l"/>
                <a:tab pos="8270875" algn="l"/>
                <a:tab pos="8720138" algn="l"/>
                <a:tab pos="9169400" algn="l"/>
              </a:tabLst>
            </a:pPr>
            <a:r>
              <a:rPr lang="cs-CZ" sz="1600" dirty="0" err="1" smtClean="0"/>
              <a:t>WFS</a:t>
            </a:r>
            <a:r>
              <a:rPr lang="cs-CZ" sz="1600" dirty="0" smtClean="0"/>
              <a:t>? &lt; </a:t>
            </a:r>
            <a:r>
              <a:rPr lang="cs-CZ" sz="1600" dirty="0" err="1" smtClean="0"/>
              <a:t>licensing</a:t>
            </a:r>
            <a:r>
              <a:rPr lang="cs-CZ" sz="1600" dirty="0" smtClean="0"/>
              <a:t>, </a:t>
            </a:r>
            <a:r>
              <a:rPr lang="cs-CZ" sz="1600" dirty="0" err="1" smtClean="0"/>
              <a:t>pricing</a:t>
            </a:r>
            <a:r>
              <a:rPr lang="cs-CZ" sz="1600" dirty="0" smtClean="0"/>
              <a:t>!   </a:t>
            </a:r>
          </a:p>
          <a:p>
            <a:pPr marL="927100" lvl="1" indent="-527050" eaLnBrk="1" hangingPunct="1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tabLst>
                <a:tab pos="528638" algn="l"/>
                <a:tab pos="633413" algn="l"/>
                <a:tab pos="1082675" algn="l"/>
                <a:tab pos="1531938" algn="l"/>
                <a:tab pos="1981200" algn="l"/>
                <a:tab pos="2430463" algn="l"/>
                <a:tab pos="2879725" algn="l"/>
                <a:tab pos="3328988" algn="l"/>
                <a:tab pos="3778250" algn="l"/>
                <a:tab pos="4227513" algn="l"/>
                <a:tab pos="4676775" algn="l"/>
                <a:tab pos="5126038" algn="l"/>
                <a:tab pos="5575300" algn="l"/>
                <a:tab pos="6024563" algn="l"/>
                <a:tab pos="6473825" algn="l"/>
                <a:tab pos="6923088" algn="l"/>
                <a:tab pos="7372350" algn="l"/>
                <a:tab pos="7821613" algn="l"/>
                <a:tab pos="8270875" algn="l"/>
                <a:tab pos="8720138" algn="l"/>
                <a:tab pos="9169400" algn="l"/>
              </a:tabLst>
            </a:pPr>
            <a:r>
              <a:rPr lang="cs-CZ" sz="1600" dirty="0" err="1" smtClean="0"/>
              <a:t>CWS</a:t>
            </a:r>
            <a:r>
              <a:rPr lang="cs-CZ" sz="1600" dirty="0" smtClean="0"/>
              <a:t> – </a:t>
            </a:r>
            <a:r>
              <a:rPr lang="cs-CZ" sz="1600" dirty="0" err="1" smtClean="0"/>
              <a:t>principle</a:t>
            </a:r>
            <a:r>
              <a:rPr lang="cs-CZ" sz="1600" dirty="0" smtClean="0"/>
              <a:t> </a:t>
            </a:r>
            <a:r>
              <a:rPr lang="cs-CZ" sz="1600" dirty="0" err="1" smtClean="0"/>
              <a:t>changes</a:t>
            </a:r>
            <a:r>
              <a:rPr lang="cs-CZ" sz="1600" dirty="0" smtClean="0"/>
              <a:t> in data production</a:t>
            </a:r>
          </a:p>
          <a:p>
            <a:pPr marL="927100" lvl="1" indent="-527050" eaLnBrk="1" hangingPunct="1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tabLst>
                <a:tab pos="528638" algn="l"/>
                <a:tab pos="633413" algn="l"/>
                <a:tab pos="1082675" algn="l"/>
                <a:tab pos="1531938" algn="l"/>
                <a:tab pos="1981200" algn="l"/>
                <a:tab pos="2430463" algn="l"/>
                <a:tab pos="2879725" algn="l"/>
                <a:tab pos="3328988" algn="l"/>
                <a:tab pos="3778250" algn="l"/>
                <a:tab pos="4227513" algn="l"/>
                <a:tab pos="4676775" algn="l"/>
                <a:tab pos="5126038" algn="l"/>
                <a:tab pos="5575300" algn="l"/>
                <a:tab pos="6024563" algn="l"/>
                <a:tab pos="6473825" algn="l"/>
                <a:tab pos="6923088" algn="l"/>
                <a:tab pos="7372350" algn="l"/>
                <a:tab pos="7821613" algn="l"/>
                <a:tab pos="8270875" algn="l"/>
                <a:tab pos="8720138" algn="l"/>
                <a:tab pos="9169400" algn="l"/>
              </a:tabLst>
            </a:pPr>
            <a:r>
              <a:rPr lang="cs-CZ" sz="1600" dirty="0" err="1" smtClean="0"/>
              <a:t>WPS</a:t>
            </a:r>
            <a:r>
              <a:rPr lang="cs-CZ" sz="1600" dirty="0" smtClean="0"/>
              <a:t> – </a:t>
            </a:r>
            <a:r>
              <a:rPr lang="cs-CZ" sz="1600" dirty="0" err="1" smtClean="0"/>
              <a:t>from</a:t>
            </a:r>
            <a:r>
              <a:rPr lang="cs-CZ" sz="1600" dirty="0" smtClean="0"/>
              <a:t> </a:t>
            </a:r>
            <a:r>
              <a:rPr lang="cs-CZ" sz="1600" dirty="0" err="1" smtClean="0"/>
              <a:t>tests</a:t>
            </a:r>
            <a:r>
              <a:rPr lang="cs-CZ" sz="1600" dirty="0" smtClean="0"/>
              <a:t> </a:t>
            </a:r>
            <a:r>
              <a:rPr lang="cs-CZ" sz="1600" dirty="0" err="1" smtClean="0"/>
              <a:t>and</a:t>
            </a:r>
            <a:r>
              <a:rPr lang="cs-CZ" sz="1600" dirty="0" smtClean="0"/>
              <a:t> </a:t>
            </a:r>
            <a:r>
              <a:rPr lang="cs-CZ" sz="1600" dirty="0" err="1" smtClean="0"/>
              <a:t>pilots</a:t>
            </a:r>
            <a:r>
              <a:rPr lang="cs-CZ" sz="1600" dirty="0" smtClean="0"/>
              <a:t> to </a:t>
            </a:r>
            <a:r>
              <a:rPr lang="cs-CZ" sz="1600" dirty="0" err="1" smtClean="0"/>
              <a:t>routine</a:t>
            </a:r>
            <a:r>
              <a:rPr lang="cs-CZ" sz="1600" dirty="0" smtClean="0"/>
              <a:t> </a:t>
            </a:r>
            <a:r>
              <a:rPr lang="cs-CZ" sz="1600" dirty="0" err="1" smtClean="0"/>
              <a:t>practice</a:t>
            </a:r>
            <a:r>
              <a:rPr lang="cs-CZ" sz="1600" dirty="0" smtClean="0"/>
              <a:t> </a:t>
            </a:r>
          </a:p>
          <a:p>
            <a:pPr marL="527050" indent="-527050" eaLnBrk="1" hangingPunct="1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tabLst>
                <a:tab pos="528638" algn="l"/>
                <a:tab pos="633413" algn="l"/>
                <a:tab pos="1082675" algn="l"/>
                <a:tab pos="1531938" algn="l"/>
                <a:tab pos="1981200" algn="l"/>
                <a:tab pos="2430463" algn="l"/>
                <a:tab pos="2879725" algn="l"/>
                <a:tab pos="3328988" algn="l"/>
                <a:tab pos="3778250" algn="l"/>
                <a:tab pos="4227513" algn="l"/>
                <a:tab pos="4676775" algn="l"/>
                <a:tab pos="5126038" algn="l"/>
                <a:tab pos="5575300" algn="l"/>
                <a:tab pos="6024563" algn="l"/>
                <a:tab pos="6473825" algn="l"/>
                <a:tab pos="6923088" algn="l"/>
                <a:tab pos="7372350" algn="l"/>
                <a:tab pos="7821613" algn="l"/>
                <a:tab pos="8270875" algn="l"/>
                <a:tab pos="8720138" algn="l"/>
                <a:tab pos="9169400" algn="l"/>
              </a:tabLst>
            </a:pPr>
            <a:r>
              <a:rPr lang="cs-CZ" sz="2400" dirty="0" err="1" smtClean="0"/>
              <a:t>Return</a:t>
            </a:r>
            <a:r>
              <a:rPr lang="cs-CZ" sz="2400" dirty="0" smtClean="0"/>
              <a:t> </a:t>
            </a:r>
            <a:r>
              <a:rPr lang="cs-CZ" sz="2400" dirty="0" err="1" smtClean="0"/>
              <a:t>of</a:t>
            </a:r>
            <a:r>
              <a:rPr lang="cs-CZ" sz="2400" dirty="0" smtClean="0"/>
              <a:t> </a:t>
            </a:r>
            <a:r>
              <a:rPr lang="cs-CZ" sz="2400" dirty="0" err="1" smtClean="0"/>
              <a:t>investment</a:t>
            </a:r>
            <a:r>
              <a:rPr lang="cs-CZ" sz="2400" dirty="0" smtClean="0"/>
              <a:t>, </a:t>
            </a:r>
            <a:r>
              <a:rPr lang="cs-CZ" sz="2400" b="1" dirty="0" err="1" smtClean="0"/>
              <a:t>efficiency</a:t>
            </a:r>
            <a:r>
              <a:rPr lang="cs-CZ" sz="2400" b="1" dirty="0" smtClean="0"/>
              <a:t>, </a:t>
            </a:r>
            <a:r>
              <a:rPr lang="cs-CZ" sz="2400" b="1" dirty="0" err="1" smtClean="0"/>
              <a:t>competitiveness</a:t>
            </a:r>
            <a:r>
              <a:rPr lang="cs-CZ" sz="2400" dirty="0" smtClean="0"/>
              <a:t>: </a:t>
            </a:r>
            <a:br>
              <a:rPr lang="cs-CZ" sz="2400" dirty="0" smtClean="0"/>
            </a:br>
            <a:r>
              <a:rPr lang="cs-CZ" sz="2400" dirty="0" err="1" smtClean="0"/>
              <a:t>SDSI</a:t>
            </a:r>
            <a:r>
              <a:rPr lang="cs-CZ" sz="2400" dirty="0" smtClean="0"/>
              <a:t> + Digital </a:t>
            </a:r>
            <a:r>
              <a:rPr lang="cs-CZ" sz="2400" dirty="0" err="1" smtClean="0"/>
              <a:t>Planning</a:t>
            </a:r>
            <a:r>
              <a:rPr lang="cs-CZ" sz="2400" dirty="0" smtClean="0"/>
              <a:t>/</a:t>
            </a:r>
            <a:r>
              <a:rPr lang="cs-CZ" sz="2400" dirty="0" err="1" smtClean="0"/>
              <a:t>DSS</a:t>
            </a:r>
            <a:r>
              <a:rPr lang="cs-CZ" sz="2400" dirty="0" smtClean="0"/>
              <a:t> = </a:t>
            </a:r>
            <a:r>
              <a:rPr lang="cs-CZ" sz="2400" dirty="0" err="1" smtClean="0"/>
              <a:t>comparative</a:t>
            </a:r>
            <a:r>
              <a:rPr lang="cs-CZ" sz="2400" dirty="0" smtClean="0"/>
              <a:t> </a:t>
            </a:r>
            <a:r>
              <a:rPr lang="cs-CZ" sz="2400" dirty="0" err="1" smtClean="0"/>
              <a:t>advantage</a:t>
            </a:r>
            <a:r>
              <a:rPr lang="cs-CZ" sz="2400" dirty="0" smtClean="0"/>
              <a:t> </a:t>
            </a:r>
          </a:p>
          <a:p>
            <a:pPr marL="527050" indent="-527050" eaLnBrk="1" hangingPunct="1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tabLst>
                <a:tab pos="528638" algn="l"/>
                <a:tab pos="633413" algn="l"/>
                <a:tab pos="1082675" algn="l"/>
                <a:tab pos="1531938" algn="l"/>
                <a:tab pos="1981200" algn="l"/>
                <a:tab pos="2430463" algn="l"/>
                <a:tab pos="2879725" algn="l"/>
                <a:tab pos="3328988" algn="l"/>
                <a:tab pos="3778250" algn="l"/>
                <a:tab pos="4227513" algn="l"/>
                <a:tab pos="4676775" algn="l"/>
                <a:tab pos="5126038" algn="l"/>
                <a:tab pos="5575300" algn="l"/>
                <a:tab pos="6024563" algn="l"/>
                <a:tab pos="6473825" algn="l"/>
                <a:tab pos="6923088" algn="l"/>
                <a:tab pos="7372350" algn="l"/>
                <a:tab pos="7821613" algn="l"/>
                <a:tab pos="8270875" algn="l"/>
                <a:tab pos="8720138" algn="l"/>
                <a:tab pos="9169400" algn="l"/>
              </a:tabLst>
            </a:pPr>
            <a:r>
              <a:rPr lang="cs-CZ" sz="2400" b="1" dirty="0" err="1" smtClean="0"/>
              <a:t>Progress</a:t>
            </a:r>
            <a:r>
              <a:rPr lang="cs-CZ" sz="2400" b="1" dirty="0" smtClean="0"/>
              <a:t> „</a:t>
            </a:r>
            <a:r>
              <a:rPr lang="cs-CZ" sz="2400" b="1" dirty="0" err="1" smtClean="0"/>
              <a:t>engines</a:t>
            </a:r>
            <a:r>
              <a:rPr lang="cs-CZ" sz="2400" b="1" dirty="0" smtClean="0"/>
              <a:t>“</a:t>
            </a:r>
            <a:r>
              <a:rPr lang="cs-CZ" sz="2400" dirty="0" smtClean="0"/>
              <a:t>: </a:t>
            </a:r>
            <a:r>
              <a:rPr lang="cs-CZ" sz="2400" dirty="0" err="1" smtClean="0"/>
              <a:t>Academic</a:t>
            </a:r>
            <a:r>
              <a:rPr lang="cs-CZ" sz="2400" dirty="0" smtClean="0"/>
              <a:t> </a:t>
            </a:r>
            <a:r>
              <a:rPr lang="cs-CZ" sz="1600" dirty="0" smtClean="0"/>
              <a:t>(</a:t>
            </a:r>
            <a:r>
              <a:rPr lang="cs-CZ" sz="1600" dirty="0" err="1" smtClean="0"/>
              <a:t>UMN</a:t>
            </a:r>
            <a:r>
              <a:rPr lang="cs-CZ" sz="1600" dirty="0" smtClean="0"/>
              <a:t>),</a:t>
            </a:r>
            <a:r>
              <a:rPr lang="cs-CZ" sz="2400" dirty="0" smtClean="0"/>
              <a:t> </a:t>
            </a:r>
            <a:r>
              <a:rPr lang="cs-CZ" sz="2400" dirty="0" err="1" smtClean="0"/>
              <a:t>Commercial</a:t>
            </a:r>
            <a:r>
              <a:rPr lang="cs-CZ" sz="2400" dirty="0" smtClean="0"/>
              <a:t> </a:t>
            </a:r>
            <a:r>
              <a:rPr lang="cs-CZ" sz="1600" dirty="0" smtClean="0"/>
              <a:t>(</a:t>
            </a:r>
            <a:r>
              <a:rPr lang="cs-CZ" sz="1600" dirty="0" err="1" smtClean="0"/>
              <a:t>GoogleEarth</a:t>
            </a:r>
            <a:r>
              <a:rPr lang="cs-CZ" sz="1600" dirty="0" smtClean="0"/>
              <a:t>),</a:t>
            </a:r>
            <a:r>
              <a:rPr lang="cs-CZ" sz="2400" dirty="0" smtClean="0"/>
              <a:t> </a:t>
            </a:r>
            <a:r>
              <a:rPr lang="cs-CZ" sz="2400" dirty="0" err="1" smtClean="0"/>
              <a:t>Volunteers</a:t>
            </a:r>
            <a:r>
              <a:rPr lang="cs-CZ" sz="2400" dirty="0" smtClean="0"/>
              <a:t> </a:t>
            </a:r>
            <a:r>
              <a:rPr lang="cs-CZ" sz="1600" dirty="0" smtClean="0"/>
              <a:t>(</a:t>
            </a:r>
            <a:r>
              <a:rPr lang="cs-CZ" sz="1600" dirty="0" err="1" smtClean="0"/>
              <a:t>OpenStreetMap</a:t>
            </a:r>
            <a:r>
              <a:rPr lang="cs-CZ" sz="1600" dirty="0" smtClean="0"/>
              <a:t>) &lt; more </a:t>
            </a:r>
            <a:r>
              <a:rPr lang="cs-CZ" sz="1600" dirty="0" err="1" smtClean="0"/>
              <a:t>creative</a:t>
            </a:r>
            <a:r>
              <a:rPr lang="cs-CZ" sz="1600" dirty="0" smtClean="0"/>
              <a:t> </a:t>
            </a:r>
            <a:r>
              <a:rPr lang="cs-CZ" sz="1600" dirty="0" err="1" smtClean="0"/>
              <a:t>people</a:t>
            </a:r>
            <a:r>
              <a:rPr lang="cs-CZ" sz="1600" dirty="0" smtClean="0"/>
              <a:t> </a:t>
            </a:r>
            <a:r>
              <a:rPr lang="cs-CZ" sz="1600" dirty="0" err="1" smtClean="0"/>
              <a:t>than</a:t>
            </a:r>
            <a:r>
              <a:rPr lang="cs-CZ" sz="1600" dirty="0" smtClean="0"/>
              <a:t> </a:t>
            </a:r>
            <a:r>
              <a:rPr lang="cs-CZ" sz="1600" dirty="0" err="1" smtClean="0"/>
              <a:t>institutions</a:t>
            </a:r>
            <a:r>
              <a:rPr lang="cs-CZ" sz="1600" dirty="0" smtClean="0"/>
              <a:t>! </a:t>
            </a:r>
          </a:p>
          <a:p>
            <a:pPr marL="527050" indent="-527050" eaLnBrk="1" hangingPunct="1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tabLst>
                <a:tab pos="528638" algn="l"/>
                <a:tab pos="633413" algn="l"/>
                <a:tab pos="1082675" algn="l"/>
                <a:tab pos="1531938" algn="l"/>
                <a:tab pos="1981200" algn="l"/>
                <a:tab pos="2430463" algn="l"/>
                <a:tab pos="2879725" algn="l"/>
                <a:tab pos="3328988" algn="l"/>
                <a:tab pos="3778250" algn="l"/>
                <a:tab pos="4227513" algn="l"/>
                <a:tab pos="4676775" algn="l"/>
                <a:tab pos="5126038" algn="l"/>
                <a:tab pos="5575300" algn="l"/>
                <a:tab pos="6024563" algn="l"/>
                <a:tab pos="6473825" algn="l"/>
                <a:tab pos="6923088" algn="l"/>
                <a:tab pos="7372350" algn="l"/>
                <a:tab pos="7821613" algn="l"/>
                <a:tab pos="8270875" algn="l"/>
                <a:tab pos="8720138" algn="l"/>
                <a:tab pos="9169400" algn="l"/>
              </a:tabLst>
            </a:pPr>
            <a:r>
              <a:rPr lang="cs-CZ" sz="2400" dirty="0" err="1" smtClean="0"/>
              <a:t>European</a:t>
            </a:r>
            <a:r>
              <a:rPr lang="cs-CZ" sz="2400" dirty="0" smtClean="0"/>
              <a:t> </a:t>
            </a:r>
            <a:r>
              <a:rPr lang="cs-CZ" sz="2400" dirty="0" err="1" smtClean="0"/>
              <a:t>specifics</a:t>
            </a:r>
            <a:endParaRPr lang="cs-CZ" sz="2400" dirty="0" smtClean="0"/>
          </a:p>
          <a:p>
            <a:pPr marL="927100" lvl="1" indent="-527050" eaLnBrk="1" hangingPunct="1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tabLst>
                <a:tab pos="528638" algn="l"/>
                <a:tab pos="633413" algn="l"/>
                <a:tab pos="1082675" algn="l"/>
                <a:tab pos="1531938" algn="l"/>
                <a:tab pos="1981200" algn="l"/>
                <a:tab pos="2430463" algn="l"/>
                <a:tab pos="2879725" algn="l"/>
                <a:tab pos="3328988" algn="l"/>
                <a:tab pos="3778250" algn="l"/>
                <a:tab pos="4227513" algn="l"/>
                <a:tab pos="4676775" algn="l"/>
                <a:tab pos="5126038" algn="l"/>
                <a:tab pos="5575300" algn="l"/>
                <a:tab pos="6024563" algn="l"/>
                <a:tab pos="6473825" algn="l"/>
                <a:tab pos="6923088" algn="l"/>
                <a:tab pos="7372350" algn="l"/>
                <a:tab pos="7821613" algn="l"/>
                <a:tab pos="8270875" algn="l"/>
                <a:tab pos="8720138" algn="l"/>
                <a:tab pos="9169400" algn="l"/>
              </a:tabLst>
            </a:pPr>
            <a:r>
              <a:rPr lang="cs-CZ" sz="1600" dirty="0" err="1" smtClean="0"/>
              <a:t>Multilinguality</a:t>
            </a:r>
            <a:r>
              <a:rPr lang="cs-CZ" sz="1600" dirty="0" smtClean="0"/>
              <a:t>, </a:t>
            </a:r>
            <a:r>
              <a:rPr lang="cs-CZ" sz="1600" dirty="0" err="1" smtClean="0"/>
              <a:t>Unifying</a:t>
            </a:r>
            <a:r>
              <a:rPr lang="cs-CZ" sz="1600" dirty="0" smtClean="0"/>
              <a:t> &amp; </a:t>
            </a:r>
            <a:r>
              <a:rPr lang="cs-CZ" sz="1600" dirty="0" err="1" smtClean="0"/>
              <a:t>integration</a:t>
            </a:r>
            <a:r>
              <a:rPr lang="cs-CZ" sz="1600" dirty="0" smtClean="0"/>
              <a:t> </a:t>
            </a:r>
            <a:r>
              <a:rPr lang="cs-CZ" sz="1600" dirty="0" err="1" smtClean="0"/>
              <a:t>process</a:t>
            </a:r>
            <a:r>
              <a:rPr lang="cs-CZ" sz="1600" dirty="0" smtClean="0"/>
              <a:t> </a:t>
            </a:r>
            <a:r>
              <a:rPr lang="en-US" sz="1400" dirty="0" smtClean="0"/>
              <a:t>~ European diversity</a:t>
            </a:r>
            <a:endParaRPr lang="cs-CZ" sz="1400" dirty="0" smtClean="0"/>
          </a:p>
          <a:p>
            <a:pPr marL="527050" indent="-527050" eaLnBrk="1" hangingPunct="1">
              <a:lnSpc>
                <a:spcPct val="90000"/>
              </a:lnSpc>
              <a:spcBef>
                <a:spcPts val="500"/>
              </a:spcBef>
              <a:tabLst>
                <a:tab pos="528638" algn="l"/>
                <a:tab pos="633413" algn="l"/>
                <a:tab pos="1082675" algn="l"/>
                <a:tab pos="1531938" algn="l"/>
                <a:tab pos="1981200" algn="l"/>
                <a:tab pos="2430463" algn="l"/>
                <a:tab pos="2879725" algn="l"/>
                <a:tab pos="3328988" algn="l"/>
                <a:tab pos="3778250" algn="l"/>
                <a:tab pos="4227513" algn="l"/>
                <a:tab pos="4676775" algn="l"/>
                <a:tab pos="5126038" algn="l"/>
                <a:tab pos="5575300" algn="l"/>
                <a:tab pos="6024563" algn="l"/>
                <a:tab pos="6473825" algn="l"/>
                <a:tab pos="6923088" algn="l"/>
                <a:tab pos="7372350" algn="l"/>
                <a:tab pos="7821613" algn="l"/>
                <a:tab pos="8270875" algn="l"/>
                <a:tab pos="8720138" algn="l"/>
                <a:tab pos="9169400" algn="l"/>
              </a:tabLst>
            </a:pPr>
            <a:r>
              <a:rPr lang="cs-CZ" sz="2400" dirty="0" err="1" smtClean="0">
                <a:solidFill>
                  <a:srgbClr val="00B0F0"/>
                </a:solidFill>
              </a:rPr>
              <a:t>Well</a:t>
            </a:r>
            <a:r>
              <a:rPr lang="cs-CZ" sz="2400" dirty="0" smtClean="0">
                <a:solidFill>
                  <a:srgbClr val="00B0F0"/>
                </a:solidFill>
              </a:rPr>
              <a:t> </a:t>
            </a:r>
            <a:r>
              <a:rPr lang="cs-CZ" sz="2400" dirty="0" err="1" smtClean="0">
                <a:solidFill>
                  <a:srgbClr val="00B0F0"/>
                </a:solidFill>
              </a:rPr>
              <a:t>indicated</a:t>
            </a:r>
            <a:r>
              <a:rPr lang="cs-CZ" sz="2400" dirty="0" smtClean="0">
                <a:solidFill>
                  <a:srgbClr val="00B0F0"/>
                </a:solidFill>
              </a:rPr>
              <a:t> </a:t>
            </a:r>
            <a:r>
              <a:rPr lang="cs-CZ" sz="2400" dirty="0" err="1" smtClean="0">
                <a:solidFill>
                  <a:srgbClr val="00B0F0"/>
                </a:solidFill>
              </a:rPr>
              <a:t>problems</a:t>
            </a:r>
            <a:r>
              <a:rPr lang="cs-CZ" sz="2400" dirty="0" smtClean="0">
                <a:solidFill>
                  <a:srgbClr val="00B0F0"/>
                </a:solidFill>
              </a:rPr>
              <a:t> = </a:t>
            </a:r>
            <a:r>
              <a:rPr lang="cs-CZ" sz="2400" dirty="0" err="1" smtClean="0">
                <a:solidFill>
                  <a:srgbClr val="00B0F0"/>
                </a:solidFill>
              </a:rPr>
              <a:t>future</a:t>
            </a:r>
            <a:r>
              <a:rPr lang="cs-CZ" sz="2400" dirty="0" smtClean="0">
                <a:solidFill>
                  <a:srgbClr val="00B0F0"/>
                </a:solidFill>
              </a:rPr>
              <a:t> </a:t>
            </a:r>
            <a:r>
              <a:rPr lang="cs-CZ" sz="2400" dirty="0" err="1" smtClean="0">
                <a:solidFill>
                  <a:srgbClr val="00B0F0"/>
                </a:solidFill>
              </a:rPr>
              <a:t>opportunities</a:t>
            </a:r>
            <a:r>
              <a:rPr lang="cs-CZ" sz="2400" dirty="0" smtClean="0">
                <a:solidFill>
                  <a:srgbClr val="00B0F0"/>
                </a:solidFill>
              </a:rPr>
              <a:t>! </a:t>
            </a:r>
          </a:p>
          <a:p>
            <a:pPr marL="527050" indent="-527050" eaLnBrk="1" hangingPunct="1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tabLst>
                <a:tab pos="528638" algn="l"/>
                <a:tab pos="633413" algn="l"/>
                <a:tab pos="1082675" algn="l"/>
                <a:tab pos="1531938" algn="l"/>
                <a:tab pos="1981200" algn="l"/>
                <a:tab pos="2430463" algn="l"/>
                <a:tab pos="2879725" algn="l"/>
                <a:tab pos="3328988" algn="l"/>
                <a:tab pos="3778250" algn="l"/>
                <a:tab pos="4227513" algn="l"/>
                <a:tab pos="4676775" algn="l"/>
                <a:tab pos="5126038" algn="l"/>
                <a:tab pos="5575300" algn="l"/>
                <a:tab pos="6024563" algn="l"/>
                <a:tab pos="6473825" algn="l"/>
                <a:tab pos="6923088" algn="l"/>
                <a:tab pos="7372350" algn="l"/>
                <a:tab pos="7821613" algn="l"/>
                <a:tab pos="8270875" algn="l"/>
                <a:tab pos="8720138" algn="l"/>
                <a:tab pos="9169400" algn="l"/>
              </a:tabLst>
            </a:pPr>
            <a:endParaRPr lang="cs-CZ" sz="2400" dirty="0" smtClean="0"/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611560" y="-243408"/>
            <a:ext cx="77724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ctr"/>
          <a:lstStyle/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cs-CZ" sz="3600" b="1" kern="0" dirty="0" err="1" smtClean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Achievements</a:t>
            </a:r>
            <a:r>
              <a:rPr lang="cs-CZ" sz="3600" b="1" kern="0" dirty="0" smtClean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 </a:t>
            </a:r>
            <a:r>
              <a:rPr lang="cs-CZ" sz="1200" dirty="0" err="1" smtClean="0">
                <a:solidFill>
                  <a:srgbClr val="FF0000"/>
                </a:solidFill>
                <a:latin typeface="+mj-lt"/>
              </a:rPr>
              <a:t>Some</a:t>
            </a:r>
            <a:r>
              <a:rPr lang="cs-CZ" sz="1200" dirty="0" smtClean="0">
                <a:solidFill>
                  <a:srgbClr val="FF0000"/>
                </a:solidFill>
                <a:latin typeface="+mj-lt"/>
              </a:rPr>
              <a:t> </a:t>
            </a:r>
            <a:r>
              <a:rPr lang="cs-CZ" sz="1200" dirty="0" err="1" smtClean="0">
                <a:solidFill>
                  <a:srgbClr val="FF0000"/>
                </a:solidFill>
                <a:latin typeface="+mj-lt"/>
              </a:rPr>
              <a:t>dreams</a:t>
            </a:r>
            <a:r>
              <a:rPr lang="cs-CZ" sz="1200" dirty="0" smtClean="0">
                <a:solidFill>
                  <a:srgbClr val="FF0000"/>
                </a:solidFill>
                <a:latin typeface="+mj-lt"/>
              </a:rPr>
              <a:t> </a:t>
            </a:r>
            <a:r>
              <a:rPr lang="cs-CZ" sz="1200" dirty="0" err="1" smtClean="0">
                <a:solidFill>
                  <a:srgbClr val="FF0000"/>
                </a:solidFill>
                <a:latin typeface="+mj-lt"/>
              </a:rPr>
              <a:t>became</a:t>
            </a:r>
            <a:r>
              <a:rPr lang="cs-CZ" sz="1200" dirty="0" smtClean="0">
                <a:solidFill>
                  <a:srgbClr val="FF0000"/>
                </a:solidFill>
                <a:latin typeface="+mj-lt"/>
              </a:rPr>
              <a:t> reality in last </a:t>
            </a:r>
            <a:r>
              <a:rPr lang="cs-CZ" sz="1200" dirty="0" err="1" smtClean="0">
                <a:solidFill>
                  <a:srgbClr val="FF0000"/>
                </a:solidFill>
                <a:latin typeface="+mj-lt"/>
              </a:rPr>
              <a:t>decade</a:t>
            </a:r>
            <a:r>
              <a:rPr lang="cs-CZ" sz="1200" dirty="0" smtClean="0">
                <a:solidFill>
                  <a:srgbClr val="FF0000"/>
                </a:solidFill>
                <a:latin typeface="+mj-lt"/>
              </a:rPr>
              <a:t>! </a:t>
            </a:r>
            <a:endParaRPr lang="cs-CZ" sz="1200" b="1" kern="0" dirty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5" name="Zástupný symbol pro zápatí 3"/>
          <p:cNvSpPr>
            <a:spLocks noGrp="1"/>
          </p:cNvSpPr>
          <p:nvPr>
            <p:ph type="ftr" sz="quarter" idx="10"/>
          </p:nvPr>
        </p:nvSpPr>
        <p:spPr>
          <a:xfrm>
            <a:off x="1692275" y="6407150"/>
            <a:ext cx="4057650" cy="450850"/>
          </a:xfrm>
        </p:spPr>
        <p:txBody>
          <a:bodyPr/>
          <a:lstStyle/>
          <a:p>
            <a:pPr>
              <a:defRPr/>
            </a:pPr>
            <a:r>
              <a:rPr lang="cs-CZ" dirty="0" err="1" smtClean="0"/>
              <a:t>StatGIS</a:t>
            </a:r>
            <a:r>
              <a:rPr lang="cs-CZ" dirty="0" smtClean="0"/>
              <a:t> </a:t>
            </a:r>
            <a:r>
              <a:rPr lang="cs-CZ" dirty="0" err="1" smtClean="0"/>
              <a:t>Conference</a:t>
            </a:r>
            <a:r>
              <a:rPr lang="cs-CZ" dirty="0" smtClean="0"/>
              <a:t>, Olomouc, </a:t>
            </a:r>
            <a:r>
              <a:rPr lang="cs-CZ" dirty="0"/>
              <a:t>18. – 22. 11. </a:t>
            </a:r>
            <a:r>
              <a:rPr lang="cs-CZ" dirty="0" smtClean="0"/>
              <a:t>2013</a:t>
            </a:r>
            <a:endParaRPr lang="cs-CZ" dirty="0"/>
          </a:p>
        </p:txBody>
      </p:sp>
    </p:spTree>
  </p:cSld>
  <p:clrMapOvr>
    <a:masterClrMapping/>
  </p:clrMapOvr>
  <p:transition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51520" y="463550"/>
            <a:ext cx="8712968" cy="1433513"/>
          </a:xfrm>
        </p:spPr>
        <p:txBody>
          <a:bodyPr/>
          <a:lstStyle/>
          <a:p>
            <a:r>
              <a:rPr lang="cs-CZ" sz="2400" b="1" dirty="0" err="1" smtClean="0"/>
              <a:t>From</a:t>
            </a:r>
            <a:r>
              <a:rPr lang="cs-CZ" sz="2400" b="1" dirty="0" smtClean="0"/>
              <a:t> </a:t>
            </a:r>
            <a:r>
              <a:rPr lang="cs-CZ" sz="2400" b="1" dirty="0" err="1" smtClean="0"/>
              <a:t>the</a:t>
            </a:r>
            <a:r>
              <a:rPr lang="cs-CZ" sz="2400" b="1" dirty="0" smtClean="0"/>
              <a:t> </a:t>
            </a:r>
            <a:r>
              <a:rPr lang="en-US" sz="2400" b="1" dirty="0" smtClean="0">
                <a:solidFill>
                  <a:srgbClr val="FF0000"/>
                </a:solidFill>
              </a:rPr>
              <a:t>SPA-CE.net</a:t>
            </a:r>
            <a:r>
              <a:rPr lang="cs-CZ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 smtClean="0">
                <a:solidFill>
                  <a:srgbClr val="FF0000"/>
                </a:solidFill>
              </a:rPr>
              <a:t>Declaration</a:t>
            </a:r>
            <a:r>
              <a:rPr lang="cs-CZ" sz="2400" b="1" dirty="0" smtClean="0">
                <a:solidFill>
                  <a:srgbClr val="FF0000"/>
                </a:solidFill>
              </a:rPr>
              <a:t> 2013: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cs-CZ" sz="2400" b="1" dirty="0" smtClean="0">
                <a:solidFill>
                  <a:srgbClr val="FF0000"/>
                </a:solidFill>
              </a:rPr>
              <a:t/>
            </a:r>
            <a:br>
              <a:rPr lang="cs-CZ" sz="2400" b="1" dirty="0" smtClean="0">
                <a:solidFill>
                  <a:srgbClr val="FF0000"/>
                </a:solidFill>
              </a:rPr>
            </a:br>
            <a:r>
              <a:rPr lang="en-US" sz="2400" b="1" dirty="0" smtClean="0"/>
              <a:t>Better spatial planning for better life</a:t>
            </a:r>
            <a:r>
              <a:rPr lang="cs-CZ" sz="2400" b="1" dirty="0" smtClean="0"/>
              <a:t/>
            </a:r>
            <a:br>
              <a:rPr lang="cs-CZ" sz="2400" b="1" dirty="0" smtClean="0"/>
            </a:br>
            <a:r>
              <a:rPr lang="cs-CZ" sz="1600" dirty="0" smtClean="0"/>
              <a:t>(</a:t>
            </a:r>
            <a:r>
              <a:rPr lang="en-US" sz="1600" dirty="0" smtClean="0"/>
              <a:t>the Network of Spatial Research and Planning Institutes </a:t>
            </a:r>
            <a:r>
              <a:rPr lang="cs-CZ" sz="1600" dirty="0" smtClean="0"/>
              <a:t/>
            </a:r>
            <a:br>
              <a:rPr lang="cs-CZ" sz="1600" dirty="0" smtClean="0"/>
            </a:br>
            <a:r>
              <a:rPr lang="en-US" sz="1600" dirty="0" smtClean="0"/>
              <a:t>in Central, Eastern and South Eastern Europe</a:t>
            </a:r>
            <a:r>
              <a:rPr lang="cs-CZ" sz="1600" dirty="0" smtClean="0"/>
              <a:t>)</a:t>
            </a:r>
            <a:r>
              <a:rPr lang="en-US" sz="2400" b="1" dirty="0" smtClean="0"/>
              <a:t> </a:t>
            </a:r>
            <a:r>
              <a:rPr lang="cs-CZ" sz="2400" dirty="0" smtClean="0"/>
              <a:t/>
            </a:r>
            <a:br>
              <a:rPr lang="cs-CZ" sz="2400" dirty="0" smtClean="0"/>
            </a:br>
            <a:endParaRPr lang="cs-CZ" sz="24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dirty="0" smtClean="0">
                <a:solidFill>
                  <a:schemeClr val="tx1"/>
                </a:solidFill>
                <a:latin typeface="+mn-lt"/>
              </a:rPr>
              <a:t>…</a:t>
            </a:r>
            <a:r>
              <a:rPr lang="en-US" dirty="0" smtClean="0">
                <a:solidFill>
                  <a:schemeClr val="tx1"/>
                </a:solidFill>
                <a:latin typeface="+mn-lt"/>
              </a:rPr>
              <a:t>To guarantee </a:t>
            </a:r>
            <a:r>
              <a:rPr lang="en-US" b="1" dirty="0" smtClean="0">
                <a:solidFill>
                  <a:schemeClr val="tx1"/>
                </a:solidFill>
                <a:latin typeface="+mn-lt"/>
              </a:rPr>
              <a:t>sustainability</a:t>
            </a:r>
            <a:r>
              <a:rPr lang="en-US" dirty="0" smtClean="0">
                <a:solidFill>
                  <a:schemeClr val="tx1"/>
                </a:solidFill>
                <a:latin typeface="+mn-lt"/>
              </a:rPr>
              <a:t> of the development and </a:t>
            </a:r>
            <a:r>
              <a:rPr lang="en-US" b="1" dirty="0" smtClean="0">
                <a:solidFill>
                  <a:schemeClr val="tx1"/>
                </a:solidFill>
                <a:latin typeface="+mn-lt"/>
              </a:rPr>
              <a:t>continuity</a:t>
            </a:r>
            <a:r>
              <a:rPr lang="en-US" dirty="0" smtClean="0">
                <a:solidFill>
                  <a:schemeClr val="tx1"/>
                </a:solidFill>
                <a:latin typeface="+mn-lt"/>
              </a:rPr>
              <a:t> of </a:t>
            </a:r>
            <a:r>
              <a:rPr lang="en-US" b="1" dirty="0" err="1" smtClean="0">
                <a:solidFill>
                  <a:schemeClr val="tx1"/>
                </a:solidFill>
                <a:latin typeface="+mn-lt"/>
              </a:rPr>
              <a:t>accumulat</a:t>
            </a:r>
            <a:r>
              <a:rPr lang="cs-CZ" b="1" dirty="0" err="1" smtClean="0">
                <a:solidFill>
                  <a:schemeClr val="tx1"/>
                </a:solidFill>
                <a:latin typeface="+mn-lt"/>
              </a:rPr>
              <a:t>ed</a:t>
            </a:r>
            <a:r>
              <a:rPr lang="en-US" b="1" dirty="0" smtClean="0">
                <a:solidFill>
                  <a:schemeClr val="tx1"/>
                </a:solidFill>
                <a:latin typeface="+mn-lt"/>
              </a:rPr>
              <a:t> knowledge </a:t>
            </a:r>
            <a:r>
              <a:rPr lang="en-US" dirty="0" smtClean="0">
                <a:solidFill>
                  <a:schemeClr val="tx1"/>
                </a:solidFill>
                <a:latin typeface="+mn-lt"/>
              </a:rPr>
              <a:t>and information in public spatial research institutes</a:t>
            </a:r>
            <a:r>
              <a:rPr lang="cs-CZ" dirty="0" smtClean="0">
                <a:solidFill>
                  <a:schemeClr val="tx1"/>
                </a:solidFill>
                <a:latin typeface="+mn-lt"/>
              </a:rPr>
              <a:t>,</a:t>
            </a:r>
            <a:r>
              <a:rPr lang="en-US" dirty="0" smtClean="0">
                <a:solidFill>
                  <a:schemeClr val="tx1"/>
                </a:solidFill>
                <a:latin typeface="+mn-lt"/>
              </a:rPr>
              <a:t> and their accessibility for broad public, professionals and decision makers</a:t>
            </a:r>
            <a:r>
              <a:rPr lang="cs-CZ" dirty="0" smtClean="0">
                <a:solidFill>
                  <a:schemeClr val="tx1"/>
                </a:solidFill>
                <a:latin typeface="+mn-lt"/>
              </a:rPr>
              <a:t>…</a:t>
            </a:r>
          </a:p>
          <a:p>
            <a:endParaRPr lang="cs-CZ" dirty="0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pPr>
              <a:defRPr/>
            </a:pPr>
            <a:r>
              <a:rPr lang="cs-CZ" dirty="0" err="1" smtClean="0"/>
              <a:t>Spa</a:t>
            </a:r>
            <a:r>
              <a:rPr lang="cs-CZ" dirty="0" smtClean="0"/>
              <a:t>-</a:t>
            </a:r>
            <a:r>
              <a:rPr lang="cs-CZ" dirty="0" err="1" smtClean="0"/>
              <a:t>ce.net</a:t>
            </a:r>
            <a:r>
              <a:rPr lang="cs-CZ" dirty="0" smtClean="0"/>
              <a:t>  </a:t>
            </a:r>
            <a:r>
              <a:rPr lang="cs-CZ" dirty="0" err="1" smtClean="0"/>
              <a:t>conference</a:t>
            </a:r>
            <a:r>
              <a:rPr lang="cs-CZ" dirty="0" smtClean="0"/>
              <a:t> 26. – 27. 9. 2013 </a:t>
            </a:r>
            <a:r>
              <a:rPr lang="cs-CZ" dirty="0" err="1" smtClean="0"/>
              <a:t>at</a:t>
            </a:r>
            <a:r>
              <a:rPr lang="cs-CZ" dirty="0" smtClean="0"/>
              <a:t> </a:t>
            </a:r>
            <a:r>
              <a:rPr lang="cs-CZ" dirty="0" err="1" smtClean="0"/>
              <a:t>IÖR</a:t>
            </a:r>
            <a:r>
              <a:rPr lang="cs-CZ" dirty="0" smtClean="0"/>
              <a:t>, Dresden</a:t>
            </a:r>
            <a:endParaRPr lang="cs-CZ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7544" y="476672"/>
            <a:ext cx="8459788" cy="5618163"/>
          </a:xfrm>
        </p:spPr>
        <p:txBody>
          <a:bodyPr/>
          <a:lstStyle/>
          <a:p>
            <a:pPr marL="527050" indent="-527050" eaLnBrk="1" hangingPunct="1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tabLst>
                <a:tab pos="528638" algn="l"/>
                <a:tab pos="633413" algn="l"/>
                <a:tab pos="1082675" algn="l"/>
                <a:tab pos="1531938" algn="l"/>
                <a:tab pos="1981200" algn="l"/>
                <a:tab pos="2430463" algn="l"/>
                <a:tab pos="2879725" algn="l"/>
                <a:tab pos="3328988" algn="l"/>
                <a:tab pos="3778250" algn="l"/>
                <a:tab pos="4227513" algn="l"/>
                <a:tab pos="4676775" algn="l"/>
                <a:tab pos="5126038" algn="l"/>
                <a:tab pos="5575300" algn="l"/>
                <a:tab pos="6024563" algn="l"/>
                <a:tab pos="6473825" algn="l"/>
                <a:tab pos="6923088" algn="l"/>
                <a:tab pos="7372350" algn="l"/>
                <a:tab pos="7821613" algn="l"/>
                <a:tab pos="8270875" algn="l"/>
                <a:tab pos="8720138" algn="l"/>
                <a:tab pos="9169400" algn="l"/>
              </a:tabLst>
            </a:pPr>
            <a:endParaRPr lang="cs-CZ" sz="2400" dirty="0" smtClean="0"/>
          </a:p>
          <a:p>
            <a:pPr marL="527050" indent="-527050" eaLnBrk="1" hangingPunct="1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tabLst>
                <a:tab pos="528638" algn="l"/>
                <a:tab pos="633413" algn="l"/>
                <a:tab pos="1082675" algn="l"/>
                <a:tab pos="1531938" algn="l"/>
                <a:tab pos="1981200" algn="l"/>
                <a:tab pos="2430463" algn="l"/>
                <a:tab pos="2879725" algn="l"/>
                <a:tab pos="3328988" algn="l"/>
                <a:tab pos="3778250" algn="l"/>
                <a:tab pos="4227513" algn="l"/>
                <a:tab pos="4676775" algn="l"/>
                <a:tab pos="5126038" algn="l"/>
                <a:tab pos="5575300" algn="l"/>
                <a:tab pos="6024563" algn="l"/>
                <a:tab pos="6473825" algn="l"/>
                <a:tab pos="6923088" algn="l"/>
                <a:tab pos="7372350" algn="l"/>
                <a:tab pos="7821613" algn="l"/>
                <a:tab pos="8270875" algn="l"/>
                <a:tab pos="8720138" algn="l"/>
                <a:tab pos="9169400" algn="l"/>
              </a:tabLst>
            </a:pPr>
            <a:r>
              <a:rPr lang="cs-CZ" sz="2400" dirty="0" smtClean="0"/>
              <a:t>New </a:t>
            </a:r>
            <a:r>
              <a:rPr lang="cs-CZ" sz="2400" b="1" dirty="0" err="1" smtClean="0"/>
              <a:t>interconnected</a:t>
            </a:r>
            <a:r>
              <a:rPr lang="cs-CZ" sz="2400" b="1" dirty="0" smtClean="0"/>
              <a:t> </a:t>
            </a:r>
            <a:r>
              <a:rPr lang="cs-CZ" sz="2400" b="1" dirty="0" err="1" smtClean="0"/>
              <a:t>superstructures</a:t>
            </a:r>
            <a:r>
              <a:rPr lang="cs-CZ" sz="2400" b="1" dirty="0" smtClean="0"/>
              <a:t> </a:t>
            </a:r>
            <a:r>
              <a:rPr lang="cs-CZ" sz="2400" dirty="0" err="1" smtClean="0"/>
              <a:t>represent</a:t>
            </a:r>
            <a:r>
              <a:rPr lang="cs-CZ" sz="2400" dirty="0" smtClean="0"/>
              <a:t> much more </a:t>
            </a:r>
            <a:r>
              <a:rPr lang="cs-CZ" sz="2400" dirty="0" err="1" smtClean="0"/>
              <a:t>than</a:t>
            </a:r>
            <a:r>
              <a:rPr lang="cs-CZ" sz="2400" dirty="0" smtClean="0"/>
              <a:t> GIS </a:t>
            </a:r>
            <a:r>
              <a:rPr lang="cs-CZ" sz="2400" dirty="0" err="1" smtClean="0"/>
              <a:t>composed</a:t>
            </a:r>
            <a:r>
              <a:rPr lang="cs-CZ" sz="2400" dirty="0" smtClean="0"/>
              <a:t> </a:t>
            </a:r>
            <a:r>
              <a:rPr lang="cs-CZ" sz="2400" dirty="0" err="1" smtClean="0"/>
              <a:t>from</a:t>
            </a:r>
            <a:r>
              <a:rPr lang="cs-CZ" sz="2400" dirty="0" smtClean="0"/>
              <a:t> </a:t>
            </a:r>
            <a:r>
              <a:rPr lang="cs-CZ" sz="2400" dirty="0" err="1" smtClean="0"/>
              <a:t>GISs</a:t>
            </a:r>
            <a:r>
              <a:rPr lang="cs-CZ" sz="2400" dirty="0" smtClean="0"/>
              <a:t>. </a:t>
            </a:r>
            <a:r>
              <a:rPr lang="cs-CZ" sz="2400" dirty="0" err="1" smtClean="0"/>
              <a:t>They</a:t>
            </a:r>
            <a:r>
              <a:rPr lang="cs-CZ" sz="2400" dirty="0" smtClean="0"/>
              <a:t> </a:t>
            </a:r>
            <a:r>
              <a:rPr lang="cs-CZ" sz="2400" dirty="0" err="1" smtClean="0"/>
              <a:t>involve</a:t>
            </a:r>
            <a:r>
              <a:rPr lang="cs-CZ" sz="2400" dirty="0" smtClean="0"/>
              <a:t> </a:t>
            </a:r>
            <a:r>
              <a:rPr lang="cs-CZ" sz="2400" dirty="0" err="1" smtClean="0"/>
              <a:t>new</a:t>
            </a:r>
            <a:r>
              <a:rPr lang="cs-CZ" sz="2400" dirty="0" smtClean="0"/>
              <a:t> </a:t>
            </a:r>
            <a:r>
              <a:rPr lang="cs-CZ" sz="2400" dirty="0" err="1" smtClean="0"/>
              <a:t>specialised</a:t>
            </a:r>
            <a:r>
              <a:rPr lang="cs-CZ" sz="2400" dirty="0" smtClean="0"/>
              <a:t> </a:t>
            </a:r>
            <a:r>
              <a:rPr lang="cs-CZ" sz="2400" dirty="0" err="1" smtClean="0"/>
              <a:t>segments</a:t>
            </a:r>
            <a:r>
              <a:rPr lang="cs-CZ" sz="2400" dirty="0" smtClean="0"/>
              <a:t>, </a:t>
            </a:r>
            <a:r>
              <a:rPr lang="cs-CZ" sz="2400" dirty="0" err="1" smtClean="0"/>
              <a:t>new</a:t>
            </a:r>
            <a:r>
              <a:rPr lang="cs-CZ" sz="2400" dirty="0" smtClean="0"/>
              <a:t> </a:t>
            </a:r>
            <a:r>
              <a:rPr lang="cs-CZ" sz="2400" dirty="0" err="1" smtClean="0"/>
              <a:t>copmrehensive</a:t>
            </a:r>
            <a:r>
              <a:rPr lang="cs-CZ" sz="2400" dirty="0" smtClean="0"/>
              <a:t> </a:t>
            </a:r>
            <a:r>
              <a:rPr lang="cs-CZ" sz="2400" dirty="0" err="1" smtClean="0"/>
              <a:t>quality</a:t>
            </a:r>
            <a:r>
              <a:rPr lang="cs-CZ" sz="2400" dirty="0" smtClean="0"/>
              <a:t>, are </a:t>
            </a:r>
            <a:r>
              <a:rPr lang="cs-CZ" sz="2400" dirty="0" err="1" smtClean="0"/>
              <a:t>based</a:t>
            </a:r>
            <a:r>
              <a:rPr lang="cs-CZ" sz="2400" dirty="0" smtClean="0"/>
              <a:t> on </a:t>
            </a:r>
            <a:r>
              <a:rPr lang="cs-CZ" sz="2400" dirty="0" err="1" smtClean="0"/>
              <a:t>multidimensional</a:t>
            </a:r>
            <a:r>
              <a:rPr lang="cs-CZ" sz="2400" dirty="0" smtClean="0"/>
              <a:t> relations, not </a:t>
            </a:r>
            <a:r>
              <a:rPr lang="cs-CZ" sz="2400" dirty="0" err="1" smtClean="0"/>
              <a:t>flat</a:t>
            </a:r>
            <a:r>
              <a:rPr lang="cs-CZ" sz="2400" dirty="0" smtClean="0"/>
              <a:t> </a:t>
            </a:r>
            <a:r>
              <a:rPr lang="cs-CZ" sz="2400" dirty="0" err="1" smtClean="0"/>
              <a:t>linear</a:t>
            </a:r>
            <a:r>
              <a:rPr lang="cs-CZ" sz="2400" dirty="0" smtClean="0"/>
              <a:t> </a:t>
            </a:r>
            <a:r>
              <a:rPr lang="cs-CZ" sz="2400" dirty="0" err="1" smtClean="0"/>
              <a:t>organization</a:t>
            </a:r>
            <a:r>
              <a:rPr lang="cs-CZ" sz="2400" dirty="0" smtClean="0"/>
              <a:t>. </a:t>
            </a:r>
            <a:r>
              <a:rPr lang="cs-CZ" sz="2400" dirty="0" err="1" smtClean="0"/>
              <a:t>They</a:t>
            </a:r>
            <a:r>
              <a:rPr lang="cs-CZ" sz="2400" dirty="0" smtClean="0"/>
              <a:t> </a:t>
            </a:r>
            <a:r>
              <a:rPr lang="cs-CZ" sz="2400" dirty="0" err="1" smtClean="0"/>
              <a:t>generate</a:t>
            </a:r>
            <a:r>
              <a:rPr lang="cs-CZ" sz="2400" dirty="0" smtClean="0"/>
              <a:t> </a:t>
            </a:r>
            <a:r>
              <a:rPr lang="cs-CZ" sz="2400" dirty="0" err="1" smtClean="0"/>
              <a:t>new</a:t>
            </a:r>
            <a:r>
              <a:rPr lang="cs-CZ" sz="2400" dirty="0" smtClean="0"/>
              <a:t> </a:t>
            </a:r>
            <a:r>
              <a:rPr lang="cs-CZ" sz="2400" dirty="0" err="1" smtClean="0"/>
              <a:t>demand</a:t>
            </a:r>
            <a:r>
              <a:rPr lang="cs-CZ" sz="2400" dirty="0" smtClean="0"/>
              <a:t>, </a:t>
            </a:r>
            <a:r>
              <a:rPr lang="cs-CZ" sz="2400" dirty="0" err="1" smtClean="0"/>
              <a:t>requirements</a:t>
            </a:r>
            <a:r>
              <a:rPr lang="cs-CZ" sz="2400" dirty="0" smtClean="0"/>
              <a:t>, </a:t>
            </a:r>
            <a:r>
              <a:rPr lang="cs-CZ" sz="2400" dirty="0" err="1" smtClean="0"/>
              <a:t>expectations</a:t>
            </a:r>
            <a:r>
              <a:rPr lang="cs-CZ" sz="2400" dirty="0" smtClean="0"/>
              <a:t>, </a:t>
            </a:r>
            <a:r>
              <a:rPr lang="cs-CZ" sz="2400" dirty="0" err="1" smtClean="0"/>
              <a:t>tasks</a:t>
            </a:r>
            <a:r>
              <a:rPr lang="cs-CZ" sz="2400" dirty="0" smtClean="0"/>
              <a:t> &gt; </a:t>
            </a:r>
            <a:r>
              <a:rPr lang="cs-CZ" sz="2400" dirty="0" err="1" smtClean="0"/>
              <a:t>PLANNING</a:t>
            </a:r>
            <a:r>
              <a:rPr lang="cs-CZ" sz="2400" dirty="0" smtClean="0"/>
              <a:t> &amp; </a:t>
            </a:r>
            <a:r>
              <a:rPr lang="cs-CZ" sz="2400" dirty="0" err="1" smtClean="0"/>
              <a:t>DSS</a:t>
            </a:r>
            <a:r>
              <a:rPr lang="cs-CZ" sz="2400" dirty="0" smtClean="0"/>
              <a:t> </a:t>
            </a:r>
            <a:r>
              <a:rPr lang="cs-CZ" sz="2400" dirty="0" err="1" smtClean="0"/>
              <a:t>PROCESSES</a:t>
            </a:r>
            <a:r>
              <a:rPr lang="cs-CZ" sz="2400" dirty="0" smtClean="0"/>
              <a:t> MORE </a:t>
            </a:r>
            <a:r>
              <a:rPr lang="cs-CZ" sz="2400" dirty="0" err="1" smtClean="0"/>
              <a:t>FLEXIBLE</a:t>
            </a:r>
            <a:r>
              <a:rPr lang="cs-CZ" sz="2400" dirty="0" smtClean="0"/>
              <a:t> AND </a:t>
            </a:r>
            <a:r>
              <a:rPr lang="cs-CZ" sz="2400" dirty="0" err="1" smtClean="0"/>
              <a:t>COLLABORATIVE</a:t>
            </a:r>
            <a:r>
              <a:rPr lang="cs-CZ" sz="2400" dirty="0" smtClean="0"/>
              <a:t> </a:t>
            </a:r>
          </a:p>
          <a:p>
            <a:pPr marL="527050" indent="-527050" eaLnBrk="1" hangingPunct="1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tabLst>
                <a:tab pos="528638" algn="l"/>
                <a:tab pos="633413" algn="l"/>
                <a:tab pos="1082675" algn="l"/>
                <a:tab pos="1531938" algn="l"/>
                <a:tab pos="1981200" algn="l"/>
                <a:tab pos="2430463" algn="l"/>
                <a:tab pos="2879725" algn="l"/>
                <a:tab pos="3328988" algn="l"/>
                <a:tab pos="3778250" algn="l"/>
                <a:tab pos="4227513" algn="l"/>
                <a:tab pos="4676775" algn="l"/>
                <a:tab pos="5126038" algn="l"/>
                <a:tab pos="5575300" algn="l"/>
                <a:tab pos="6024563" algn="l"/>
                <a:tab pos="6473825" algn="l"/>
                <a:tab pos="6923088" algn="l"/>
                <a:tab pos="7372350" algn="l"/>
                <a:tab pos="7821613" algn="l"/>
                <a:tab pos="8270875" algn="l"/>
                <a:tab pos="8720138" algn="l"/>
                <a:tab pos="9169400" algn="l"/>
              </a:tabLst>
            </a:pPr>
            <a:r>
              <a:rPr lang="cs-CZ" sz="2400" dirty="0" smtClean="0"/>
              <a:t>To </a:t>
            </a:r>
            <a:r>
              <a:rPr lang="cs-CZ" sz="2400" dirty="0" err="1" smtClean="0"/>
              <a:t>adapt</a:t>
            </a:r>
            <a:r>
              <a:rPr lang="cs-CZ" sz="2400" dirty="0" smtClean="0"/>
              <a:t> </a:t>
            </a:r>
            <a:r>
              <a:rPr lang="cs-CZ" sz="2400" dirty="0" err="1" smtClean="0"/>
              <a:t>the</a:t>
            </a:r>
            <a:r>
              <a:rPr lang="cs-CZ" sz="2400" dirty="0" smtClean="0"/>
              <a:t> </a:t>
            </a:r>
            <a:r>
              <a:rPr lang="cs-CZ" sz="2400" dirty="0" err="1" smtClean="0"/>
              <a:t>ubiquity</a:t>
            </a:r>
            <a:r>
              <a:rPr lang="cs-CZ" sz="2400" dirty="0" smtClean="0"/>
              <a:t> </a:t>
            </a:r>
            <a:r>
              <a:rPr lang="cs-CZ" sz="2400" dirty="0" err="1" smtClean="0"/>
              <a:t>of</a:t>
            </a:r>
            <a:r>
              <a:rPr lang="cs-CZ" sz="2400" dirty="0" smtClean="0"/>
              <a:t> </a:t>
            </a:r>
            <a:r>
              <a:rPr lang="cs-CZ" sz="2400" dirty="0" err="1" smtClean="0"/>
              <a:t>information</a:t>
            </a:r>
            <a:r>
              <a:rPr lang="cs-CZ" sz="2400" dirty="0" smtClean="0"/>
              <a:t> </a:t>
            </a:r>
            <a:r>
              <a:rPr lang="cs-CZ" sz="2400" dirty="0" err="1" smtClean="0"/>
              <a:t>networks</a:t>
            </a:r>
            <a:r>
              <a:rPr lang="cs-CZ" sz="2400" dirty="0" smtClean="0"/>
              <a:t> </a:t>
            </a:r>
            <a:r>
              <a:rPr lang="cs-CZ" sz="2400" dirty="0" err="1" smtClean="0"/>
              <a:t>and</a:t>
            </a:r>
            <a:r>
              <a:rPr lang="cs-CZ" sz="2400" dirty="0" smtClean="0"/>
              <a:t> modelling </a:t>
            </a:r>
            <a:r>
              <a:rPr lang="cs-CZ" sz="2400" dirty="0" err="1" smtClean="0"/>
              <a:t>limits</a:t>
            </a:r>
            <a:r>
              <a:rPr lang="cs-CZ" sz="2400" dirty="0" smtClean="0"/>
              <a:t>, </a:t>
            </a:r>
            <a:r>
              <a:rPr lang="cs-CZ" sz="2400" dirty="0" err="1" smtClean="0"/>
              <a:t>the</a:t>
            </a:r>
            <a:r>
              <a:rPr lang="cs-CZ" sz="2400" dirty="0" smtClean="0"/>
              <a:t> </a:t>
            </a:r>
            <a:r>
              <a:rPr lang="cs-CZ" sz="2400" b="1" dirty="0" err="1" smtClean="0"/>
              <a:t>world</a:t>
            </a:r>
            <a:r>
              <a:rPr lang="cs-CZ" sz="2400" b="1" dirty="0" smtClean="0"/>
              <a:t> </a:t>
            </a:r>
            <a:r>
              <a:rPr lang="cs-CZ" sz="2400" b="1" dirty="0" err="1" smtClean="0"/>
              <a:t>of</a:t>
            </a:r>
            <a:r>
              <a:rPr lang="cs-CZ" sz="2400" b="1" dirty="0" smtClean="0"/>
              <a:t> </a:t>
            </a:r>
            <a:r>
              <a:rPr lang="cs-CZ" sz="2400" b="1" dirty="0" err="1" smtClean="0"/>
              <a:t>simulations</a:t>
            </a:r>
            <a:r>
              <a:rPr lang="cs-CZ" sz="2400" b="1" dirty="0" smtClean="0"/>
              <a:t> </a:t>
            </a:r>
            <a:r>
              <a:rPr lang="cs-CZ" sz="2400" dirty="0" err="1" smtClean="0"/>
              <a:t>and</a:t>
            </a:r>
            <a:r>
              <a:rPr lang="cs-CZ" sz="2400" dirty="0" smtClean="0"/>
              <a:t> </a:t>
            </a:r>
            <a:r>
              <a:rPr lang="cs-CZ" sz="2400" dirty="0" err="1" smtClean="0"/>
              <a:t>concepts</a:t>
            </a:r>
            <a:r>
              <a:rPr lang="cs-CZ" sz="2400" dirty="0" smtClean="0"/>
              <a:t> </a:t>
            </a:r>
            <a:r>
              <a:rPr lang="cs-CZ" sz="2400" dirty="0" err="1" smtClean="0"/>
              <a:t>must</a:t>
            </a:r>
            <a:r>
              <a:rPr lang="cs-CZ" sz="2400" dirty="0" smtClean="0"/>
              <a:t> </a:t>
            </a:r>
            <a:r>
              <a:rPr lang="cs-CZ" sz="2400" dirty="0" err="1" smtClean="0"/>
              <a:t>be</a:t>
            </a:r>
            <a:r>
              <a:rPr lang="cs-CZ" sz="2400" dirty="0" smtClean="0"/>
              <a:t> </a:t>
            </a:r>
            <a:r>
              <a:rPr lang="cs-CZ" sz="2400" dirty="0" err="1" smtClean="0"/>
              <a:t>wise</a:t>
            </a:r>
            <a:r>
              <a:rPr lang="cs-CZ" sz="2400" dirty="0" smtClean="0"/>
              <a:t>, </a:t>
            </a:r>
            <a:r>
              <a:rPr lang="cs-CZ" sz="2400" dirty="0" err="1" smtClean="0"/>
              <a:t>and</a:t>
            </a:r>
            <a:r>
              <a:rPr lang="cs-CZ" sz="2400" dirty="0" smtClean="0"/>
              <a:t> </a:t>
            </a:r>
            <a:r>
              <a:rPr lang="cs-CZ" sz="2400" dirty="0" err="1" smtClean="0"/>
              <a:t>effective</a:t>
            </a:r>
            <a:r>
              <a:rPr lang="cs-CZ" sz="2400" dirty="0" smtClean="0"/>
              <a:t> &gt; </a:t>
            </a:r>
            <a:r>
              <a:rPr lang="cs-CZ" sz="2400" dirty="0" err="1" smtClean="0"/>
              <a:t>DEEPLY</a:t>
            </a:r>
            <a:r>
              <a:rPr lang="cs-CZ" sz="2400" dirty="0" smtClean="0"/>
              <a:t> ANALYSE, </a:t>
            </a:r>
            <a:r>
              <a:rPr lang="cs-CZ" sz="2400" dirty="0" err="1" smtClean="0"/>
              <a:t>WORK</a:t>
            </a:r>
            <a:r>
              <a:rPr lang="cs-CZ" sz="2400" dirty="0" smtClean="0"/>
              <a:t> IN </a:t>
            </a:r>
            <a:r>
              <a:rPr lang="cs-CZ" sz="2400" dirty="0" err="1" smtClean="0"/>
              <a:t>ALTERNATIVES</a:t>
            </a:r>
            <a:r>
              <a:rPr lang="cs-CZ" sz="2400" dirty="0" smtClean="0"/>
              <a:t>, MORE </a:t>
            </a:r>
            <a:r>
              <a:rPr lang="cs-CZ" sz="2400" dirty="0" err="1" smtClean="0"/>
              <a:t>SIMULATIONS</a:t>
            </a:r>
            <a:r>
              <a:rPr lang="cs-CZ" sz="2400" dirty="0" smtClean="0"/>
              <a:t>, </a:t>
            </a:r>
            <a:r>
              <a:rPr lang="cs-CZ" sz="2400" dirty="0" err="1" smtClean="0"/>
              <a:t>MODELS</a:t>
            </a:r>
            <a:endParaRPr lang="cs-CZ" sz="2400" dirty="0" smtClean="0"/>
          </a:p>
          <a:p>
            <a:pPr marL="527050" indent="-527050" eaLnBrk="1" hangingPunct="1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tabLst>
                <a:tab pos="528638" algn="l"/>
                <a:tab pos="633413" algn="l"/>
                <a:tab pos="1082675" algn="l"/>
                <a:tab pos="1531938" algn="l"/>
                <a:tab pos="1981200" algn="l"/>
                <a:tab pos="2430463" algn="l"/>
                <a:tab pos="2879725" algn="l"/>
                <a:tab pos="3328988" algn="l"/>
                <a:tab pos="3778250" algn="l"/>
                <a:tab pos="4227513" algn="l"/>
                <a:tab pos="4676775" algn="l"/>
                <a:tab pos="5126038" algn="l"/>
                <a:tab pos="5575300" algn="l"/>
                <a:tab pos="6024563" algn="l"/>
                <a:tab pos="6473825" algn="l"/>
                <a:tab pos="6923088" algn="l"/>
                <a:tab pos="7372350" algn="l"/>
                <a:tab pos="7821613" algn="l"/>
                <a:tab pos="8270875" algn="l"/>
                <a:tab pos="8720138" algn="l"/>
                <a:tab pos="9169400" algn="l"/>
              </a:tabLst>
            </a:pPr>
            <a:r>
              <a:rPr lang="cs-CZ" sz="2400" dirty="0" smtClean="0"/>
              <a:t>Geoportals </a:t>
            </a:r>
            <a:r>
              <a:rPr lang="cs-CZ" sz="2400" dirty="0" err="1" smtClean="0"/>
              <a:t>and</a:t>
            </a:r>
            <a:r>
              <a:rPr lang="cs-CZ" sz="2400" dirty="0" smtClean="0"/>
              <a:t> </a:t>
            </a:r>
            <a:r>
              <a:rPr lang="cs-CZ" sz="2400" dirty="0" err="1" smtClean="0"/>
              <a:t>simple</a:t>
            </a:r>
            <a:r>
              <a:rPr lang="cs-CZ" sz="2400" dirty="0" smtClean="0"/>
              <a:t> 3D modelling </a:t>
            </a:r>
            <a:r>
              <a:rPr lang="cs-CZ" sz="2400" dirty="0" err="1" smtClean="0"/>
              <a:t>cannot</a:t>
            </a:r>
            <a:r>
              <a:rPr lang="cs-CZ" sz="2400" dirty="0" smtClean="0"/>
              <a:t> </a:t>
            </a:r>
            <a:r>
              <a:rPr lang="cs-CZ" sz="2400" dirty="0" err="1" smtClean="0"/>
              <a:t>be</a:t>
            </a:r>
            <a:r>
              <a:rPr lang="cs-CZ" sz="2400" dirty="0" smtClean="0"/>
              <a:t> </a:t>
            </a:r>
            <a:r>
              <a:rPr lang="cs-CZ" sz="2400" dirty="0" err="1" smtClean="0"/>
              <a:t>enough</a:t>
            </a:r>
            <a:r>
              <a:rPr lang="cs-CZ" sz="2400" dirty="0" smtClean="0"/>
              <a:t> &gt; </a:t>
            </a:r>
            <a:r>
              <a:rPr lang="cs-CZ" sz="2400" dirty="0" err="1" smtClean="0"/>
              <a:t>Current</a:t>
            </a:r>
            <a:r>
              <a:rPr lang="cs-CZ" sz="2400" dirty="0" smtClean="0"/>
              <a:t> </a:t>
            </a:r>
            <a:r>
              <a:rPr lang="cs-CZ" sz="2400" dirty="0" err="1" smtClean="0"/>
              <a:t>spatial</a:t>
            </a:r>
            <a:r>
              <a:rPr lang="cs-CZ" sz="2400" dirty="0" smtClean="0"/>
              <a:t> </a:t>
            </a:r>
            <a:r>
              <a:rPr lang="cs-CZ" sz="2400" dirty="0" err="1" smtClean="0"/>
              <a:t>planning</a:t>
            </a:r>
            <a:r>
              <a:rPr lang="cs-CZ" sz="2400" dirty="0" smtClean="0"/>
              <a:t> </a:t>
            </a:r>
            <a:r>
              <a:rPr lang="cs-CZ" sz="2400" dirty="0" err="1" smtClean="0"/>
              <a:t>above</a:t>
            </a:r>
            <a:r>
              <a:rPr lang="cs-CZ" sz="2400" dirty="0" smtClean="0"/>
              <a:t> </a:t>
            </a:r>
            <a:r>
              <a:rPr lang="cs-CZ" sz="2400" dirty="0" err="1" smtClean="0"/>
              <a:t>large</a:t>
            </a:r>
            <a:r>
              <a:rPr lang="cs-CZ" sz="2400" dirty="0" smtClean="0"/>
              <a:t> </a:t>
            </a:r>
            <a:r>
              <a:rPr lang="cs-CZ" sz="2400" dirty="0" err="1" smtClean="0"/>
              <a:t>geo</a:t>
            </a:r>
            <a:r>
              <a:rPr lang="cs-CZ" sz="2400" dirty="0" smtClean="0"/>
              <a:t>-</a:t>
            </a:r>
            <a:r>
              <a:rPr lang="cs-CZ" sz="2400" dirty="0" err="1" smtClean="0"/>
              <a:t>databases</a:t>
            </a:r>
            <a:r>
              <a:rPr lang="cs-CZ" sz="2400" dirty="0" smtClean="0"/>
              <a:t> </a:t>
            </a:r>
            <a:r>
              <a:rPr lang="cs-CZ" sz="2400" dirty="0" err="1" smtClean="0"/>
              <a:t>with</a:t>
            </a:r>
            <a:r>
              <a:rPr lang="cs-CZ" sz="2400" dirty="0" smtClean="0"/>
              <a:t> </a:t>
            </a:r>
            <a:r>
              <a:rPr lang="cs-CZ" sz="2400" dirty="0" err="1" smtClean="0"/>
              <a:t>history</a:t>
            </a:r>
            <a:r>
              <a:rPr lang="cs-CZ" sz="2400" dirty="0" smtClean="0"/>
              <a:t> </a:t>
            </a:r>
            <a:r>
              <a:rPr lang="cs-CZ" sz="2400" dirty="0" err="1" smtClean="0"/>
              <a:t>requires</a:t>
            </a:r>
            <a:r>
              <a:rPr lang="cs-CZ" sz="2400" dirty="0" smtClean="0"/>
              <a:t> </a:t>
            </a:r>
            <a:r>
              <a:rPr lang="cs-CZ" sz="2400" dirty="0" err="1" smtClean="0"/>
              <a:t>ambitious</a:t>
            </a:r>
            <a:r>
              <a:rPr lang="cs-CZ" sz="2400" dirty="0" smtClean="0"/>
              <a:t> solutions </a:t>
            </a:r>
            <a:r>
              <a:rPr lang="cs-CZ" sz="2400" dirty="0" err="1" smtClean="0"/>
              <a:t>with</a:t>
            </a:r>
            <a:r>
              <a:rPr lang="cs-CZ" sz="2400" dirty="0" smtClean="0"/>
              <a:t> </a:t>
            </a:r>
            <a:r>
              <a:rPr lang="cs-CZ" sz="2400" dirty="0" err="1" smtClean="0"/>
              <a:t>TEMPORALITY</a:t>
            </a:r>
            <a:r>
              <a:rPr lang="cs-CZ" sz="2400" dirty="0" smtClean="0"/>
              <a:t>, GI </a:t>
            </a:r>
            <a:r>
              <a:rPr lang="cs-CZ" sz="2400" dirty="0" err="1" smtClean="0"/>
              <a:t>ENCAPSULATION</a:t>
            </a:r>
            <a:r>
              <a:rPr lang="cs-CZ" sz="2400" dirty="0" smtClean="0"/>
              <a:t>, ON-LINE DYNAMICS! </a:t>
            </a: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611560" y="-243408"/>
            <a:ext cx="77724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ctr"/>
          <a:lstStyle/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cs-CZ" sz="3600" b="1" kern="0" dirty="0" err="1">
                <a:solidFill>
                  <a:srgbClr val="FF0000"/>
                </a:solidFill>
                <a:latin typeface="+mj-lt"/>
                <a:ea typeface="+mj-ea"/>
                <a:cs typeface="+mj-cs"/>
              </a:rPr>
              <a:t>Challenges</a:t>
            </a:r>
            <a:r>
              <a:rPr lang="cs-CZ" sz="3600" b="1" kern="0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 </a:t>
            </a:r>
            <a:r>
              <a:rPr lang="cs-CZ" sz="3600" b="1" kern="0" dirty="0" smtClean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(i) </a:t>
            </a:r>
            <a:r>
              <a:rPr lang="en-GB" sz="1200" dirty="0" smtClean="0">
                <a:solidFill>
                  <a:srgbClr val="FF0000"/>
                </a:solidFill>
                <a:latin typeface="+mj-lt"/>
              </a:rPr>
              <a:t>What </a:t>
            </a:r>
            <a:r>
              <a:rPr lang="en-GB" sz="1200" dirty="0">
                <a:solidFill>
                  <a:srgbClr val="FF0000"/>
                </a:solidFill>
                <a:latin typeface="+mj-lt"/>
              </a:rPr>
              <a:t>to do next at the edge of Spatial planning and GIS</a:t>
            </a:r>
            <a:r>
              <a:rPr lang="cs-CZ" sz="1200" dirty="0">
                <a:solidFill>
                  <a:srgbClr val="FF0000"/>
                </a:solidFill>
                <a:latin typeface="+mj-lt"/>
              </a:rPr>
              <a:t>?</a:t>
            </a:r>
            <a:endParaRPr lang="cs-CZ" sz="1200" b="1" kern="0" dirty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5" name="Zástupný symbol pro zápatí 3"/>
          <p:cNvSpPr>
            <a:spLocks noGrp="1"/>
          </p:cNvSpPr>
          <p:nvPr>
            <p:ph type="ftr" sz="quarter" idx="10"/>
          </p:nvPr>
        </p:nvSpPr>
        <p:spPr>
          <a:xfrm>
            <a:off x="1692275" y="6407150"/>
            <a:ext cx="4057650" cy="450850"/>
          </a:xfrm>
        </p:spPr>
        <p:txBody>
          <a:bodyPr/>
          <a:lstStyle/>
          <a:p>
            <a:pPr>
              <a:defRPr/>
            </a:pPr>
            <a:r>
              <a:rPr lang="cs-CZ" dirty="0" err="1" smtClean="0"/>
              <a:t>StatGIS</a:t>
            </a:r>
            <a:r>
              <a:rPr lang="cs-CZ" dirty="0" smtClean="0"/>
              <a:t> </a:t>
            </a:r>
            <a:r>
              <a:rPr lang="cs-CZ" dirty="0" err="1" smtClean="0"/>
              <a:t>Conference</a:t>
            </a:r>
            <a:r>
              <a:rPr lang="cs-CZ" dirty="0" smtClean="0"/>
              <a:t>, Olomouc, </a:t>
            </a:r>
            <a:r>
              <a:rPr lang="cs-CZ" dirty="0"/>
              <a:t>18. – 22. 11. </a:t>
            </a:r>
            <a:r>
              <a:rPr lang="cs-CZ" dirty="0" smtClean="0"/>
              <a:t>2013</a:t>
            </a:r>
            <a:endParaRPr lang="cs-CZ" dirty="0"/>
          </a:p>
        </p:txBody>
      </p:sp>
    </p:spTree>
  </p:cSld>
  <p:clrMapOvr>
    <a:masterClrMapping/>
  </p:clrMapOvr>
  <p:transition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536" y="404664"/>
            <a:ext cx="8603804" cy="5475287"/>
          </a:xfrm>
        </p:spPr>
        <p:txBody>
          <a:bodyPr/>
          <a:lstStyle/>
          <a:p>
            <a:pPr marL="527050" indent="-527050" eaLnBrk="1" hangingPunct="1">
              <a:lnSpc>
                <a:spcPct val="90000"/>
              </a:lnSpc>
              <a:spcBef>
                <a:spcPts val="500"/>
              </a:spcBef>
              <a:tabLst>
                <a:tab pos="528638" algn="l"/>
                <a:tab pos="633413" algn="l"/>
                <a:tab pos="1082675" algn="l"/>
                <a:tab pos="1531938" algn="l"/>
                <a:tab pos="1981200" algn="l"/>
                <a:tab pos="2430463" algn="l"/>
                <a:tab pos="2879725" algn="l"/>
                <a:tab pos="3328988" algn="l"/>
                <a:tab pos="3778250" algn="l"/>
                <a:tab pos="4227513" algn="l"/>
                <a:tab pos="4676775" algn="l"/>
                <a:tab pos="5126038" algn="l"/>
                <a:tab pos="5575300" algn="l"/>
                <a:tab pos="6024563" algn="l"/>
                <a:tab pos="6473825" algn="l"/>
                <a:tab pos="6923088" algn="l"/>
                <a:tab pos="7372350" algn="l"/>
                <a:tab pos="7821613" algn="l"/>
                <a:tab pos="8270875" algn="l"/>
                <a:tab pos="8720138" algn="l"/>
                <a:tab pos="9169400" algn="l"/>
              </a:tabLst>
            </a:pPr>
            <a:endParaRPr lang="cs-CZ" sz="2000" dirty="0" smtClean="0"/>
          </a:p>
          <a:p>
            <a:pPr marL="527050" indent="-527050" eaLnBrk="1" hangingPunct="1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tabLst>
                <a:tab pos="528638" algn="l"/>
                <a:tab pos="633413" algn="l"/>
                <a:tab pos="1082675" algn="l"/>
                <a:tab pos="1531938" algn="l"/>
                <a:tab pos="1981200" algn="l"/>
                <a:tab pos="2430463" algn="l"/>
                <a:tab pos="2879725" algn="l"/>
                <a:tab pos="3328988" algn="l"/>
                <a:tab pos="3778250" algn="l"/>
                <a:tab pos="4227513" algn="l"/>
                <a:tab pos="4676775" algn="l"/>
                <a:tab pos="5126038" algn="l"/>
                <a:tab pos="5575300" algn="l"/>
                <a:tab pos="6024563" algn="l"/>
                <a:tab pos="6473825" algn="l"/>
                <a:tab pos="6923088" algn="l"/>
                <a:tab pos="7372350" algn="l"/>
                <a:tab pos="7821613" algn="l"/>
                <a:tab pos="8270875" algn="l"/>
                <a:tab pos="8720138" algn="l"/>
                <a:tab pos="9169400" algn="l"/>
              </a:tabLst>
            </a:pPr>
            <a:r>
              <a:rPr lang="cs-CZ" sz="2400" dirty="0" smtClean="0"/>
              <a:t>Geoinformation technologies (GIT) are </a:t>
            </a:r>
            <a:r>
              <a:rPr lang="cs-CZ" sz="2400" b="1" dirty="0" err="1" smtClean="0"/>
              <a:t>integrative</a:t>
            </a:r>
            <a:r>
              <a:rPr lang="cs-CZ" sz="2400" b="1" dirty="0" smtClean="0"/>
              <a:t> </a:t>
            </a:r>
            <a:r>
              <a:rPr lang="cs-CZ" sz="2400" b="1" dirty="0" err="1" smtClean="0"/>
              <a:t>tool</a:t>
            </a:r>
            <a:r>
              <a:rPr lang="cs-CZ" sz="2400" b="1" dirty="0" smtClean="0"/>
              <a:t> &gt;  </a:t>
            </a:r>
            <a:r>
              <a:rPr lang="cs-CZ" sz="2400" b="1" dirty="0" err="1" smtClean="0"/>
              <a:t>simplify</a:t>
            </a:r>
            <a:r>
              <a:rPr lang="cs-CZ" sz="2400" b="1" dirty="0" smtClean="0"/>
              <a:t> </a:t>
            </a:r>
            <a:r>
              <a:rPr lang="cs-CZ" sz="2400" dirty="0" err="1" smtClean="0"/>
              <a:t>the</a:t>
            </a:r>
            <a:r>
              <a:rPr lang="cs-CZ" sz="2400" dirty="0" smtClean="0"/>
              <a:t> </a:t>
            </a:r>
            <a:r>
              <a:rPr lang="cs-CZ" sz="2400" dirty="0" err="1" smtClean="0"/>
              <a:t>process</a:t>
            </a:r>
            <a:r>
              <a:rPr lang="cs-CZ" sz="2400" dirty="0" smtClean="0"/>
              <a:t> </a:t>
            </a:r>
            <a:r>
              <a:rPr lang="cs-CZ" sz="2400" dirty="0" err="1" smtClean="0"/>
              <a:t>of</a:t>
            </a:r>
            <a:r>
              <a:rPr lang="cs-CZ" sz="2400" dirty="0" smtClean="0"/>
              <a:t> geodata production </a:t>
            </a:r>
            <a:r>
              <a:rPr lang="cs-CZ" sz="2400" dirty="0" err="1" smtClean="0"/>
              <a:t>from</a:t>
            </a:r>
            <a:r>
              <a:rPr lang="cs-CZ" sz="2400" dirty="0" smtClean="0"/>
              <a:t> </a:t>
            </a:r>
            <a:r>
              <a:rPr lang="cs-CZ" sz="2400" dirty="0" err="1" smtClean="0"/>
              <a:t>heterogenous</a:t>
            </a:r>
            <a:r>
              <a:rPr lang="cs-CZ" sz="2400" dirty="0" smtClean="0"/>
              <a:t> </a:t>
            </a:r>
            <a:r>
              <a:rPr lang="cs-CZ" sz="2400" dirty="0" err="1" smtClean="0"/>
              <a:t>providers</a:t>
            </a:r>
            <a:r>
              <a:rPr lang="cs-CZ" sz="2400" dirty="0" smtClean="0"/>
              <a:t> </a:t>
            </a:r>
            <a:r>
              <a:rPr lang="cs-CZ" sz="2400" dirty="0" err="1" smtClean="0"/>
              <a:t>through</a:t>
            </a:r>
            <a:r>
              <a:rPr lang="cs-CZ" sz="2400" dirty="0" smtClean="0"/>
              <a:t> </a:t>
            </a:r>
            <a:r>
              <a:rPr lang="cs-CZ" sz="2400" dirty="0" err="1" smtClean="0"/>
              <a:t>evaluations</a:t>
            </a:r>
            <a:r>
              <a:rPr lang="cs-CZ" sz="2400" dirty="0" smtClean="0"/>
              <a:t>, </a:t>
            </a:r>
            <a:r>
              <a:rPr lang="cs-CZ" sz="2400" dirty="0" err="1" smtClean="0"/>
              <a:t>analysis</a:t>
            </a:r>
            <a:r>
              <a:rPr lang="cs-CZ" sz="2400" dirty="0" smtClean="0"/>
              <a:t>, </a:t>
            </a:r>
            <a:r>
              <a:rPr lang="cs-CZ" sz="2400" dirty="0" err="1" smtClean="0"/>
              <a:t>and</a:t>
            </a:r>
            <a:r>
              <a:rPr lang="cs-CZ" sz="2400" dirty="0" smtClean="0"/>
              <a:t> </a:t>
            </a:r>
            <a:r>
              <a:rPr lang="cs-CZ" sz="2400" dirty="0" err="1" smtClean="0"/>
              <a:t>harmonization</a:t>
            </a:r>
            <a:r>
              <a:rPr lang="cs-CZ" sz="2400" dirty="0" smtClean="0"/>
              <a:t> </a:t>
            </a:r>
            <a:r>
              <a:rPr lang="cs-CZ" sz="2400" dirty="0" err="1" smtClean="0"/>
              <a:t>up</a:t>
            </a:r>
            <a:r>
              <a:rPr lang="cs-CZ" sz="2400" dirty="0" smtClean="0"/>
              <a:t> to </a:t>
            </a:r>
            <a:r>
              <a:rPr lang="cs-CZ" sz="2400" dirty="0" err="1" smtClean="0"/>
              <a:t>new</a:t>
            </a:r>
            <a:r>
              <a:rPr lang="cs-CZ" sz="2400" dirty="0" smtClean="0"/>
              <a:t> </a:t>
            </a:r>
            <a:r>
              <a:rPr lang="cs-CZ" sz="2400" dirty="0" err="1" smtClean="0"/>
              <a:t>synthetic</a:t>
            </a:r>
            <a:r>
              <a:rPr lang="cs-CZ" sz="2400" dirty="0" smtClean="0"/>
              <a:t> geoinformation; </a:t>
            </a:r>
          </a:p>
          <a:p>
            <a:pPr marL="527050" indent="-527050" eaLnBrk="1" hangingPunct="1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tabLst>
                <a:tab pos="528638" algn="l"/>
                <a:tab pos="633413" algn="l"/>
                <a:tab pos="1082675" algn="l"/>
                <a:tab pos="1531938" algn="l"/>
                <a:tab pos="1981200" algn="l"/>
                <a:tab pos="2430463" algn="l"/>
                <a:tab pos="2879725" algn="l"/>
                <a:tab pos="3328988" algn="l"/>
                <a:tab pos="3778250" algn="l"/>
                <a:tab pos="4227513" algn="l"/>
                <a:tab pos="4676775" algn="l"/>
                <a:tab pos="5126038" algn="l"/>
                <a:tab pos="5575300" algn="l"/>
                <a:tab pos="6024563" algn="l"/>
                <a:tab pos="6473825" algn="l"/>
                <a:tab pos="6923088" algn="l"/>
                <a:tab pos="7372350" algn="l"/>
                <a:tab pos="7821613" algn="l"/>
                <a:tab pos="8270875" algn="l"/>
                <a:tab pos="8720138" algn="l"/>
                <a:tab pos="9169400" algn="l"/>
              </a:tabLst>
            </a:pPr>
            <a:r>
              <a:rPr lang="cs-CZ" sz="2400" dirty="0" err="1" smtClean="0"/>
              <a:t>Physical</a:t>
            </a:r>
            <a:r>
              <a:rPr lang="cs-CZ" sz="2400" dirty="0" smtClean="0"/>
              <a:t> </a:t>
            </a:r>
            <a:r>
              <a:rPr lang="cs-CZ" sz="2400" dirty="0" err="1" smtClean="0"/>
              <a:t>and</a:t>
            </a:r>
            <a:r>
              <a:rPr lang="cs-CZ" sz="2400" dirty="0" smtClean="0"/>
              <a:t> </a:t>
            </a:r>
            <a:r>
              <a:rPr lang="cs-CZ" sz="2400" dirty="0" err="1" smtClean="0"/>
              <a:t>virtual</a:t>
            </a:r>
            <a:r>
              <a:rPr lang="cs-CZ" sz="2400" dirty="0" smtClean="0"/>
              <a:t> </a:t>
            </a:r>
            <a:r>
              <a:rPr lang="cs-CZ" sz="2400" dirty="0" err="1" smtClean="0"/>
              <a:t>worlds</a:t>
            </a:r>
            <a:r>
              <a:rPr lang="cs-CZ" sz="2400" dirty="0" smtClean="0"/>
              <a:t> </a:t>
            </a:r>
            <a:r>
              <a:rPr lang="cs-CZ" sz="2400" dirty="0" err="1" smtClean="0"/>
              <a:t>merge</a:t>
            </a:r>
            <a:r>
              <a:rPr lang="cs-CZ" sz="2400" dirty="0" smtClean="0"/>
              <a:t>, </a:t>
            </a:r>
            <a:r>
              <a:rPr lang="cs-CZ" sz="2400" dirty="0" err="1" smtClean="0"/>
              <a:t>the</a:t>
            </a:r>
            <a:r>
              <a:rPr lang="cs-CZ" sz="2400" dirty="0" smtClean="0"/>
              <a:t> </a:t>
            </a:r>
            <a:r>
              <a:rPr lang="cs-CZ" sz="2400" b="1" dirty="0" err="1" smtClean="0"/>
              <a:t>space</a:t>
            </a:r>
            <a:r>
              <a:rPr lang="cs-CZ" sz="2400" b="1" dirty="0" smtClean="0"/>
              <a:t>/time </a:t>
            </a:r>
            <a:r>
              <a:rPr lang="cs-CZ" sz="2400" b="1" dirty="0" err="1" smtClean="0"/>
              <a:t>experience</a:t>
            </a:r>
            <a:r>
              <a:rPr lang="cs-CZ" sz="2400" dirty="0" smtClean="0"/>
              <a:t>, </a:t>
            </a:r>
            <a:r>
              <a:rPr lang="cs-CZ" sz="2400" dirty="0" err="1" smtClean="0"/>
              <a:t>increasing</a:t>
            </a:r>
            <a:r>
              <a:rPr lang="cs-CZ" sz="2400" dirty="0" smtClean="0"/>
              <a:t> </a:t>
            </a:r>
            <a:r>
              <a:rPr lang="cs-CZ" sz="2400" b="1" dirty="0" smtClean="0"/>
              <a:t>mobility</a:t>
            </a:r>
            <a:r>
              <a:rPr lang="cs-CZ" sz="2400" dirty="0" smtClean="0"/>
              <a:t>, </a:t>
            </a:r>
            <a:r>
              <a:rPr lang="cs-CZ" sz="2400" dirty="0" err="1" smtClean="0"/>
              <a:t>and</a:t>
            </a:r>
            <a:r>
              <a:rPr lang="cs-CZ" sz="2400" dirty="0" smtClean="0"/>
              <a:t> </a:t>
            </a:r>
            <a:r>
              <a:rPr lang="cs-CZ" sz="2400" dirty="0" err="1" smtClean="0"/>
              <a:t>modes</a:t>
            </a:r>
            <a:r>
              <a:rPr lang="cs-CZ" sz="2400" dirty="0" smtClean="0"/>
              <a:t> </a:t>
            </a:r>
            <a:r>
              <a:rPr lang="cs-CZ" sz="2400" dirty="0" err="1" smtClean="0"/>
              <a:t>of</a:t>
            </a:r>
            <a:r>
              <a:rPr lang="cs-CZ" sz="2400" dirty="0" smtClean="0"/>
              <a:t> </a:t>
            </a:r>
            <a:r>
              <a:rPr lang="cs-CZ" sz="2400" b="1" dirty="0" err="1" smtClean="0"/>
              <a:t>interactivity</a:t>
            </a:r>
            <a:r>
              <a:rPr lang="cs-CZ" sz="2400" dirty="0" smtClean="0"/>
              <a:t> </a:t>
            </a:r>
            <a:r>
              <a:rPr lang="cs-CZ" sz="2400" dirty="0" err="1" smtClean="0"/>
              <a:t>represent</a:t>
            </a:r>
            <a:r>
              <a:rPr lang="cs-CZ" sz="2400" dirty="0" smtClean="0"/>
              <a:t> </a:t>
            </a:r>
            <a:r>
              <a:rPr lang="cs-CZ" sz="2400" dirty="0" err="1" smtClean="0"/>
              <a:t>the</a:t>
            </a:r>
            <a:r>
              <a:rPr lang="cs-CZ" sz="2400" dirty="0" smtClean="0"/>
              <a:t> </a:t>
            </a:r>
            <a:r>
              <a:rPr lang="cs-CZ" sz="2400" dirty="0" err="1" smtClean="0"/>
              <a:t>new</a:t>
            </a:r>
            <a:r>
              <a:rPr lang="cs-CZ" sz="2400" dirty="0" smtClean="0"/>
              <a:t> </a:t>
            </a:r>
            <a:r>
              <a:rPr lang="cs-CZ" sz="2400" dirty="0" err="1" smtClean="0"/>
              <a:t>opportunities</a:t>
            </a:r>
            <a:r>
              <a:rPr lang="cs-CZ" sz="2400" dirty="0" smtClean="0"/>
              <a:t> more </a:t>
            </a:r>
            <a:r>
              <a:rPr lang="cs-CZ" sz="2400" dirty="0" err="1" smtClean="0"/>
              <a:t>than</a:t>
            </a:r>
            <a:r>
              <a:rPr lang="cs-CZ" sz="2400" dirty="0" smtClean="0"/>
              <a:t> </a:t>
            </a:r>
            <a:r>
              <a:rPr lang="cs-CZ" sz="2400" dirty="0" err="1" smtClean="0"/>
              <a:t>risks</a:t>
            </a:r>
            <a:r>
              <a:rPr lang="cs-CZ" sz="2400" dirty="0" smtClean="0"/>
              <a:t>! &gt; </a:t>
            </a:r>
            <a:r>
              <a:rPr lang="cs-CZ" sz="2400" dirty="0" err="1" smtClean="0"/>
              <a:t>Spatial</a:t>
            </a:r>
            <a:r>
              <a:rPr lang="cs-CZ" sz="2400" dirty="0" smtClean="0"/>
              <a:t> </a:t>
            </a:r>
            <a:r>
              <a:rPr lang="cs-CZ" sz="2400" dirty="0" err="1" smtClean="0"/>
              <a:t>planning</a:t>
            </a:r>
            <a:r>
              <a:rPr lang="cs-CZ" sz="2400" dirty="0" smtClean="0"/>
              <a:t> has </a:t>
            </a:r>
            <a:r>
              <a:rPr lang="cs-CZ" sz="2400" b="1" dirty="0" smtClean="0"/>
              <a:t>to </a:t>
            </a:r>
            <a:r>
              <a:rPr lang="cs-CZ" sz="2400" b="1" dirty="0" err="1" smtClean="0"/>
              <a:t>define</a:t>
            </a:r>
            <a:r>
              <a:rPr lang="cs-CZ" sz="2400" b="1" dirty="0" smtClean="0"/>
              <a:t> </a:t>
            </a:r>
            <a:r>
              <a:rPr lang="cs-CZ" sz="2400" b="1" dirty="0" err="1" smtClean="0"/>
              <a:t>up</a:t>
            </a:r>
            <a:r>
              <a:rPr lang="cs-CZ" sz="2400" b="1" dirty="0" smtClean="0"/>
              <a:t>-to </a:t>
            </a:r>
            <a:r>
              <a:rPr lang="cs-CZ" sz="2400" b="1" dirty="0" err="1" smtClean="0"/>
              <a:t>date</a:t>
            </a:r>
            <a:r>
              <a:rPr lang="cs-CZ" sz="2400" b="1" dirty="0" smtClean="0"/>
              <a:t> </a:t>
            </a:r>
            <a:r>
              <a:rPr lang="cs-CZ" sz="2400" b="1" dirty="0" err="1" smtClean="0"/>
              <a:t>demands</a:t>
            </a:r>
            <a:r>
              <a:rPr lang="cs-CZ" sz="2400" b="1" dirty="0" smtClean="0"/>
              <a:t> </a:t>
            </a:r>
            <a:r>
              <a:rPr lang="cs-CZ" sz="2400" dirty="0" err="1" smtClean="0"/>
              <a:t>both</a:t>
            </a:r>
            <a:r>
              <a:rPr lang="cs-CZ" sz="2400" dirty="0" smtClean="0"/>
              <a:t> to GI </a:t>
            </a:r>
            <a:r>
              <a:rPr lang="cs-CZ" sz="2400" dirty="0" err="1" smtClean="0"/>
              <a:t>research</a:t>
            </a:r>
            <a:r>
              <a:rPr lang="cs-CZ" sz="2400" dirty="0" smtClean="0"/>
              <a:t> </a:t>
            </a:r>
            <a:r>
              <a:rPr lang="cs-CZ" sz="2400" dirty="0" err="1" smtClean="0"/>
              <a:t>and</a:t>
            </a:r>
            <a:r>
              <a:rPr lang="cs-CZ" sz="2400" dirty="0" smtClean="0"/>
              <a:t> GI </a:t>
            </a:r>
            <a:r>
              <a:rPr lang="cs-CZ" sz="2400" dirty="0" err="1" smtClean="0"/>
              <a:t>industry</a:t>
            </a:r>
            <a:r>
              <a:rPr lang="cs-CZ" sz="2400" dirty="0" smtClean="0"/>
              <a:t>. </a:t>
            </a:r>
          </a:p>
          <a:p>
            <a:pPr marL="527050" indent="-527050" eaLnBrk="1" hangingPunct="1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tabLst>
                <a:tab pos="528638" algn="l"/>
                <a:tab pos="633413" algn="l"/>
                <a:tab pos="1082675" algn="l"/>
                <a:tab pos="1531938" algn="l"/>
                <a:tab pos="1981200" algn="l"/>
                <a:tab pos="2430463" algn="l"/>
                <a:tab pos="2879725" algn="l"/>
                <a:tab pos="3328988" algn="l"/>
                <a:tab pos="3778250" algn="l"/>
                <a:tab pos="4227513" algn="l"/>
                <a:tab pos="4676775" algn="l"/>
                <a:tab pos="5126038" algn="l"/>
                <a:tab pos="5575300" algn="l"/>
                <a:tab pos="6024563" algn="l"/>
                <a:tab pos="6473825" algn="l"/>
                <a:tab pos="6923088" algn="l"/>
                <a:tab pos="7372350" algn="l"/>
                <a:tab pos="7821613" algn="l"/>
                <a:tab pos="8270875" algn="l"/>
                <a:tab pos="8720138" algn="l"/>
                <a:tab pos="9169400" algn="l"/>
              </a:tabLst>
            </a:pPr>
            <a:r>
              <a:rPr lang="cs-CZ" sz="2400" dirty="0" smtClean="0"/>
              <a:t>INSPIRE </a:t>
            </a:r>
            <a:r>
              <a:rPr lang="cs-CZ" sz="2400" dirty="0" err="1" smtClean="0"/>
              <a:t>implementation</a:t>
            </a:r>
            <a:r>
              <a:rPr lang="cs-CZ" sz="2400" dirty="0" smtClean="0"/>
              <a:t> </a:t>
            </a:r>
            <a:r>
              <a:rPr lang="cs-CZ" sz="2400" dirty="0" err="1" smtClean="0"/>
              <a:t>brought</a:t>
            </a:r>
            <a:r>
              <a:rPr lang="cs-CZ" sz="2400" dirty="0" smtClean="0"/>
              <a:t> not </a:t>
            </a:r>
            <a:r>
              <a:rPr lang="cs-CZ" sz="2400" dirty="0" err="1" smtClean="0"/>
              <a:t>only</a:t>
            </a:r>
            <a:r>
              <a:rPr lang="cs-CZ" sz="2400" dirty="0" smtClean="0"/>
              <a:t> </a:t>
            </a:r>
            <a:r>
              <a:rPr lang="cs-CZ" sz="2400" dirty="0" err="1" smtClean="0"/>
              <a:t>added</a:t>
            </a:r>
            <a:r>
              <a:rPr lang="cs-CZ" sz="2400" dirty="0" smtClean="0"/>
              <a:t> </a:t>
            </a:r>
            <a:r>
              <a:rPr lang="cs-CZ" sz="2400" dirty="0" err="1" smtClean="0"/>
              <a:t>values</a:t>
            </a:r>
            <a:r>
              <a:rPr lang="cs-CZ" sz="2400" dirty="0" smtClean="0"/>
              <a:t>, </a:t>
            </a:r>
            <a:r>
              <a:rPr lang="cs-CZ" sz="2400" dirty="0" err="1" smtClean="0"/>
              <a:t>it</a:t>
            </a:r>
            <a:r>
              <a:rPr lang="cs-CZ" sz="2400" dirty="0" smtClean="0"/>
              <a:t> </a:t>
            </a:r>
            <a:r>
              <a:rPr lang="cs-CZ" sz="2400" b="1" dirty="0" err="1" smtClean="0"/>
              <a:t>invoked</a:t>
            </a:r>
            <a:r>
              <a:rPr lang="cs-CZ" sz="2400" b="1" dirty="0" smtClean="0"/>
              <a:t> </a:t>
            </a:r>
            <a:r>
              <a:rPr lang="cs-CZ" sz="2400" b="1" dirty="0" err="1" smtClean="0"/>
              <a:t>new</a:t>
            </a:r>
            <a:r>
              <a:rPr lang="cs-CZ" sz="2400" b="1" dirty="0" smtClean="0"/>
              <a:t> </a:t>
            </a:r>
            <a:r>
              <a:rPr lang="cs-CZ" sz="2400" b="1" dirty="0" err="1" smtClean="0"/>
              <a:t>investments</a:t>
            </a:r>
            <a:r>
              <a:rPr lang="cs-CZ" sz="2400" b="1" dirty="0" smtClean="0"/>
              <a:t> </a:t>
            </a:r>
            <a:r>
              <a:rPr lang="cs-CZ" sz="2400" dirty="0" err="1" smtClean="0"/>
              <a:t>too</a:t>
            </a:r>
            <a:r>
              <a:rPr lang="cs-CZ" sz="2400" dirty="0" smtClean="0"/>
              <a:t> &gt; </a:t>
            </a:r>
            <a:r>
              <a:rPr lang="cs-CZ" sz="2400" dirty="0" err="1" smtClean="0"/>
              <a:t>experts</a:t>
            </a:r>
            <a:r>
              <a:rPr lang="cs-CZ" sz="2400" dirty="0" smtClean="0"/>
              <a:t> </a:t>
            </a:r>
            <a:r>
              <a:rPr lang="cs-CZ" sz="2400" dirty="0" err="1" smtClean="0"/>
              <a:t>must</a:t>
            </a:r>
            <a:r>
              <a:rPr lang="cs-CZ" sz="2400" dirty="0" smtClean="0"/>
              <a:t> </a:t>
            </a:r>
            <a:r>
              <a:rPr lang="cs-CZ" sz="2400" dirty="0" err="1" smtClean="0"/>
              <a:t>define</a:t>
            </a:r>
            <a:r>
              <a:rPr lang="cs-CZ" sz="2400" dirty="0" smtClean="0"/>
              <a:t> </a:t>
            </a:r>
            <a:r>
              <a:rPr lang="cs-CZ" sz="2400" dirty="0" err="1" smtClean="0"/>
              <a:t>OWN</a:t>
            </a:r>
            <a:r>
              <a:rPr lang="cs-CZ" sz="2400" dirty="0" smtClean="0"/>
              <a:t> </a:t>
            </a:r>
            <a:r>
              <a:rPr lang="cs-CZ" sz="2400" dirty="0" err="1" smtClean="0"/>
              <a:t>requirements</a:t>
            </a:r>
            <a:r>
              <a:rPr lang="cs-CZ" sz="2400" dirty="0" smtClean="0"/>
              <a:t>; INSPIRE </a:t>
            </a:r>
            <a:r>
              <a:rPr lang="cs-CZ" sz="2400" dirty="0" err="1" smtClean="0"/>
              <a:t>will</a:t>
            </a:r>
            <a:r>
              <a:rPr lang="cs-CZ" sz="2400" dirty="0" smtClean="0"/>
              <a:t> </a:t>
            </a:r>
            <a:r>
              <a:rPr lang="cs-CZ" sz="2400" dirty="0" err="1" smtClean="0"/>
              <a:t>expire</a:t>
            </a:r>
            <a:r>
              <a:rPr lang="cs-CZ" sz="2400" dirty="0" smtClean="0"/>
              <a:t> in </a:t>
            </a:r>
            <a:r>
              <a:rPr lang="cs-CZ" sz="2400" dirty="0" err="1" smtClean="0"/>
              <a:t>several</a:t>
            </a:r>
            <a:r>
              <a:rPr lang="cs-CZ" sz="2400" dirty="0" smtClean="0"/>
              <a:t> </a:t>
            </a:r>
            <a:r>
              <a:rPr lang="cs-CZ" sz="2400" dirty="0" err="1" smtClean="0"/>
              <a:t>years</a:t>
            </a:r>
            <a:r>
              <a:rPr lang="cs-CZ" sz="2400" dirty="0" smtClean="0"/>
              <a:t>!</a:t>
            </a:r>
          </a:p>
          <a:p>
            <a:pPr marL="527050" indent="-527050" eaLnBrk="1" hangingPunct="1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tabLst>
                <a:tab pos="528638" algn="l"/>
                <a:tab pos="633413" algn="l"/>
                <a:tab pos="1082675" algn="l"/>
                <a:tab pos="1531938" algn="l"/>
                <a:tab pos="1981200" algn="l"/>
                <a:tab pos="2430463" algn="l"/>
                <a:tab pos="2879725" algn="l"/>
                <a:tab pos="3328988" algn="l"/>
                <a:tab pos="3778250" algn="l"/>
                <a:tab pos="4227513" algn="l"/>
                <a:tab pos="4676775" algn="l"/>
                <a:tab pos="5126038" algn="l"/>
                <a:tab pos="5575300" algn="l"/>
                <a:tab pos="6024563" algn="l"/>
                <a:tab pos="6473825" algn="l"/>
                <a:tab pos="6923088" algn="l"/>
                <a:tab pos="7372350" algn="l"/>
                <a:tab pos="7821613" algn="l"/>
                <a:tab pos="8270875" algn="l"/>
                <a:tab pos="8720138" algn="l"/>
                <a:tab pos="9169400" algn="l"/>
              </a:tabLst>
            </a:pPr>
            <a:r>
              <a:rPr lang="cs-CZ" sz="2400" dirty="0" smtClean="0"/>
              <a:t>In </a:t>
            </a:r>
            <a:r>
              <a:rPr lang="cs-CZ" sz="2400" dirty="0" err="1" smtClean="0"/>
              <a:t>ongoing</a:t>
            </a:r>
            <a:r>
              <a:rPr lang="cs-CZ" sz="2400" dirty="0" smtClean="0"/>
              <a:t> </a:t>
            </a:r>
            <a:r>
              <a:rPr lang="cs-CZ" sz="2400" dirty="0" err="1" smtClean="0"/>
              <a:t>interdisciplinary</a:t>
            </a:r>
            <a:r>
              <a:rPr lang="cs-CZ" sz="2400" dirty="0" smtClean="0"/>
              <a:t> </a:t>
            </a:r>
            <a:r>
              <a:rPr lang="cs-CZ" sz="2400" dirty="0" err="1" smtClean="0"/>
              <a:t>competition</a:t>
            </a:r>
            <a:r>
              <a:rPr lang="cs-CZ" sz="2400" dirty="0" smtClean="0"/>
              <a:t> </a:t>
            </a:r>
            <a:r>
              <a:rPr lang="cs-CZ" sz="2400" dirty="0" err="1" smtClean="0"/>
              <a:t>enforce</a:t>
            </a:r>
            <a:r>
              <a:rPr lang="cs-CZ" sz="2400" dirty="0" smtClean="0"/>
              <a:t> </a:t>
            </a:r>
            <a:r>
              <a:rPr lang="cs-CZ" sz="2400" dirty="0" err="1" smtClean="0"/>
              <a:t>the</a:t>
            </a:r>
            <a:r>
              <a:rPr lang="cs-CZ" sz="2400" dirty="0" smtClean="0"/>
              <a:t> </a:t>
            </a:r>
            <a:r>
              <a:rPr lang="cs-CZ" sz="2400" dirty="0" err="1" smtClean="0"/>
              <a:t>new</a:t>
            </a:r>
            <a:r>
              <a:rPr lang="cs-CZ" sz="2400" dirty="0" smtClean="0"/>
              <a:t> </a:t>
            </a:r>
            <a:r>
              <a:rPr lang="cs-CZ" sz="2400" dirty="0" err="1" smtClean="0"/>
              <a:t>tasks</a:t>
            </a:r>
            <a:r>
              <a:rPr lang="cs-CZ" sz="2400" dirty="0" smtClean="0"/>
              <a:t> </a:t>
            </a:r>
            <a:r>
              <a:rPr lang="cs-CZ" sz="2400" dirty="0" err="1" smtClean="0"/>
              <a:t>into</a:t>
            </a:r>
            <a:r>
              <a:rPr lang="cs-CZ" sz="2400" dirty="0" smtClean="0"/>
              <a:t> </a:t>
            </a:r>
            <a:r>
              <a:rPr lang="cs-CZ" sz="2400" dirty="0" err="1" smtClean="0"/>
              <a:t>programs</a:t>
            </a:r>
            <a:r>
              <a:rPr lang="cs-CZ" sz="2400" dirty="0" smtClean="0"/>
              <a:t>, </a:t>
            </a:r>
            <a:r>
              <a:rPr lang="cs-CZ" sz="2400" dirty="0" err="1" smtClean="0"/>
              <a:t>plans</a:t>
            </a:r>
            <a:r>
              <a:rPr lang="cs-CZ" sz="2400" dirty="0" smtClean="0"/>
              <a:t>, </a:t>
            </a:r>
            <a:r>
              <a:rPr lang="cs-CZ" sz="2400" dirty="0" err="1" smtClean="0"/>
              <a:t>politically</a:t>
            </a:r>
            <a:r>
              <a:rPr lang="cs-CZ" sz="2400" dirty="0" smtClean="0"/>
              <a:t> </a:t>
            </a:r>
            <a:r>
              <a:rPr lang="cs-CZ" sz="2400" dirty="0" err="1" smtClean="0"/>
              <a:t>approved</a:t>
            </a:r>
            <a:r>
              <a:rPr lang="cs-CZ" sz="2400" dirty="0" smtClean="0"/>
              <a:t> </a:t>
            </a:r>
            <a:r>
              <a:rPr lang="cs-CZ" sz="2400" b="1" dirty="0" smtClean="0"/>
              <a:t>Geoinformation </a:t>
            </a:r>
            <a:r>
              <a:rPr lang="cs-CZ" sz="2400" b="1" dirty="0" err="1" smtClean="0"/>
              <a:t>Policies</a:t>
            </a:r>
            <a:r>
              <a:rPr lang="cs-CZ" sz="2400" b="1" dirty="0" smtClean="0"/>
              <a:t>  </a:t>
            </a: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611560" y="-243408"/>
            <a:ext cx="77724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ctr"/>
          <a:lstStyle/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cs-CZ" sz="3600" b="1" kern="0" dirty="0" err="1">
                <a:solidFill>
                  <a:srgbClr val="FF0000"/>
                </a:solidFill>
                <a:latin typeface="+mj-lt"/>
                <a:ea typeface="+mj-ea"/>
                <a:cs typeface="+mj-cs"/>
              </a:rPr>
              <a:t>Challenges</a:t>
            </a:r>
            <a:r>
              <a:rPr lang="cs-CZ" sz="3600" b="1" kern="0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 </a:t>
            </a:r>
            <a:r>
              <a:rPr lang="cs-CZ" sz="3600" b="1" kern="0" dirty="0" smtClean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(</a:t>
            </a:r>
            <a:r>
              <a:rPr lang="cs-CZ" sz="3600" b="1" kern="0" dirty="0" err="1" smtClean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ii</a:t>
            </a:r>
            <a:r>
              <a:rPr lang="cs-CZ" sz="3600" b="1" kern="0" dirty="0" smtClean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)</a:t>
            </a:r>
            <a:endParaRPr lang="cs-CZ" sz="1200" b="1" kern="0" dirty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5" name="Zástupný symbol pro zápatí 3"/>
          <p:cNvSpPr>
            <a:spLocks noGrp="1"/>
          </p:cNvSpPr>
          <p:nvPr>
            <p:ph type="ftr" sz="quarter" idx="10"/>
          </p:nvPr>
        </p:nvSpPr>
        <p:spPr>
          <a:xfrm>
            <a:off x="1692275" y="6407150"/>
            <a:ext cx="4057650" cy="450850"/>
          </a:xfrm>
        </p:spPr>
        <p:txBody>
          <a:bodyPr/>
          <a:lstStyle/>
          <a:p>
            <a:pPr>
              <a:defRPr/>
            </a:pPr>
            <a:r>
              <a:rPr lang="cs-CZ" dirty="0" err="1" smtClean="0"/>
              <a:t>StatGIS</a:t>
            </a:r>
            <a:r>
              <a:rPr lang="cs-CZ" dirty="0" smtClean="0"/>
              <a:t> </a:t>
            </a:r>
            <a:r>
              <a:rPr lang="cs-CZ" dirty="0" err="1" smtClean="0"/>
              <a:t>Conference</a:t>
            </a:r>
            <a:r>
              <a:rPr lang="cs-CZ" dirty="0" smtClean="0"/>
              <a:t>, Olomouc, </a:t>
            </a:r>
            <a:r>
              <a:rPr lang="cs-CZ" dirty="0"/>
              <a:t>18. – 22. 11. </a:t>
            </a:r>
            <a:r>
              <a:rPr lang="cs-CZ" dirty="0" smtClean="0"/>
              <a:t>2013</a:t>
            </a:r>
            <a:endParaRPr lang="cs-CZ" dirty="0"/>
          </a:p>
        </p:txBody>
      </p:sp>
    </p:spTree>
  </p:cSld>
  <p:clrMapOvr>
    <a:masterClrMapping/>
  </p:clrMapOvr>
  <p:transition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684213" y="-171450"/>
            <a:ext cx="7772400" cy="1143000"/>
          </a:xfrm>
        </p:spPr>
        <p:txBody>
          <a:bodyPr/>
          <a:lstStyle/>
          <a:p>
            <a:pPr eaLnBrk="1" hangingPunct="1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cs-CZ" sz="3600" b="1" dirty="0" err="1" smtClean="0">
                <a:solidFill>
                  <a:srgbClr val="FF0000"/>
                </a:solidFill>
              </a:rPr>
              <a:t>Challenges</a:t>
            </a:r>
            <a:r>
              <a:rPr lang="cs-CZ" sz="3600" b="1" dirty="0" smtClean="0">
                <a:solidFill>
                  <a:srgbClr val="FF0000"/>
                </a:solidFill>
              </a:rPr>
              <a:t> (</a:t>
            </a:r>
            <a:r>
              <a:rPr lang="cs-CZ" sz="3600" b="1" dirty="0" err="1" smtClean="0">
                <a:solidFill>
                  <a:srgbClr val="FF0000"/>
                </a:solidFill>
              </a:rPr>
              <a:t>iii</a:t>
            </a:r>
            <a:r>
              <a:rPr lang="cs-CZ" sz="3600" b="1" dirty="0" smtClean="0">
                <a:solidFill>
                  <a:srgbClr val="FF0000"/>
                </a:solidFill>
              </a:rPr>
              <a:t>)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7950" y="404813"/>
            <a:ext cx="8459788" cy="5475287"/>
          </a:xfrm>
        </p:spPr>
        <p:txBody>
          <a:bodyPr/>
          <a:lstStyle/>
          <a:p>
            <a:pPr marL="527050" indent="-527050" eaLnBrk="1" hangingPunct="1">
              <a:lnSpc>
                <a:spcPct val="90000"/>
              </a:lnSpc>
              <a:spcBef>
                <a:spcPts val="500"/>
              </a:spcBef>
              <a:tabLst>
                <a:tab pos="528638" algn="l"/>
                <a:tab pos="633413" algn="l"/>
                <a:tab pos="1082675" algn="l"/>
                <a:tab pos="1531938" algn="l"/>
                <a:tab pos="1981200" algn="l"/>
                <a:tab pos="2430463" algn="l"/>
                <a:tab pos="2879725" algn="l"/>
                <a:tab pos="3328988" algn="l"/>
                <a:tab pos="3778250" algn="l"/>
                <a:tab pos="4227513" algn="l"/>
                <a:tab pos="4676775" algn="l"/>
                <a:tab pos="5126038" algn="l"/>
                <a:tab pos="5575300" algn="l"/>
                <a:tab pos="6024563" algn="l"/>
                <a:tab pos="6473825" algn="l"/>
                <a:tab pos="6923088" algn="l"/>
                <a:tab pos="7372350" algn="l"/>
                <a:tab pos="7821613" algn="l"/>
                <a:tab pos="8270875" algn="l"/>
                <a:tab pos="8720138" algn="l"/>
                <a:tab pos="9169400" algn="l"/>
              </a:tabLst>
            </a:pPr>
            <a:endParaRPr lang="cs-CZ" sz="2000" dirty="0" smtClean="0"/>
          </a:p>
          <a:p>
            <a:pPr marL="527050" indent="-527050" eaLnBrk="1" hangingPunct="1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tabLst>
                <a:tab pos="528638" algn="l"/>
                <a:tab pos="633413" algn="l"/>
                <a:tab pos="1082675" algn="l"/>
                <a:tab pos="1531938" algn="l"/>
                <a:tab pos="1981200" algn="l"/>
                <a:tab pos="2430463" algn="l"/>
                <a:tab pos="2879725" algn="l"/>
                <a:tab pos="3328988" algn="l"/>
                <a:tab pos="3778250" algn="l"/>
                <a:tab pos="4227513" algn="l"/>
                <a:tab pos="4676775" algn="l"/>
                <a:tab pos="5126038" algn="l"/>
                <a:tab pos="5575300" algn="l"/>
                <a:tab pos="6024563" algn="l"/>
                <a:tab pos="6473825" algn="l"/>
                <a:tab pos="6923088" algn="l"/>
                <a:tab pos="7372350" algn="l"/>
                <a:tab pos="7821613" algn="l"/>
                <a:tab pos="8270875" algn="l"/>
                <a:tab pos="8720138" algn="l"/>
                <a:tab pos="9169400" algn="l"/>
              </a:tabLst>
            </a:pPr>
            <a:r>
              <a:rPr lang="cs-CZ" sz="2400" dirty="0" smtClean="0"/>
              <a:t>To </a:t>
            </a:r>
            <a:r>
              <a:rPr lang="cs-CZ" sz="2400" dirty="0" err="1" smtClean="0"/>
              <a:t>develop</a:t>
            </a:r>
            <a:r>
              <a:rPr lang="cs-CZ" sz="2400" dirty="0" smtClean="0"/>
              <a:t>, </a:t>
            </a:r>
            <a:r>
              <a:rPr lang="cs-CZ" sz="2400" dirty="0" err="1" smtClean="0"/>
              <a:t>implement</a:t>
            </a:r>
            <a:r>
              <a:rPr lang="cs-CZ" sz="2400" dirty="0" smtClean="0"/>
              <a:t>, </a:t>
            </a:r>
            <a:r>
              <a:rPr lang="cs-CZ" sz="2400" dirty="0" err="1" smtClean="0"/>
              <a:t>and</a:t>
            </a:r>
            <a:r>
              <a:rPr lang="cs-CZ" sz="2400" dirty="0" smtClean="0"/>
              <a:t> </a:t>
            </a:r>
            <a:r>
              <a:rPr lang="cs-CZ" sz="2400" dirty="0" err="1" smtClean="0"/>
              <a:t>sucessfully</a:t>
            </a:r>
            <a:r>
              <a:rPr lang="cs-CZ" sz="2400" dirty="0" smtClean="0"/>
              <a:t> </a:t>
            </a:r>
            <a:r>
              <a:rPr lang="cs-CZ" sz="2400" dirty="0" err="1" smtClean="0"/>
              <a:t>sell</a:t>
            </a:r>
            <a:r>
              <a:rPr lang="cs-CZ" sz="2400" dirty="0" smtClean="0"/>
              <a:t> </a:t>
            </a:r>
            <a:r>
              <a:rPr lang="cs-CZ" sz="2400" dirty="0" err="1" smtClean="0"/>
              <a:t>the</a:t>
            </a:r>
            <a:r>
              <a:rPr lang="cs-CZ" sz="2400" dirty="0" smtClean="0"/>
              <a:t> </a:t>
            </a:r>
            <a:r>
              <a:rPr lang="cs-CZ" sz="2400" dirty="0" err="1" smtClean="0"/>
              <a:t>advanced</a:t>
            </a:r>
            <a:r>
              <a:rPr lang="cs-CZ" sz="2400" dirty="0" smtClean="0"/>
              <a:t> GI-</a:t>
            </a:r>
            <a:r>
              <a:rPr lang="cs-CZ" sz="2400" dirty="0" err="1" smtClean="0"/>
              <a:t>encapsulated</a:t>
            </a:r>
            <a:r>
              <a:rPr lang="cs-CZ" sz="2400" dirty="0" smtClean="0"/>
              <a:t> </a:t>
            </a:r>
            <a:r>
              <a:rPr lang="cs-CZ" sz="2400" dirty="0" err="1" smtClean="0"/>
              <a:t>products</a:t>
            </a:r>
            <a:r>
              <a:rPr lang="cs-CZ" sz="2400" dirty="0" smtClean="0"/>
              <a:t> &gt; </a:t>
            </a:r>
            <a:r>
              <a:rPr lang="cs-CZ" sz="2400" dirty="0" err="1" smtClean="0"/>
              <a:t>even</a:t>
            </a:r>
            <a:r>
              <a:rPr lang="cs-CZ" sz="2400" dirty="0" smtClean="0"/>
              <a:t> in </a:t>
            </a:r>
            <a:r>
              <a:rPr lang="cs-CZ" sz="2400" dirty="0" err="1" smtClean="0"/>
              <a:t>spatial</a:t>
            </a:r>
            <a:r>
              <a:rPr lang="cs-CZ" sz="2400" dirty="0" smtClean="0"/>
              <a:t> </a:t>
            </a:r>
            <a:r>
              <a:rPr lang="cs-CZ" sz="2400" dirty="0" err="1" smtClean="0"/>
              <a:t>planning</a:t>
            </a:r>
            <a:r>
              <a:rPr lang="cs-CZ" sz="2400" dirty="0" smtClean="0"/>
              <a:t> </a:t>
            </a:r>
            <a:r>
              <a:rPr lang="cs-CZ" sz="2400" dirty="0" err="1" smtClean="0"/>
              <a:t>and</a:t>
            </a:r>
            <a:r>
              <a:rPr lang="cs-CZ" sz="2400" dirty="0" smtClean="0"/>
              <a:t> </a:t>
            </a:r>
            <a:r>
              <a:rPr lang="cs-CZ" sz="2400" dirty="0" err="1" smtClean="0"/>
              <a:t>decision</a:t>
            </a:r>
            <a:r>
              <a:rPr lang="cs-CZ" sz="2400" dirty="0" smtClean="0"/>
              <a:t> </a:t>
            </a:r>
            <a:r>
              <a:rPr lang="cs-CZ" sz="2400" dirty="0" err="1" smtClean="0"/>
              <a:t>sphere</a:t>
            </a:r>
            <a:r>
              <a:rPr lang="cs-CZ" sz="2400" dirty="0" smtClean="0"/>
              <a:t> </a:t>
            </a:r>
            <a:r>
              <a:rPr lang="cs-CZ" sz="2400" dirty="0" err="1" smtClean="0"/>
              <a:t>we</a:t>
            </a:r>
            <a:r>
              <a:rPr lang="cs-CZ" sz="2400" dirty="0" smtClean="0"/>
              <a:t> </a:t>
            </a:r>
            <a:r>
              <a:rPr lang="cs-CZ" sz="2400" dirty="0" err="1" smtClean="0"/>
              <a:t>have</a:t>
            </a:r>
            <a:r>
              <a:rPr lang="cs-CZ" sz="2400" dirty="0" smtClean="0"/>
              <a:t> to </a:t>
            </a:r>
            <a:r>
              <a:rPr lang="cs-CZ" sz="2400" dirty="0" err="1" smtClean="0"/>
              <a:t>change</a:t>
            </a:r>
            <a:r>
              <a:rPr lang="cs-CZ" sz="2400" dirty="0" smtClean="0"/>
              <a:t> </a:t>
            </a:r>
            <a:r>
              <a:rPr lang="cs-CZ" sz="2400" b="1" dirty="0" err="1" smtClean="0"/>
              <a:t>barriers</a:t>
            </a:r>
            <a:r>
              <a:rPr lang="cs-CZ" sz="2400" b="1" dirty="0" smtClean="0"/>
              <a:t> in our </a:t>
            </a:r>
            <a:r>
              <a:rPr lang="cs-CZ" sz="2400" b="1" dirty="0" err="1" smtClean="0"/>
              <a:t>brains</a:t>
            </a:r>
            <a:r>
              <a:rPr lang="cs-CZ" sz="2400" dirty="0" smtClean="0"/>
              <a:t>, </a:t>
            </a:r>
            <a:r>
              <a:rPr lang="cs-CZ" sz="2400" dirty="0" err="1" smtClean="0"/>
              <a:t>eliminate</a:t>
            </a:r>
            <a:r>
              <a:rPr lang="cs-CZ" sz="2400" dirty="0" smtClean="0"/>
              <a:t> </a:t>
            </a:r>
            <a:r>
              <a:rPr lang="cs-CZ" sz="2400" dirty="0" err="1" smtClean="0"/>
              <a:t>brakes</a:t>
            </a:r>
            <a:r>
              <a:rPr lang="cs-CZ" sz="2400" dirty="0" smtClean="0"/>
              <a:t> in </a:t>
            </a:r>
            <a:r>
              <a:rPr lang="cs-CZ" sz="2400" dirty="0" err="1" smtClean="0"/>
              <a:t>existing</a:t>
            </a:r>
            <a:r>
              <a:rPr lang="cs-CZ" sz="2400" dirty="0" smtClean="0"/>
              <a:t> </a:t>
            </a:r>
            <a:r>
              <a:rPr lang="cs-CZ" sz="2400" dirty="0" err="1" smtClean="0"/>
              <a:t>organizational</a:t>
            </a:r>
            <a:r>
              <a:rPr lang="cs-CZ" sz="2400" dirty="0" smtClean="0"/>
              <a:t> </a:t>
            </a:r>
            <a:r>
              <a:rPr lang="cs-CZ" sz="2400" dirty="0" err="1" smtClean="0"/>
              <a:t>structures</a:t>
            </a:r>
            <a:r>
              <a:rPr lang="cs-CZ" sz="2400" dirty="0" smtClean="0"/>
              <a:t>, </a:t>
            </a:r>
            <a:r>
              <a:rPr lang="cs-CZ" sz="2400" dirty="0" err="1" smtClean="0"/>
              <a:t>create</a:t>
            </a:r>
            <a:r>
              <a:rPr lang="cs-CZ" sz="2400" dirty="0" smtClean="0"/>
              <a:t> </a:t>
            </a:r>
            <a:r>
              <a:rPr lang="cs-CZ" sz="2400" dirty="0" err="1" smtClean="0"/>
              <a:t>new</a:t>
            </a:r>
            <a:r>
              <a:rPr lang="cs-CZ" sz="2400" dirty="0" smtClean="0"/>
              <a:t> </a:t>
            </a:r>
            <a:r>
              <a:rPr lang="cs-CZ" sz="2400" dirty="0" err="1" smtClean="0"/>
              <a:t>collaborative</a:t>
            </a:r>
            <a:r>
              <a:rPr lang="cs-CZ" sz="2400" dirty="0" smtClean="0"/>
              <a:t> </a:t>
            </a:r>
            <a:r>
              <a:rPr lang="cs-CZ" sz="2400" dirty="0" err="1" smtClean="0"/>
              <a:t>enviroment</a:t>
            </a:r>
            <a:r>
              <a:rPr lang="cs-CZ" sz="2400" dirty="0" smtClean="0"/>
              <a:t>, </a:t>
            </a:r>
            <a:r>
              <a:rPr lang="cs-CZ" sz="2400" dirty="0" err="1" smtClean="0"/>
              <a:t>access</a:t>
            </a:r>
            <a:r>
              <a:rPr lang="cs-CZ" sz="2400" dirty="0" smtClean="0"/>
              <a:t> </a:t>
            </a:r>
            <a:r>
              <a:rPr lang="cs-CZ" sz="2400" dirty="0" err="1" smtClean="0"/>
              <a:t>rules</a:t>
            </a:r>
            <a:r>
              <a:rPr lang="cs-CZ" sz="2400" dirty="0" smtClean="0"/>
              <a:t>... </a:t>
            </a:r>
          </a:p>
          <a:p>
            <a:pPr marL="527050" indent="-527050" eaLnBrk="1" hangingPunct="1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tabLst>
                <a:tab pos="528638" algn="l"/>
                <a:tab pos="633413" algn="l"/>
                <a:tab pos="1082675" algn="l"/>
                <a:tab pos="1531938" algn="l"/>
                <a:tab pos="1981200" algn="l"/>
                <a:tab pos="2430463" algn="l"/>
                <a:tab pos="2879725" algn="l"/>
                <a:tab pos="3328988" algn="l"/>
                <a:tab pos="3778250" algn="l"/>
                <a:tab pos="4227513" algn="l"/>
                <a:tab pos="4676775" algn="l"/>
                <a:tab pos="5126038" algn="l"/>
                <a:tab pos="5575300" algn="l"/>
                <a:tab pos="6024563" algn="l"/>
                <a:tab pos="6473825" algn="l"/>
                <a:tab pos="6923088" algn="l"/>
                <a:tab pos="7372350" algn="l"/>
                <a:tab pos="7821613" algn="l"/>
                <a:tab pos="8270875" algn="l"/>
                <a:tab pos="8720138" algn="l"/>
                <a:tab pos="9169400" algn="l"/>
              </a:tabLst>
            </a:pPr>
            <a:r>
              <a:rPr lang="cs-CZ" sz="2400" dirty="0" err="1" smtClean="0"/>
              <a:t>Internationally</a:t>
            </a:r>
            <a:r>
              <a:rPr lang="cs-CZ" sz="2400" dirty="0" smtClean="0"/>
              <a:t> </a:t>
            </a:r>
            <a:r>
              <a:rPr lang="cs-CZ" sz="2400" dirty="0" err="1" smtClean="0"/>
              <a:t>shared</a:t>
            </a:r>
            <a:r>
              <a:rPr lang="cs-CZ" sz="2400" dirty="0" smtClean="0"/>
              <a:t> </a:t>
            </a:r>
            <a:r>
              <a:rPr lang="cs-CZ" sz="2400" b="1" dirty="0" err="1" smtClean="0"/>
              <a:t>professional</a:t>
            </a:r>
            <a:r>
              <a:rPr lang="cs-CZ" sz="2400" b="1" dirty="0" smtClean="0"/>
              <a:t> LLL </a:t>
            </a:r>
            <a:r>
              <a:rPr lang="cs-CZ" sz="2400" dirty="0" smtClean="0"/>
              <a:t>in </a:t>
            </a:r>
            <a:r>
              <a:rPr lang="cs-CZ" sz="2400" dirty="0" err="1" smtClean="0"/>
              <a:t>well</a:t>
            </a:r>
            <a:r>
              <a:rPr lang="cs-CZ" sz="2400" dirty="0" smtClean="0"/>
              <a:t> </a:t>
            </a:r>
            <a:r>
              <a:rPr lang="cs-CZ" sz="2400" dirty="0" err="1" smtClean="0"/>
              <a:t>fitted</a:t>
            </a:r>
            <a:r>
              <a:rPr lang="cs-CZ" sz="2400" dirty="0" smtClean="0"/>
              <a:t> </a:t>
            </a:r>
            <a:r>
              <a:rPr lang="cs-CZ" sz="2400" dirty="0" err="1" smtClean="0"/>
              <a:t>geomatic</a:t>
            </a:r>
            <a:r>
              <a:rPr lang="cs-CZ" sz="2400" dirty="0" smtClean="0"/>
              <a:t> </a:t>
            </a:r>
            <a:r>
              <a:rPr lang="cs-CZ" sz="2400" dirty="0" err="1" smtClean="0"/>
              <a:t>courses</a:t>
            </a:r>
            <a:r>
              <a:rPr lang="cs-CZ" sz="2400" dirty="0" smtClean="0"/>
              <a:t> </a:t>
            </a:r>
            <a:r>
              <a:rPr lang="cs-CZ" sz="2400" dirty="0" err="1" smtClean="0"/>
              <a:t>for</a:t>
            </a:r>
            <a:r>
              <a:rPr lang="cs-CZ" sz="2400" dirty="0" smtClean="0"/>
              <a:t> </a:t>
            </a:r>
            <a:r>
              <a:rPr lang="cs-CZ" sz="2400" dirty="0" err="1" smtClean="0"/>
              <a:t>postgraduated</a:t>
            </a:r>
            <a:r>
              <a:rPr lang="cs-CZ" sz="2400" dirty="0" smtClean="0"/>
              <a:t> </a:t>
            </a:r>
            <a:r>
              <a:rPr lang="cs-CZ" sz="2400" dirty="0" err="1" smtClean="0"/>
              <a:t>practitioners</a:t>
            </a:r>
            <a:r>
              <a:rPr lang="cs-CZ" sz="2400" dirty="0" smtClean="0"/>
              <a:t> &gt; </a:t>
            </a:r>
            <a:r>
              <a:rPr lang="cs-CZ" sz="2400" dirty="0" err="1" smtClean="0"/>
              <a:t>Professionally</a:t>
            </a:r>
            <a:r>
              <a:rPr lang="cs-CZ" sz="2400" dirty="0" smtClean="0"/>
              <a:t> </a:t>
            </a:r>
            <a:r>
              <a:rPr lang="cs-CZ" sz="2400" dirty="0" err="1" smtClean="0"/>
              <a:t>conducted</a:t>
            </a:r>
            <a:r>
              <a:rPr lang="cs-CZ" sz="2400" dirty="0" smtClean="0"/>
              <a:t> </a:t>
            </a:r>
            <a:r>
              <a:rPr lang="cs-CZ" sz="2400" dirty="0" err="1" smtClean="0"/>
              <a:t>and</a:t>
            </a:r>
            <a:r>
              <a:rPr lang="cs-CZ" sz="2400" dirty="0" smtClean="0"/>
              <a:t> </a:t>
            </a:r>
            <a:r>
              <a:rPr lang="cs-CZ" sz="2400" dirty="0" err="1" smtClean="0"/>
              <a:t>certified</a:t>
            </a:r>
            <a:r>
              <a:rPr lang="cs-CZ" sz="2400" dirty="0" smtClean="0"/>
              <a:t> </a:t>
            </a:r>
            <a:r>
              <a:rPr lang="cs-CZ" sz="2400" dirty="0" err="1" smtClean="0"/>
              <a:t>Life</a:t>
            </a:r>
            <a:r>
              <a:rPr lang="cs-CZ" sz="2400" dirty="0" smtClean="0"/>
              <a:t>-</a:t>
            </a:r>
            <a:r>
              <a:rPr lang="cs-CZ" sz="2400" dirty="0" err="1" smtClean="0"/>
              <a:t>long</a:t>
            </a:r>
            <a:r>
              <a:rPr lang="cs-CZ" sz="2400" dirty="0" smtClean="0"/>
              <a:t> </a:t>
            </a:r>
            <a:r>
              <a:rPr lang="cs-CZ" sz="2400" dirty="0" err="1" smtClean="0"/>
              <a:t>learing</a:t>
            </a:r>
            <a:r>
              <a:rPr lang="cs-CZ" sz="2400" dirty="0" smtClean="0"/>
              <a:t> is </a:t>
            </a:r>
            <a:r>
              <a:rPr lang="cs-CZ" sz="2400" dirty="0" err="1" smtClean="0"/>
              <a:t>the</a:t>
            </a:r>
            <a:r>
              <a:rPr lang="cs-CZ" sz="2400" dirty="0" smtClean="0"/>
              <a:t> </a:t>
            </a:r>
            <a:r>
              <a:rPr lang="cs-CZ" sz="2400" dirty="0" err="1" smtClean="0"/>
              <a:t>key</a:t>
            </a:r>
            <a:r>
              <a:rPr lang="cs-CZ" sz="2400" dirty="0" smtClean="0"/>
              <a:t> to </a:t>
            </a:r>
            <a:r>
              <a:rPr lang="cs-CZ" sz="2400" dirty="0" err="1" smtClean="0"/>
              <a:t>Human</a:t>
            </a:r>
            <a:r>
              <a:rPr lang="cs-CZ" sz="2400" dirty="0" smtClean="0"/>
              <a:t> </a:t>
            </a:r>
            <a:r>
              <a:rPr lang="cs-CZ" sz="2400" dirty="0" err="1" smtClean="0"/>
              <a:t>Resources</a:t>
            </a:r>
            <a:r>
              <a:rPr lang="cs-CZ" sz="2400" dirty="0" smtClean="0"/>
              <a:t> </a:t>
            </a:r>
            <a:r>
              <a:rPr lang="cs-CZ" sz="2400" dirty="0" err="1" smtClean="0"/>
              <a:t>improvement</a:t>
            </a:r>
            <a:r>
              <a:rPr lang="cs-CZ" sz="2400" dirty="0" smtClean="0"/>
              <a:t>. </a:t>
            </a:r>
          </a:p>
          <a:p>
            <a:pPr marL="527050" indent="-527050" eaLnBrk="1" hangingPunct="1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tabLst>
                <a:tab pos="528638" algn="l"/>
                <a:tab pos="633413" algn="l"/>
                <a:tab pos="1082675" algn="l"/>
                <a:tab pos="1531938" algn="l"/>
                <a:tab pos="1981200" algn="l"/>
                <a:tab pos="2430463" algn="l"/>
                <a:tab pos="2879725" algn="l"/>
                <a:tab pos="3328988" algn="l"/>
                <a:tab pos="3778250" algn="l"/>
                <a:tab pos="4227513" algn="l"/>
                <a:tab pos="4676775" algn="l"/>
                <a:tab pos="5126038" algn="l"/>
                <a:tab pos="5575300" algn="l"/>
                <a:tab pos="6024563" algn="l"/>
                <a:tab pos="6473825" algn="l"/>
                <a:tab pos="6923088" algn="l"/>
                <a:tab pos="7372350" algn="l"/>
                <a:tab pos="7821613" algn="l"/>
                <a:tab pos="8270875" algn="l"/>
                <a:tab pos="8720138" algn="l"/>
                <a:tab pos="9169400" algn="l"/>
              </a:tabLst>
            </a:pPr>
            <a:r>
              <a:rPr lang="cs-CZ" sz="2400" b="1" dirty="0" smtClean="0"/>
              <a:t>GI </a:t>
            </a:r>
            <a:r>
              <a:rPr lang="cs-CZ" sz="2400" b="1" dirty="0" err="1" smtClean="0"/>
              <a:t>knowledge</a:t>
            </a:r>
            <a:r>
              <a:rPr lang="cs-CZ" sz="2400" b="1" dirty="0" smtClean="0"/>
              <a:t> - </a:t>
            </a:r>
            <a:r>
              <a:rPr lang="cs-CZ" sz="2400" dirty="0" err="1" smtClean="0"/>
              <a:t>of</a:t>
            </a:r>
            <a:r>
              <a:rPr lang="cs-CZ" sz="2400" dirty="0" smtClean="0"/>
              <a:t> expert </a:t>
            </a:r>
            <a:r>
              <a:rPr lang="cs-CZ" sz="2400" dirty="0" err="1" smtClean="0"/>
              <a:t>users</a:t>
            </a:r>
            <a:r>
              <a:rPr lang="cs-CZ" sz="2400" dirty="0" smtClean="0"/>
              <a:t>, </a:t>
            </a:r>
            <a:r>
              <a:rPr lang="cs-CZ" sz="2400" dirty="0" err="1" smtClean="0"/>
              <a:t>of</a:t>
            </a:r>
            <a:r>
              <a:rPr lang="cs-CZ" sz="2400" dirty="0" smtClean="0"/>
              <a:t> live </a:t>
            </a:r>
            <a:r>
              <a:rPr lang="cs-CZ" sz="2400" dirty="0" err="1" smtClean="0"/>
              <a:t>population</a:t>
            </a:r>
            <a:r>
              <a:rPr lang="cs-CZ" sz="2400" dirty="0" smtClean="0"/>
              <a:t>, </a:t>
            </a:r>
            <a:r>
              <a:rPr lang="cs-CZ" sz="2400" dirty="0" err="1" smtClean="0"/>
              <a:t>special</a:t>
            </a:r>
            <a:r>
              <a:rPr lang="cs-CZ" sz="2400" dirty="0" smtClean="0"/>
              <a:t> </a:t>
            </a:r>
            <a:r>
              <a:rPr lang="cs-CZ" sz="2400" dirty="0" err="1" smtClean="0"/>
              <a:t>skills</a:t>
            </a:r>
            <a:r>
              <a:rPr lang="cs-CZ" sz="2400" dirty="0" smtClean="0"/>
              <a:t>, </a:t>
            </a:r>
            <a:r>
              <a:rPr lang="cs-CZ" sz="2400" dirty="0" err="1" smtClean="0"/>
              <a:t>understandability</a:t>
            </a:r>
            <a:r>
              <a:rPr lang="cs-CZ" sz="2400" dirty="0" smtClean="0"/>
              <a:t>, GI intelligence – all </a:t>
            </a:r>
            <a:r>
              <a:rPr lang="cs-CZ" sz="2400" dirty="0" err="1" smtClean="0"/>
              <a:t>that</a:t>
            </a:r>
            <a:r>
              <a:rPr lang="cs-CZ" sz="2400" dirty="0" smtClean="0"/>
              <a:t> </a:t>
            </a:r>
            <a:r>
              <a:rPr lang="cs-CZ" sz="2400" dirty="0" err="1" smtClean="0"/>
              <a:t>represents</a:t>
            </a:r>
            <a:r>
              <a:rPr lang="cs-CZ" sz="2400" dirty="0" smtClean="0"/>
              <a:t> much more </a:t>
            </a:r>
            <a:r>
              <a:rPr lang="cs-CZ" sz="2400" dirty="0" err="1" smtClean="0"/>
              <a:t>than</a:t>
            </a:r>
            <a:r>
              <a:rPr lang="cs-CZ" sz="2400" dirty="0" smtClean="0"/>
              <a:t> „</a:t>
            </a:r>
            <a:r>
              <a:rPr lang="cs-CZ" sz="2400" dirty="0" err="1" smtClean="0"/>
              <a:t>googling</a:t>
            </a:r>
            <a:r>
              <a:rPr lang="cs-CZ" sz="2400" dirty="0" smtClean="0"/>
              <a:t>“, </a:t>
            </a:r>
            <a:r>
              <a:rPr lang="cs-CZ" sz="2400" dirty="0" err="1" smtClean="0"/>
              <a:t>it</a:t>
            </a:r>
            <a:r>
              <a:rPr lang="cs-CZ" sz="2400" dirty="0" smtClean="0"/>
              <a:t> </a:t>
            </a:r>
            <a:r>
              <a:rPr lang="cs-CZ" sz="2400" dirty="0" err="1" smtClean="0"/>
              <a:t>exceeds</a:t>
            </a:r>
            <a:r>
              <a:rPr lang="cs-CZ" sz="2400" dirty="0" smtClean="0"/>
              <a:t> </a:t>
            </a:r>
            <a:r>
              <a:rPr lang="cs-CZ" sz="2400" dirty="0" err="1" smtClean="0"/>
              <a:t>the</a:t>
            </a:r>
            <a:r>
              <a:rPr lang="cs-CZ" sz="2400" dirty="0" smtClean="0"/>
              <a:t> </a:t>
            </a:r>
            <a:r>
              <a:rPr lang="cs-CZ" sz="2400" dirty="0" err="1" smtClean="0"/>
              <a:t>still</a:t>
            </a:r>
            <a:r>
              <a:rPr lang="cs-CZ" sz="2400" dirty="0" smtClean="0"/>
              <a:t> </a:t>
            </a:r>
            <a:r>
              <a:rPr lang="cs-CZ" sz="2400" dirty="0" err="1" smtClean="0"/>
              <a:t>traditional</a:t>
            </a:r>
            <a:r>
              <a:rPr lang="cs-CZ" sz="2400" dirty="0" smtClean="0"/>
              <a:t> </a:t>
            </a:r>
            <a:r>
              <a:rPr lang="cs-CZ" sz="2400" dirty="0" err="1" smtClean="0"/>
              <a:t>borders</a:t>
            </a:r>
            <a:r>
              <a:rPr lang="cs-CZ" sz="2400" dirty="0" smtClean="0"/>
              <a:t> </a:t>
            </a:r>
            <a:r>
              <a:rPr lang="cs-CZ" sz="2400" dirty="0" err="1" smtClean="0"/>
              <a:t>of</a:t>
            </a:r>
            <a:r>
              <a:rPr lang="cs-CZ" sz="2400" dirty="0" smtClean="0"/>
              <a:t> </a:t>
            </a:r>
            <a:r>
              <a:rPr lang="cs-CZ" sz="2400" dirty="0" err="1" smtClean="0"/>
              <a:t>educational</a:t>
            </a:r>
            <a:r>
              <a:rPr lang="cs-CZ" sz="2400" dirty="0" smtClean="0"/>
              <a:t> systém &gt; </a:t>
            </a:r>
            <a:r>
              <a:rPr lang="cs-CZ" sz="2400" dirty="0" err="1" smtClean="0"/>
              <a:t>knowledge</a:t>
            </a:r>
            <a:r>
              <a:rPr lang="cs-CZ" sz="2400" dirty="0" smtClean="0"/>
              <a:t> in </a:t>
            </a:r>
            <a:r>
              <a:rPr lang="cs-CZ" sz="2400" dirty="0" err="1" smtClean="0"/>
              <a:t>brains</a:t>
            </a:r>
            <a:r>
              <a:rPr lang="cs-CZ" sz="2400" dirty="0" smtClean="0"/>
              <a:t> </a:t>
            </a:r>
            <a:r>
              <a:rPr lang="cs-CZ" sz="2400" dirty="0" err="1" smtClean="0"/>
              <a:t>combined</a:t>
            </a:r>
            <a:r>
              <a:rPr lang="cs-CZ" sz="2400" dirty="0" smtClean="0"/>
              <a:t> </a:t>
            </a:r>
            <a:r>
              <a:rPr lang="cs-CZ" sz="2400" dirty="0" err="1" smtClean="0"/>
              <a:t>with</a:t>
            </a:r>
            <a:r>
              <a:rPr lang="cs-CZ" sz="2400" dirty="0" smtClean="0"/>
              <a:t> </a:t>
            </a:r>
            <a:r>
              <a:rPr lang="cs-CZ" sz="2400" dirty="0" err="1" smtClean="0"/>
              <a:t>new</a:t>
            </a:r>
            <a:r>
              <a:rPr lang="cs-CZ" sz="2400" dirty="0" smtClean="0"/>
              <a:t> </a:t>
            </a:r>
            <a:r>
              <a:rPr lang="cs-CZ" sz="2400" dirty="0" err="1" smtClean="0"/>
              <a:t>competencies</a:t>
            </a:r>
            <a:r>
              <a:rPr lang="cs-CZ" sz="2400" dirty="0" smtClean="0"/>
              <a:t> are </a:t>
            </a:r>
            <a:r>
              <a:rPr lang="cs-CZ" sz="2400" dirty="0" err="1" smtClean="0"/>
              <a:t>important</a:t>
            </a:r>
            <a:r>
              <a:rPr lang="cs-CZ" sz="2400" dirty="0" smtClean="0"/>
              <a:t> </a:t>
            </a:r>
            <a:r>
              <a:rPr lang="cs-CZ" sz="2400" dirty="0" err="1" smtClean="0"/>
              <a:t>for</a:t>
            </a:r>
            <a:r>
              <a:rPr lang="cs-CZ" sz="2400" dirty="0" smtClean="0"/>
              <a:t> </a:t>
            </a:r>
            <a:r>
              <a:rPr lang="cs-CZ" sz="2400" dirty="0" err="1" smtClean="0"/>
              <a:t>the</a:t>
            </a:r>
            <a:r>
              <a:rPr lang="cs-CZ" sz="2400" dirty="0" smtClean="0"/>
              <a:t> </a:t>
            </a:r>
            <a:r>
              <a:rPr lang="cs-CZ" sz="2400" dirty="0" err="1" smtClean="0"/>
              <a:t>better</a:t>
            </a:r>
            <a:r>
              <a:rPr lang="cs-CZ" sz="2400" dirty="0" smtClean="0"/>
              <a:t> </a:t>
            </a:r>
            <a:r>
              <a:rPr lang="cs-CZ" sz="2400" dirty="0" err="1" smtClean="0"/>
              <a:t>effectivity</a:t>
            </a:r>
            <a:r>
              <a:rPr lang="cs-CZ" sz="2400" dirty="0" smtClean="0"/>
              <a:t> </a:t>
            </a:r>
            <a:r>
              <a:rPr lang="cs-CZ" sz="2400" dirty="0" err="1" smtClean="0"/>
              <a:t>of</a:t>
            </a:r>
            <a:r>
              <a:rPr lang="cs-CZ" sz="2400" dirty="0" smtClean="0"/>
              <a:t> GI use, </a:t>
            </a:r>
            <a:r>
              <a:rPr lang="cs-CZ" sz="2400" dirty="0" err="1" smtClean="0"/>
              <a:t>including</a:t>
            </a:r>
            <a:r>
              <a:rPr lang="cs-CZ" sz="2400" dirty="0" smtClean="0"/>
              <a:t> </a:t>
            </a:r>
            <a:r>
              <a:rPr lang="cs-CZ" sz="2400" dirty="0" err="1" smtClean="0"/>
              <a:t>planning</a:t>
            </a:r>
            <a:r>
              <a:rPr lang="cs-CZ" sz="2400" dirty="0" smtClean="0"/>
              <a:t>. </a:t>
            </a:r>
          </a:p>
          <a:p>
            <a:pPr marL="527050" indent="-527050" eaLnBrk="1" hangingPunct="1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tabLst>
                <a:tab pos="528638" algn="l"/>
                <a:tab pos="633413" algn="l"/>
                <a:tab pos="1082675" algn="l"/>
                <a:tab pos="1531938" algn="l"/>
                <a:tab pos="1981200" algn="l"/>
                <a:tab pos="2430463" algn="l"/>
                <a:tab pos="2879725" algn="l"/>
                <a:tab pos="3328988" algn="l"/>
                <a:tab pos="3778250" algn="l"/>
                <a:tab pos="4227513" algn="l"/>
                <a:tab pos="4676775" algn="l"/>
                <a:tab pos="5126038" algn="l"/>
                <a:tab pos="5575300" algn="l"/>
                <a:tab pos="6024563" algn="l"/>
                <a:tab pos="6473825" algn="l"/>
                <a:tab pos="6923088" algn="l"/>
                <a:tab pos="7372350" algn="l"/>
                <a:tab pos="7821613" algn="l"/>
                <a:tab pos="8270875" algn="l"/>
                <a:tab pos="8720138" algn="l"/>
                <a:tab pos="9169400" algn="l"/>
              </a:tabLst>
            </a:pPr>
            <a:endParaRPr lang="cs-CZ" sz="2400" dirty="0" smtClean="0"/>
          </a:p>
        </p:txBody>
      </p:sp>
      <p:sp>
        <p:nvSpPr>
          <p:cNvPr id="5" name="Zástupný symbol pro zápatí 3"/>
          <p:cNvSpPr>
            <a:spLocks noGrp="1"/>
          </p:cNvSpPr>
          <p:nvPr>
            <p:ph type="ftr" sz="quarter" idx="10"/>
          </p:nvPr>
        </p:nvSpPr>
        <p:spPr>
          <a:xfrm>
            <a:off x="1692275" y="6407150"/>
            <a:ext cx="4057650" cy="450850"/>
          </a:xfrm>
        </p:spPr>
        <p:txBody>
          <a:bodyPr/>
          <a:lstStyle/>
          <a:p>
            <a:pPr>
              <a:defRPr/>
            </a:pPr>
            <a:r>
              <a:rPr lang="cs-CZ" dirty="0" err="1" smtClean="0"/>
              <a:t>StatGIS</a:t>
            </a:r>
            <a:r>
              <a:rPr lang="cs-CZ" dirty="0" smtClean="0"/>
              <a:t> </a:t>
            </a:r>
            <a:r>
              <a:rPr lang="cs-CZ" dirty="0" err="1" smtClean="0"/>
              <a:t>Conference</a:t>
            </a:r>
            <a:r>
              <a:rPr lang="cs-CZ" dirty="0" smtClean="0"/>
              <a:t>, Olomouc, </a:t>
            </a:r>
            <a:r>
              <a:rPr lang="cs-CZ" dirty="0"/>
              <a:t>18. – 22. 11. </a:t>
            </a:r>
            <a:r>
              <a:rPr lang="cs-CZ" dirty="0" smtClean="0"/>
              <a:t>2013</a:t>
            </a:r>
            <a:endParaRPr lang="cs-CZ" dirty="0"/>
          </a:p>
        </p:txBody>
      </p:sp>
    </p:spTree>
  </p:cSld>
  <p:clrMapOvr>
    <a:masterClrMapping/>
  </p:clrMapOvr>
  <p:transition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aoblený obdélník 3"/>
          <p:cNvSpPr/>
          <p:nvPr/>
        </p:nvSpPr>
        <p:spPr>
          <a:xfrm>
            <a:off x="395288" y="333375"/>
            <a:ext cx="8137525" cy="597535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cs-CZ"/>
          </a:p>
        </p:txBody>
      </p:sp>
      <p:sp>
        <p:nvSpPr>
          <p:cNvPr id="55299" name="Nadpis 1"/>
          <p:cNvSpPr>
            <a:spLocks noGrp="1"/>
          </p:cNvSpPr>
          <p:nvPr>
            <p:ph type="title"/>
          </p:nvPr>
        </p:nvSpPr>
        <p:spPr>
          <a:xfrm>
            <a:off x="611560" y="764704"/>
            <a:ext cx="7772400" cy="1143000"/>
          </a:xfrm>
        </p:spPr>
        <p:txBody>
          <a:bodyPr/>
          <a:lstStyle/>
          <a:p>
            <a:pPr eaLnBrk="1" hangingPunct="1"/>
            <a:r>
              <a:rPr lang="cs-CZ" sz="1800" dirty="0" err="1" smtClean="0">
                <a:latin typeface="Arial" charset="0"/>
                <a:cs typeface="Arial" charset="0"/>
              </a:rPr>
              <a:t>Conclusion</a:t>
            </a:r>
            <a:r>
              <a:rPr lang="cs-CZ" sz="1800" dirty="0" smtClean="0">
                <a:latin typeface="Arial" charset="0"/>
                <a:cs typeface="Arial" charset="0"/>
              </a:rPr>
              <a:t>:</a:t>
            </a:r>
            <a:br>
              <a:rPr lang="cs-CZ" sz="1800" dirty="0" smtClean="0">
                <a:latin typeface="Arial" charset="0"/>
                <a:cs typeface="Arial" charset="0"/>
              </a:rPr>
            </a:br>
            <a:r>
              <a:rPr lang="cs-CZ" b="1" dirty="0" err="1" smtClean="0">
                <a:latin typeface="Arial" charset="0"/>
                <a:cs typeface="Arial" charset="0"/>
              </a:rPr>
              <a:t>Cooperative</a:t>
            </a:r>
            <a:r>
              <a:rPr lang="cs-CZ" b="1" dirty="0" smtClean="0">
                <a:latin typeface="Arial" charset="0"/>
                <a:cs typeface="Arial" charset="0"/>
              </a:rPr>
              <a:t> </a:t>
            </a:r>
            <a:r>
              <a:rPr lang="cs-CZ" b="1" dirty="0" err="1" smtClean="0">
                <a:latin typeface="Arial" charset="0"/>
                <a:cs typeface="Arial" charset="0"/>
              </a:rPr>
              <a:t>Planning</a:t>
            </a:r>
            <a:endParaRPr lang="cs-CZ" b="1" dirty="0" smtClean="0">
              <a:latin typeface="Arial" charset="0"/>
              <a:cs typeface="Arial" charset="0"/>
            </a:endParaRPr>
          </a:p>
        </p:txBody>
      </p:sp>
      <p:sp>
        <p:nvSpPr>
          <p:cNvPr id="55300" name="Zástupný symbol pro obsah 2"/>
          <p:cNvSpPr>
            <a:spLocks noGrp="1"/>
          </p:cNvSpPr>
          <p:nvPr>
            <p:ph idx="1"/>
          </p:nvPr>
        </p:nvSpPr>
        <p:spPr>
          <a:xfrm>
            <a:off x="683568" y="1916832"/>
            <a:ext cx="7772400" cy="4114800"/>
          </a:xfrm>
        </p:spPr>
        <p:txBody>
          <a:bodyPr/>
          <a:lstStyle/>
          <a:p>
            <a:pPr eaLnBrk="1" hangingPunct="1"/>
            <a:r>
              <a:rPr lang="cs-CZ" dirty="0" smtClean="0">
                <a:latin typeface="Arial" charset="0"/>
                <a:cs typeface="Arial" charset="0"/>
              </a:rPr>
              <a:t>         Technology + </a:t>
            </a:r>
            <a:r>
              <a:rPr lang="cs-CZ" dirty="0" err="1" smtClean="0">
                <a:latin typeface="Arial" charset="0"/>
                <a:cs typeface="Arial" charset="0"/>
              </a:rPr>
              <a:t>Geointelligence</a:t>
            </a:r>
            <a:r>
              <a:rPr lang="cs-CZ" dirty="0" smtClean="0">
                <a:latin typeface="Arial" charset="0"/>
                <a:cs typeface="Arial" charset="0"/>
              </a:rPr>
              <a:t> </a:t>
            </a:r>
            <a:br>
              <a:rPr lang="cs-CZ" dirty="0" smtClean="0">
                <a:latin typeface="Arial" charset="0"/>
                <a:cs typeface="Arial" charset="0"/>
              </a:rPr>
            </a:br>
            <a:r>
              <a:rPr lang="cs-CZ" b="1" dirty="0" err="1" smtClean="0">
                <a:solidFill>
                  <a:srgbClr val="FF0000"/>
                </a:solidFill>
                <a:latin typeface="Arial" charset="0"/>
                <a:cs typeface="Arial" charset="0"/>
              </a:rPr>
              <a:t>INFRASTRUCTURE</a:t>
            </a:r>
            <a:r>
              <a:rPr lang="cs-CZ" b="1" dirty="0" smtClean="0">
                <a:solidFill>
                  <a:srgbClr val="FF0000"/>
                </a:solidFill>
                <a:latin typeface="Arial" charset="0"/>
                <a:cs typeface="Arial" charset="0"/>
              </a:rPr>
              <a:t> + </a:t>
            </a:r>
            <a:r>
              <a:rPr lang="cs-CZ" b="1" dirty="0" err="1" smtClean="0">
                <a:solidFill>
                  <a:srgbClr val="FF0000"/>
                </a:solidFill>
                <a:latin typeface="Arial" charset="0"/>
                <a:cs typeface="Arial" charset="0"/>
              </a:rPr>
              <a:t>KNOWLEDGE</a:t>
            </a:r>
            <a:r>
              <a:rPr lang="cs-CZ" b="1" dirty="0" smtClean="0">
                <a:solidFill>
                  <a:srgbClr val="FF0000"/>
                </a:solidFill>
                <a:latin typeface="Arial" charset="0"/>
                <a:cs typeface="Arial" charset="0"/>
              </a:rPr>
              <a:t> !</a:t>
            </a:r>
          </a:p>
          <a:p>
            <a:pPr eaLnBrk="1" hangingPunct="1"/>
            <a:endParaRPr lang="cs-CZ" sz="1800" dirty="0" smtClean="0">
              <a:solidFill>
                <a:srgbClr val="FF0000"/>
              </a:solidFill>
              <a:latin typeface="Arial" charset="0"/>
              <a:cs typeface="Arial" charset="0"/>
            </a:endParaRPr>
          </a:p>
          <a:p>
            <a:pPr eaLnBrk="1" hangingPunct="1"/>
            <a:r>
              <a:rPr lang="cs-CZ" dirty="0" smtClean="0">
                <a:solidFill>
                  <a:srgbClr val="FF0000"/>
                </a:solidFill>
                <a:latin typeface="Arial" charset="0"/>
                <a:cs typeface="Arial" charset="0"/>
              </a:rPr>
              <a:t>   </a:t>
            </a:r>
            <a:r>
              <a:rPr lang="cs-CZ" dirty="0" err="1" smtClean="0">
                <a:solidFill>
                  <a:srgbClr val="FF0000"/>
                </a:solidFill>
                <a:latin typeface="Arial" charset="0"/>
                <a:cs typeface="Arial" charset="0"/>
              </a:rPr>
              <a:t>Synergies</a:t>
            </a:r>
            <a:r>
              <a:rPr lang="cs-CZ" dirty="0" smtClean="0">
                <a:solidFill>
                  <a:srgbClr val="FF0000"/>
                </a:solidFill>
                <a:latin typeface="Arial" charset="0"/>
                <a:cs typeface="Arial" charset="0"/>
              </a:rPr>
              <a:t> in </a:t>
            </a:r>
            <a:r>
              <a:rPr lang="cs-CZ" dirty="0" err="1" smtClean="0">
                <a:solidFill>
                  <a:srgbClr val="FF0000"/>
                </a:solidFill>
                <a:latin typeface="Arial" charset="0"/>
                <a:cs typeface="Arial" charset="0"/>
              </a:rPr>
              <a:t>the</a:t>
            </a:r>
            <a:r>
              <a:rPr lang="cs-CZ" dirty="0" smtClean="0">
                <a:solidFill>
                  <a:srgbClr val="FF0000"/>
                </a:solidFill>
                <a:latin typeface="Arial" charset="0"/>
                <a:cs typeface="Arial" charset="0"/>
              </a:rPr>
              <a:t> </a:t>
            </a:r>
            <a:r>
              <a:rPr lang="cs-CZ" dirty="0" err="1" smtClean="0">
                <a:solidFill>
                  <a:srgbClr val="FF0000"/>
                </a:solidFill>
                <a:latin typeface="Arial" charset="0"/>
                <a:cs typeface="Arial" charset="0"/>
              </a:rPr>
              <a:t>integrating</a:t>
            </a:r>
            <a:r>
              <a:rPr lang="cs-CZ" dirty="0" smtClean="0">
                <a:solidFill>
                  <a:srgbClr val="FF0000"/>
                </a:solidFill>
                <a:latin typeface="Arial" charset="0"/>
                <a:cs typeface="Arial" charset="0"/>
              </a:rPr>
              <a:t> </a:t>
            </a:r>
            <a:r>
              <a:rPr lang="cs-CZ" dirty="0" err="1" smtClean="0">
                <a:solidFill>
                  <a:srgbClr val="FF0000"/>
                </a:solidFill>
                <a:latin typeface="Arial" charset="0"/>
                <a:cs typeface="Arial" charset="0"/>
              </a:rPr>
              <a:t>European</a:t>
            </a:r>
            <a:r>
              <a:rPr lang="cs-CZ" dirty="0" smtClean="0">
                <a:solidFill>
                  <a:srgbClr val="FF0000"/>
                </a:solidFill>
                <a:latin typeface="Arial" charset="0"/>
                <a:cs typeface="Arial" charset="0"/>
              </a:rPr>
              <a:t> </a:t>
            </a:r>
            <a:r>
              <a:rPr lang="cs-CZ" dirty="0" err="1" smtClean="0">
                <a:solidFill>
                  <a:srgbClr val="FF0000"/>
                </a:solidFill>
                <a:latin typeface="Arial" charset="0"/>
                <a:cs typeface="Arial" charset="0"/>
              </a:rPr>
              <a:t>Spatial</a:t>
            </a:r>
            <a:r>
              <a:rPr lang="cs-CZ" dirty="0" smtClean="0">
                <a:solidFill>
                  <a:srgbClr val="FF0000"/>
                </a:solidFill>
                <a:latin typeface="Arial" charset="0"/>
                <a:cs typeface="Arial" charset="0"/>
              </a:rPr>
              <a:t> Data </a:t>
            </a:r>
            <a:r>
              <a:rPr lang="cs-CZ" dirty="0" err="1" smtClean="0">
                <a:solidFill>
                  <a:srgbClr val="FF0000"/>
                </a:solidFill>
                <a:latin typeface="Arial" charset="0"/>
                <a:cs typeface="Arial" charset="0"/>
              </a:rPr>
              <a:t>and</a:t>
            </a:r>
            <a:r>
              <a:rPr lang="cs-CZ" dirty="0" smtClean="0">
                <a:solidFill>
                  <a:srgbClr val="FF0000"/>
                </a:solidFill>
                <a:latin typeface="Arial" charset="0"/>
                <a:cs typeface="Arial" charset="0"/>
              </a:rPr>
              <a:t> </a:t>
            </a:r>
            <a:r>
              <a:rPr lang="cs-CZ" dirty="0" err="1" smtClean="0">
                <a:solidFill>
                  <a:srgbClr val="FF0000"/>
                </a:solidFill>
                <a:latin typeface="Arial" charset="0"/>
                <a:cs typeface="Arial" charset="0"/>
              </a:rPr>
              <a:t>Services</a:t>
            </a:r>
            <a:r>
              <a:rPr lang="cs-CZ" dirty="0" smtClean="0">
                <a:solidFill>
                  <a:srgbClr val="FF0000"/>
                </a:solidFill>
                <a:latin typeface="Arial" charset="0"/>
                <a:cs typeface="Arial" charset="0"/>
              </a:rPr>
              <a:t> </a:t>
            </a:r>
            <a:r>
              <a:rPr lang="cs-CZ" dirty="0" err="1" smtClean="0">
                <a:solidFill>
                  <a:srgbClr val="FF0000"/>
                </a:solidFill>
                <a:latin typeface="Arial" charset="0"/>
                <a:cs typeface="Arial" charset="0"/>
              </a:rPr>
              <a:t>Infrastructure</a:t>
            </a:r>
            <a:endParaRPr lang="cs-CZ" dirty="0" smtClean="0">
              <a:solidFill>
                <a:srgbClr val="FF0000"/>
              </a:solidFill>
              <a:latin typeface="Arial" charset="0"/>
              <a:cs typeface="Arial" charset="0"/>
            </a:endParaRPr>
          </a:p>
          <a:p>
            <a:pPr eaLnBrk="1" hangingPunct="1"/>
            <a:r>
              <a:rPr lang="cs-CZ" sz="2800" dirty="0" smtClean="0">
                <a:latin typeface="Arial" charset="0"/>
                <a:cs typeface="Arial" charset="0"/>
              </a:rPr>
              <a:t>    </a:t>
            </a:r>
            <a:r>
              <a:rPr lang="cs-CZ" sz="2800" dirty="0" err="1" smtClean="0">
                <a:latin typeface="Arial" charset="0"/>
                <a:cs typeface="Arial" charset="0"/>
              </a:rPr>
              <a:t>Innovations</a:t>
            </a:r>
            <a:r>
              <a:rPr lang="cs-CZ" sz="2800" dirty="0" smtClean="0">
                <a:latin typeface="Arial" charset="0"/>
                <a:cs typeface="Arial" charset="0"/>
              </a:rPr>
              <a:t> </a:t>
            </a:r>
            <a:r>
              <a:rPr lang="cs-CZ" sz="2800" dirty="0" err="1" smtClean="0">
                <a:latin typeface="Arial" charset="0"/>
                <a:cs typeface="Arial" charset="0"/>
              </a:rPr>
              <a:t>jave</a:t>
            </a:r>
            <a:r>
              <a:rPr lang="cs-CZ" sz="2800" dirty="0" smtClean="0">
                <a:latin typeface="Arial" charset="0"/>
                <a:cs typeface="Arial" charset="0"/>
              </a:rPr>
              <a:t> to </a:t>
            </a:r>
            <a:r>
              <a:rPr lang="cs-CZ" sz="2800" dirty="0" err="1" smtClean="0">
                <a:latin typeface="Arial" charset="0"/>
                <a:cs typeface="Arial" charset="0"/>
              </a:rPr>
              <a:t>bring</a:t>
            </a:r>
            <a:r>
              <a:rPr lang="cs-CZ" sz="2800" dirty="0" smtClean="0">
                <a:latin typeface="Arial" charset="0"/>
                <a:cs typeface="Arial" charset="0"/>
              </a:rPr>
              <a:t> </a:t>
            </a:r>
            <a:r>
              <a:rPr lang="cs-CZ" sz="2800" dirty="0" err="1" smtClean="0">
                <a:latin typeface="Arial" charset="0"/>
                <a:cs typeface="Arial" charset="0"/>
              </a:rPr>
              <a:t>comparative</a:t>
            </a:r>
            <a:r>
              <a:rPr lang="cs-CZ" sz="2800" dirty="0" smtClean="0">
                <a:latin typeface="Arial" charset="0"/>
                <a:cs typeface="Arial" charset="0"/>
              </a:rPr>
              <a:t> </a:t>
            </a:r>
            <a:r>
              <a:rPr lang="cs-CZ" sz="2800" dirty="0" err="1" smtClean="0">
                <a:latin typeface="Arial" charset="0"/>
                <a:cs typeface="Arial" charset="0"/>
              </a:rPr>
              <a:t>advantage</a:t>
            </a:r>
            <a:r>
              <a:rPr lang="cs-CZ" sz="2800" dirty="0" smtClean="0">
                <a:latin typeface="Arial" charset="0"/>
                <a:cs typeface="Arial" charset="0"/>
              </a:rPr>
              <a:t>, </a:t>
            </a:r>
            <a:r>
              <a:rPr lang="cs-CZ" sz="2800" dirty="0" err="1" smtClean="0">
                <a:latin typeface="Arial" charset="0"/>
                <a:cs typeface="Arial" charset="0"/>
              </a:rPr>
              <a:t>remarkable</a:t>
            </a:r>
            <a:r>
              <a:rPr lang="cs-CZ" sz="2800" dirty="0" smtClean="0">
                <a:latin typeface="Arial" charset="0"/>
                <a:cs typeface="Arial" charset="0"/>
              </a:rPr>
              <a:t> </a:t>
            </a:r>
            <a:r>
              <a:rPr lang="cs-CZ" sz="2800" dirty="0" err="1" smtClean="0">
                <a:latin typeface="Arial" charset="0"/>
                <a:cs typeface="Arial" charset="0"/>
              </a:rPr>
              <a:t>competiteveness</a:t>
            </a:r>
            <a:r>
              <a:rPr lang="cs-CZ" sz="2800" dirty="0" smtClean="0">
                <a:latin typeface="Arial" charset="0"/>
                <a:cs typeface="Arial" charset="0"/>
              </a:rPr>
              <a:t>!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 Box 2"/>
          <p:cNvSpPr txBox="1">
            <a:spLocks noChangeArrowheads="1"/>
          </p:cNvSpPr>
          <p:nvPr/>
        </p:nvSpPr>
        <p:spPr bwMode="auto">
          <a:xfrm>
            <a:off x="685800" y="981075"/>
            <a:ext cx="8077200" cy="46799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marL="339725" indent="-339725">
              <a:spcBef>
                <a:spcPts val="700"/>
              </a:spcBef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  <a:defRPr/>
            </a:pPr>
            <a:endParaRPr lang="cs-CZ" dirty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+mn-lt"/>
            </a:endParaRPr>
          </a:p>
          <a:p>
            <a:pPr marL="339725" indent="-339725">
              <a:spcBef>
                <a:spcPts val="700"/>
              </a:spcBef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  <a:defRPr/>
            </a:pPr>
            <a:endParaRPr lang="cs-CZ" dirty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+mn-lt"/>
            </a:endParaRPr>
          </a:p>
          <a:p>
            <a:pPr marL="339725" indent="-339725">
              <a:spcBef>
                <a:spcPts val="700"/>
              </a:spcBef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  <a:defRPr/>
            </a:pPr>
            <a:r>
              <a:rPr lang="cs-CZ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05/2014 </a:t>
            </a:r>
            <a:r>
              <a:rPr lang="cs-CZ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-</a:t>
            </a:r>
            <a:r>
              <a:rPr lang="cs-CZ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</a:t>
            </a:r>
            <a:r>
              <a:rPr lang="cs-CZ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UP</a:t>
            </a:r>
            <a:r>
              <a:rPr lang="cs-CZ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-GIS </a:t>
            </a:r>
            <a:r>
              <a:rPr lang="cs-CZ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conference</a:t>
            </a:r>
            <a:r>
              <a:rPr lang="cs-CZ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, 20th </a:t>
            </a:r>
            <a:r>
              <a:rPr lang="cs-CZ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anniversary</a:t>
            </a:r>
            <a:r>
              <a:rPr lang="cs-CZ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</a:t>
            </a:r>
            <a:r>
              <a:rPr lang="cs-CZ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/>
            </a:r>
            <a:br>
              <a:rPr lang="cs-CZ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</a:br>
            <a:r>
              <a:rPr lang="cs-CZ" dirty="0" err="1">
                <a:solidFill>
                  <a:schemeClr val="bg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spatial</a:t>
            </a:r>
            <a:r>
              <a:rPr lang="cs-CZ" dirty="0">
                <a:solidFill>
                  <a:schemeClr val="bg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</a:t>
            </a:r>
            <a:r>
              <a:rPr lang="cs-CZ" dirty="0" err="1">
                <a:solidFill>
                  <a:schemeClr val="bg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planning</a:t>
            </a:r>
            <a:r>
              <a:rPr lang="cs-CZ" dirty="0">
                <a:solidFill>
                  <a:schemeClr val="bg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</a:t>
            </a:r>
            <a:r>
              <a:rPr lang="cs-CZ" dirty="0" err="1">
                <a:solidFill>
                  <a:schemeClr val="bg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progress</a:t>
            </a:r>
            <a:r>
              <a:rPr lang="cs-CZ" dirty="0">
                <a:solidFill>
                  <a:schemeClr val="bg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</a:t>
            </a:r>
            <a:r>
              <a:rPr lang="cs-CZ" dirty="0" err="1">
                <a:solidFill>
                  <a:schemeClr val="bg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based</a:t>
            </a:r>
            <a:r>
              <a:rPr lang="cs-CZ" dirty="0">
                <a:solidFill>
                  <a:schemeClr val="bg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on GI </a:t>
            </a:r>
            <a:r>
              <a:rPr lang="cs-CZ" dirty="0" err="1">
                <a:solidFill>
                  <a:schemeClr val="bg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achievements</a:t>
            </a:r>
            <a:r>
              <a:rPr lang="cs-CZ" dirty="0">
                <a:solidFill>
                  <a:schemeClr val="bg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, </a:t>
            </a:r>
            <a:r>
              <a:rPr lang="cs-CZ" dirty="0" err="1" smtClean="0">
                <a:solidFill>
                  <a:schemeClr val="bg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Cross</a:t>
            </a:r>
            <a:r>
              <a:rPr lang="cs-CZ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-</a:t>
            </a:r>
            <a:r>
              <a:rPr lang="cs-CZ" dirty="0" err="1" smtClean="0">
                <a:solidFill>
                  <a:schemeClr val="bg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border</a:t>
            </a:r>
            <a:r>
              <a:rPr lang="cs-CZ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</a:t>
            </a:r>
            <a:r>
              <a:rPr lang="cs-CZ" dirty="0" err="1" smtClean="0">
                <a:solidFill>
                  <a:schemeClr val="bg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Cooperation</a:t>
            </a:r>
            <a:r>
              <a:rPr lang="cs-CZ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, </a:t>
            </a:r>
            <a:br>
              <a:rPr lang="cs-CZ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</a:br>
            <a:r>
              <a:rPr lang="cs-CZ" dirty="0" err="1" smtClean="0">
                <a:solidFill>
                  <a:schemeClr val="bg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main</a:t>
            </a:r>
            <a:r>
              <a:rPr lang="cs-CZ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</a:t>
            </a:r>
            <a:r>
              <a:rPr lang="cs-CZ" dirty="0" err="1" smtClean="0">
                <a:solidFill>
                  <a:schemeClr val="bg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topic</a:t>
            </a:r>
            <a:r>
              <a:rPr lang="cs-CZ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in 2014: </a:t>
            </a:r>
            <a:r>
              <a:rPr lang="cs-CZ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Borders</a:t>
            </a:r>
            <a:r>
              <a:rPr lang="cs-CZ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… </a:t>
            </a:r>
            <a:br>
              <a:rPr lang="cs-CZ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</a:br>
            <a:r>
              <a:rPr lang="cs-CZ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sym typeface="Wingdings" pitchFamily="2" charset="2"/>
              </a:rPr>
              <a:t>(http://www.</a:t>
            </a:r>
            <a:r>
              <a:rPr lang="cs-CZ" dirty="0" err="1" smtClean="0">
                <a:solidFill>
                  <a:schemeClr val="bg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sym typeface="Wingdings" pitchFamily="2" charset="2"/>
              </a:rPr>
              <a:t>upgis.cz</a:t>
            </a:r>
            <a:r>
              <a:rPr lang="cs-CZ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sym typeface="Wingdings" pitchFamily="2" charset="2"/>
              </a:rPr>
              <a:t>)</a:t>
            </a:r>
            <a:r>
              <a:rPr lang="cs-CZ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</a:t>
            </a:r>
            <a:endParaRPr lang="cs-CZ" dirty="0" smtClean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  <a:p>
            <a:pPr marL="339725" indent="-339725">
              <a:spcBef>
                <a:spcPts val="700"/>
              </a:spcBef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  <a:defRPr/>
            </a:pPr>
            <a:endParaRPr lang="cs-CZ" dirty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  <a:p>
            <a:pPr marL="339725" indent="-339725">
              <a:spcBef>
                <a:spcPts val="700"/>
              </a:spcBef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  <a:defRPr/>
            </a:pPr>
            <a:r>
              <a:rPr lang="cs-CZ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06/2014 </a:t>
            </a:r>
            <a:r>
              <a:rPr lang="cs-CZ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- </a:t>
            </a:r>
            <a:r>
              <a:rPr lang="cs-CZ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StatGeo</a:t>
            </a:r>
            <a:r>
              <a:rPr lang="cs-CZ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</a:t>
            </a:r>
            <a:r>
              <a:rPr lang="cs-CZ" dirty="0" err="1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conference</a:t>
            </a:r>
            <a:r>
              <a:rPr lang="cs-CZ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in Olomouc </a:t>
            </a:r>
            <a:r>
              <a:rPr lang="cs-CZ" dirty="0">
                <a:solidFill>
                  <a:schemeClr val="bg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/>
            </a:r>
            <a:br>
              <a:rPr lang="cs-CZ" dirty="0">
                <a:solidFill>
                  <a:schemeClr val="bg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</a:br>
            <a:r>
              <a:rPr lang="en-US" dirty="0">
                <a:solidFill>
                  <a:schemeClr val="bg2"/>
                </a:solidFill>
                <a:latin typeface="+mn-lt"/>
              </a:rPr>
              <a:t>international Workshop on Practical Aspects of Geochemical Exploration and Mapping with </a:t>
            </a:r>
            <a:r>
              <a:rPr lang="en-US" dirty="0" err="1">
                <a:solidFill>
                  <a:schemeClr val="bg2"/>
                </a:solidFill>
                <a:latin typeface="+mn-lt"/>
              </a:rPr>
              <a:t>Logratio</a:t>
            </a:r>
            <a:r>
              <a:rPr lang="en-US" dirty="0">
                <a:solidFill>
                  <a:schemeClr val="bg2"/>
                </a:solidFill>
                <a:latin typeface="+mn-lt"/>
              </a:rPr>
              <a:t> </a:t>
            </a:r>
            <a:r>
              <a:rPr lang="en-US" dirty="0" smtClean="0">
                <a:solidFill>
                  <a:schemeClr val="bg2"/>
                </a:solidFill>
                <a:latin typeface="+mn-lt"/>
              </a:rPr>
              <a:t>Techniques</a:t>
            </a:r>
            <a:r>
              <a:rPr lang="cs-CZ" dirty="0" smtClean="0">
                <a:solidFill>
                  <a:schemeClr val="bg2"/>
                </a:solidFill>
                <a:latin typeface="+mn-lt"/>
              </a:rPr>
              <a:t> (http://statgis.upol.cz)</a:t>
            </a:r>
            <a:endParaRPr lang="cs-CZ" dirty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  <a:p>
            <a:pPr marL="339725" indent="-339725">
              <a:spcBef>
                <a:spcPts val="700"/>
              </a:spcBef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  <a:defRPr/>
            </a:pPr>
            <a:endParaRPr lang="cs-CZ" dirty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</p:txBody>
      </p:sp>
      <p:pic>
        <p:nvPicPr>
          <p:cNvPr id="22531" name="Picture 4" descr="C:\J\Vranovy\2013\obrazky-loga\stare\logo KGI PrF UPOL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72200" y="5517232"/>
            <a:ext cx="2363664" cy="5410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2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56176" y="2852936"/>
            <a:ext cx="735012" cy="3603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22533" name="Obdélník 5"/>
          <p:cNvSpPr>
            <a:spLocks noChangeArrowheads="1"/>
          </p:cNvSpPr>
          <p:nvPr/>
        </p:nvSpPr>
        <p:spPr bwMode="auto">
          <a:xfrm>
            <a:off x="6011863" y="6165850"/>
            <a:ext cx="1439862" cy="576263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cs-CZ"/>
          </a:p>
        </p:txBody>
      </p:sp>
      <p:sp>
        <p:nvSpPr>
          <p:cNvPr id="22534" name="Text Box 2"/>
          <p:cNvSpPr txBox="1">
            <a:spLocks noChangeArrowheads="1"/>
          </p:cNvSpPr>
          <p:nvPr/>
        </p:nvSpPr>
        <p:spPr bwMode="auto">
          <a:xfrm>
            <a:off x="395536" y="404664"/>
            <a:ext cx="7772400" cy="8651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 algn="ctr">
              <a:lnSpc>
                <a:spcPct val="90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cs-CZ" sz="3200" b="1" dirty="0">
                <a:solidFill>
                  <a:srgbClr val="FF3300"/>
                </a:solidFill>
                <a:latin typeface="Arial" charset="0"/>
              </a:rPr>
              <a:t>Do </a:t>
            </a:r>
            <a:r>
              <a:rPr lang="cs-CZ" sz="3200" b="1" dirty="0" err="1">
                <a:solidFill>
                  <a:srgbClr val="FF3300"/>
                </a:solidFill>
                <a:latin typeface="Arial" charset="0"/>
              </a:rPr>
              <a:t>we</a:t>
            </a:r>
            <a:r>
              <a:rPr lang="cs-CZ" sz="3200" b="1" dirty="0">
                <a:solidFill>
                  <a:srgbClr val="FF3300"/>
                </a:solidFill>
                <a:latin typeface="Arial" charset="0"/>
              </a:rPr>
              <a:t> </a:t>
            </a:r>
            <a:r>
              <a:rPr lang="cs-CZ" sz="3200" b="1" dirty="0" err="1">
                <a:solidFill>
                  <a:srgbClr val="FF3300"/>
                </a:solidFill>
                <a:latin typeface="Arial" charset="0"/>
              </a:rPr>
              <a:t>have</a:t>
            </a:r>
            <a:r>
              <a:rPr lang="cs-CZ" sz="3200" b="1" dirty="0">
                <a:solidFill>
                  <a:srgbClr val="FF3300"/>
                </a:solidFill>
                <a:latin typeface="Arial" charset="0"/>
              </a:rPr>
              <a:t> </a:t>
            </a:r>
            <a:r>
              <a:rPr lang="cs-CZ" sz="3200" b="1" dirty="0" err="1">
                <a:solidFill>
                  <a:srgbClr val="FF3300"/>
                </a:solidFill>
                <a:latin typeface="Arial" charset="0"/>
              </a:rPr>
              <a:t>common</a:t>
            </a:r>
            <a:r>
              <a:rPr lang="cs-CZ" sz="3200" b="1" dirty="0">
                <a:solidFill>
                  <a:srgbClr val="FF3300"/>
                </a:solidFill>
                <a:latin typeface="Arial" charset="0"/>
              </a:rPr>
              <a:t> </a:t>
            </a:r>
            <a:r>
              <a:rPr lang="cs-CZ" sz="3200" b="1" dirty="0" err="1">
                <a:solidFill>
                  <a:srgbClr val="FF3300"/>
                </a:solidFill>
                <a:latin typeface="Arial" charset="0"/>
              </a:rPr>
              <a:t>interests</a:t>
            </a:r>
            <a:r>
              <a:rPr lang="cs-CZ" sz="3200" b="1" dirty="0">
                <a:solidFill>
                  <a:srgbClr val="FF3300"/>
                </a:solidFill>
                <a:latin typeface="Arial" charset="0"/>
              </a:rPr>
              <a:t>, </a:t>
            </a:r>
            <a:r>
              <a:rPr lang="cs-CZ" sz="3200" b="1" dirty="0" err="1">
                <a:solidFill>
                  <a:srgbClr val="FF3300"/>
                </a:solidFill>
                <a:latin typeface="Arial" charset="0"/>
              </a:rPr>
              <a:t>goals</a:t>
            </a:r>
            <a:r>
              <a:rPr lang="cs-CZ" sz="3200" b="1" dirty="0">
                <a:solidFill>
                  <a:srgbClr val="FF3300"/>
                </a:solidFill>
                <a:latin typeface="Arial" charset="0"/>
              </a:rPr>
              <a:t>?</a:t>
            </a:r>
            <a:br>
              <a:rPr lang="cs-CZ" sz="3200" b="1" dirty="0">
                <a:solidFill>
                  <a:srgbClr val="FF3300"/>
                </a:solidFill>
                <a:latin typeface="Arial" charset="0"/>
              </a:rPr>
            </a:br>
            <a:r>
              <a:rPr lang="cs-CZ" sz="3200" b="1" dirty="0" err="1">
                <a:solidFill>
                  <a:srgbClr val="FF3300"/>
                </a:solidFill>
                <a:latin typeface="Arial" charset="0"/>
              </a:rPr>
              <a:t>Be</a:t>
            </a:r>
            <a:r>
              <a:rPr lang="cs-CZ" sz="3200" b="1" dirty="0">
                <a:solidFill>
                  <a:srgbClr val="FF3300"/>
                </a:solidFill>
                <a:latin typeface="Arial" charset="0"/>
              </a:rPr>
              <a:t> </a:t>
            </a:r>
            <a:r>
              <a:rPr lang="cs-CZ" sz="3200" b="1" dirty="0" err="1">
                <a:solidFill>
                  <a:srgbClr val="FF3300"/>
                </a:solidFill>
                <a:latin typeface="Arial" charset="0"/>
              </a:rPr>
              <a:t>proactive</a:t>
            </a:r>
            <a:r>
              <a:rPr lang="cs-CZ" sz="3200" b="1" dirty="0" smtClean="0">
                <a:solidFill>
                  <a:srgbClr val="FF3300"/>
                </a:solidFill>
                <a:latin typeface="Arial" charset="0"/>
              </a:rPr>
              <a:t>!</a:t>
            </a:r>
            <a:br>
              <a:rPr lang="cs-CZ" sz="3200" b="1" dirty="0" smtClean="0">
                <a:solidFill>
                  <a:srgbClr val="FF3300"/>
                </a:solidFill>
                <a:latin typeface="Arial" charset="0"/>
              </a:rPr>
            </a:br>
            <a:r>
              <a:rPr lang="cs-CZ" sz="1100" b="1" dirty="0" smtClean="0">
                <a:solidFill>
                  <a:srgbClr val="FF3300"/>
                </a:solidFill>
                <a:latin typeface="Arial" charset="0"/>
              </a:rPr>
              <a:t/>
            </a:r>
            <a:br>
              <a:rPr lang="cs-CZ" sz="1100" b="1" dirty="0" smtClean="0">
                <a:solidFill>
                  <a:srgbClr val="FF3300"/>
                </a:solidFill>
                <a:latin typeface="Arial" charset="0"/>
              </a:rPr>
            </a:br>
            <a:r>
              <a:rPr lang="cs-CZ" sz="2000" b="1" dirty="0" err="1" smtClean="0">
                <a:solidFill>
                  <a:srgbClr val="FFC000"/>
                </a:solidFill>
                <a:latin typeface="Arial" charset="0"/>
              </a:rPr>
              <a:t>INVITATIONS</a:t>
            </a:r>
            <a:r>
              <a:rPr lang="cs-CZ" sz="2000" b="1" dirty="0" smtClean="0">
                <a:solidFill>
                  <a:srgbClr val="FFC000"/>
                </a:solidFill>
                <a:latin typeface="Arial" charset="0"/>
              </a:rPr>
              <a:t>:</a:t>
            </a:r>
            <a:endParaRPr lang="cs-CZ" sz="2000" b="1" dirty="0">
              <a:solidFill>
                <a:srgbClr val="FFC000"/>
              </a:solidFill>
              <a:latin typeface="Arial" charset="0"/>
            </a:endParaRPr>
          </a:p>
          <a:p>
            <a:pPr algn="ctr">
              <a:lnSpc>
                <a:spcPct val="90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cs-CZ" sz="3600" b="1" dirty="0">
              <a:solidFill>
                <a:srgbClr val="FF3300"/>
              </a:solidFill>
              <a:latin typeface="Arial" charset="0"/>
            </a:endParaRPr>
          </a:p>
          <a:p>
            <a:pPr algn="ctr">
              <a:lnSpc>
                <a:spcPct val="90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cs-CZ" sz="3600" b="1" dirty="0">
              <a:solidFill>
                <a:srgbClr val="FF3300"/>
              </a:solidFill>
              <a:latin typeface="Arial" charset="0"/>
            </a:endParaRPr>
          </a:p>
          <a:p>
            <a:pPr algn="ctr">
              <a:lnSpc>
                <a:spcPct val="90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cs-CZ" sz="3600" b="1" dirty="0">
                <a:solidFill>
                  <a:srgbClr val="FF3300"/>
                </a:solidFill>
                <a:latin typeface="Arial" charset="0"/>
              </a:rPr>
              <a:t>						                     </a:t>
            </a:r>
          </a:p>
          <a:p>
            <a:pPr algn="ctr">
              <a:lnSpc>
                <a:spcPct val="90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cs-CZ" sz="3600" b="1" i="1" dirty="0">
              <a:solidFill>
                <a:srgbClr val="FF3300"/>
              </a:solidFill>
              <a:latin typeface="Arial" charset="0"/>
            </a:endParaRPr>
          </a:p>
          <a:p>
            <a:pPr algn="ctr">
              <a:lnSpc>
                <a:spcPct val="90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cs-CZ" sz="3600" b="1" i="1" dirty="0">
              <a:solidFill>
                <a:srgbClr val="FF3300"/>
              </a:solidFill>
              <a:latin typeface="Arial" charset="0"/>
            </a:endParaRPr>
          </a:p>
        </p:txBody>
      </p:sp>
      <p:sp>
        <p:nvSpPr>
          <p:cNvPr id="7" name="Zástupný symbol pro zápatí 3"/>
          <p:cNvSpPr>
            <a:spLocks noGrp="1"/>
          </p:cNvSpPr>
          <p:nvPr>
            <p:ph type="ftr" sz="quarter" idx="10"/>
          </p:nvPr>
        </p:nvSpPr>
        <p:spPr>
          <a:xfrm>
            <a:off x="1692275" y="6407150"/>
            <a:ext cx="4057650" cy="450850"/>
          </a:xfrm>
        </p:spPr>
        <p:txBody>
          <a:bodyPr/>
          <a:lstStyle/>
          <a:p>
            <a:pPr>
              <a:defRPr/>
            </a:pPr>
            <a:r>
              <a:rPr lang="cs-CZ" dirty="0" err="1" smtClean="0"/>
              <a:t>StatGIS</a:t>
            </a:r>
            <a:r>
              <a:rPr lang="cs-CZ" dirty="0" smtClean="0"/>
              <a:t> </a:t>
            </a:r>
            <a:r>
              <a:rPr lang="cs-CZ" dirty="0" err="1" smtClean="0"/>
              <a:t>Conference</a:t>
            </a:r>
            <a:r>
              <a:rPr lang="cs-CZ" dirty="0" smtClean="0"/>
              <a:t>, Olomouc, </a:t>
            </a:r>
            <a:r>
              <a:rPr lang="cs-CZ" dirty="0"/>
              <a:t>18. – 22. 11. </a:t>
            </a:r>
            <a:r>
              <a:rPr lang="cs-CZ" dirty="0" smtClean="0"/>
              <a:t>2013</a:t>
            </a:r>
            <a:endParaRPr lang="cs-CZ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52320" y="2636912"/>
            <a:ext cx="1378795" cy="12545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6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26167"/>
            <a:ext cx="9143999" cy="6893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4" name="Rectangle 1"/>
          <p:cNvSpPr>
            <a:spLocks noChangeArrowheads="1"/>
          </p:cNvSpPr>
          <p:nvPr/>
        </p:nvSpPr>
        <p:spPr bwMode="auto">
          <a:xfrm>
            <a:off x="3347492" y="5445224"/>
            <a:ext cx="7993260" cy="82813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ctr">
              <a:lnSpc>
                <a:spcPct val="90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cs-CZ" sz="2000" b="1" dirty="0" smtClean="0">
                <a:solidFill>
                  <a:srgbClr val="FFC000"/>
                </a:solidFill>
                <a:latin typeface="Arial" charset="0"/>
              </a:rPr>
              <a:t> </a:t>
            </a:r>
            <a:r>
              <a:rPr lang="cs-CZ" sz="2000" b="1" dirty="0" err="1" smtClean="0">
                <a:solidFill>
                  <a:srgbClr val="FFC000"/>
                </a:solidFill>
                <a:latin typeface="Arial" charset="0"/>
              </a:rPr>
              <a:t>Comments</a:t>
            </a:r>
            <a:r>
              <a:rPr lang="cs-CZ" sz="2000" b="1" dirty="0" smtClean="0">
                <a:solidFill>
                  <a:srgbClr val="FFC000"/>
                </a:solidFill>
                <a:latin typeface="Arial" charset="0"/>
              </a:rPr>
              <a:t>? </a:t>
            </a:r>
            <a:r>
              <a:rPr lang="cs-CZ" sz="2000" b="1" dirty="0" err="1" smtClean="0">
                <a:solidFill>
                  <a:srgbClr val="FFC000"/>
                </a:solidFill>
                <a:latin typeface="Arial" charset="0"/>
              </a:rPr>
              <a:t>Questions</a:t>
            </a:r>
            <a:r>
              <a:rPr lang="cs-CZ" sz="2000" b="1" dirty="0" smtClean="0">
                <a:solidFill>
                  <a:srgbClr val="FFC000"/>
                </a:solidFill>
                <a:latin typeface="Arial" charset="0"/>
              </a:rPr>
              <a:t>?</a:t>
            </a:r>
          </a:p>
          <a:p>
            <a:pPr algn="ctr">
              <a:lnSpc>
                <a:spcPct val="90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2000" dirty="0" smtClean="0">
                <a:solidFill>
                  <a:srgbClr val="FFC000"/>
                </a:solidFill>
                <a:latin typeface="Arial" charset="0"/>
              </a:rPr>
              <a:t>hiess2@</a:t>
            </a:r>
            <a:r>
              <a:rPr lang="cs-CZ" sz="2000" dirty="0" err="1">
                <a:solidFill>
                  <a:srgbClr val="FFC000"/>
                </a:solidFill>
                <a:latin typeface="Arial" charset="0"/>
              </a:rPr>
              <a:t>gmail.com</a:t>
            </a:r>
            <a:r>
              <a:rPr lang="en-GB" sz="2000" dirty="0">
                <a:solidFill>
                  <a:srgbClr val="FFC000"/>
                </a:solidFill>
                <a:latin typeface="Arial" charset="0"/>
              </a:rPr>
              <a:t> </a:t>
            </a:r>
          </a:p>
        </p:txBody>
      </p:sp>
      <p:sp>
        <p:nvSpPr>
          <p:cNvPr id="23555" name="Text Box 2"/>
          <p:cNvSpPr txBox="1">
            <a:spLocks noChangeArrowheads="1"/>
          </p:cNvSpPr>
          <p:nvPr/>
        </p:nvSpPr>
        <p:spPr bwMode="auto">
          <a:xfrm>
            <a:off x="467544" y="44624"/>
            <a:ext cx="8280920" cy="109120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 algn="ctr">
              <a:lnSpc>
                <a:spcPct val="90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cs-CZ" sz="2200" b="1" dirty="0" err="1" smtClean="0">
                <a:solidFill>
                  <a:srgbClr val="00B0F0"/>
                </a:solidFill>
                <a:latin typeface="+mn-lt"/>
              </a:rPr>
              <a:t>Barriers</a:t>
            </a:r>
            <a:r>
              <a:rPr lang="cs-CZ" sz="2200" b="1" dirty="0" smtClean="0">
                <a:solidFill>
                  <a:srgbClr val="00B0F0"/>
                </a:solidFill>
                <a:latin typeface="+mn-lt"/>
              </a:rPr>
              <a:t>? </a:t>
            </a:r>
            <a:r>
              <a:rPr lang="cs-CZ" sz="2200" b="1" dirty="0" err="1" smtClean="0">
                <a:solidFill>
                  <a:srgbClr val="00B0F0"/>
                </a:solidFill>
                <a:latin typeface="+mn-lt"/>
              </a:rPr>
              <a:t>Problems</a:t>
            </a:r>
            <a:r>
              <a:rPr lang="cs-CZ" sz="2200" b="1" dirty="0" smtClean="0">
                <a:solidFill>
                  <a:srgbClr val="00B0F0"/>
                </a:solidFill>
                <a:latin typeface="+mn-lt"/>
              </a:rPr>
              <a:t>? </a:t>
            </a:r>
            <a:r>
              <a:rPr lang="cs-CZ" sz="2200" b="1" dirty="0">
                <a:solidFill>
                  <a:srgbClr val="00B0F0"/>
                </a:solidFill>
                <a:latin typeface="+mn-lt"/>
              </a:rPr>
              <a:t>= </a:t>
            </a:r>
            <a:r>
              <a:rPr lang="cs-CZ" sz="2200" b="1" dirty="0" err="1" smtClean="0">
                <a:solidFill>
                  <a:srgbClr val="00B0F0"/>
                </a:solidFill>
                <a:latin typeface="+mn-lt"/>
              </a:rPr>
              <a:t>Only</a:t>
            </a:r>
            <a:r>
              <a:rPr lang="cs-CZ" sz="2200" b="1" dirty="0" smtClean="0">
                <a:solidFill>
                  <a:srgbClr val="00B0F0"/>
                </a:solidFill>
                <a:latin typeface="+mn-lt"/>
              </a:rPr>
              <a:t> </a:t>
            </a:r>
            <a:r>
              <a:rPr lang="cs-CZ" sz="2200" b="1" dirty="0" err="1" smtClean="0">
                <a:solidFill>
                  <a:srgbClr val="00B0F0"/>
                </a:solidFill>
                <a:latin typeface="+mn-lt"/>
              </a:rPr>
              <a:t>camouflaged</a:t>
            </a:r>
            <a:r>
              <a:rPr lang="cs-CZ" sz="2200" b="1" dirty="0" smtClean="0">
                <a:solidFill>
                  <a:srgbClr val="00B0F0"/>
                </a:solidFill>
                <a:latin typeface="+mn-lt"/>
              </a:rPr>
              <a:t> </a:t>
            </a:r>
            <a:r>
              <a:rPr lang="cs-CZ" sz="2200" b="1" dirty="0" err="1">
                <a:solidFill>
                  <a:srgbClr val="00B0F0"/>
                </a:solidFill>
                <a:latin typeface="+mn-lt"/>
              </a:rPr>
              <a:t>opportunities</a:t>
            </a:r>
            <a:r>
              <a:rPr lang="cs-CZ" sz="2200" b="1" dirty="0">
                <a:solidFill>
                  <a:srgbClr val="00B0F0"/>
                </a:solidFill>
                <a:latin typeface="+mn-lt"/>
              </a:rPr>
              <a:t>! </a:t>
            </a:r>
          </a:p>
          <a:p>
            <a:pPr algn="ctr">
              <a:lnSpc>
                <a:spcPct val="90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cs-CZ" sz="3600" b="1" dirty="0" smtClean="0">
                <a:solidFill>
                  <a:srgbClr val="FFC000"/>
                </a:solidFill>
                <a:latin typeface="Arial" charset="0"/>
              </a:rPr>
              <a:t>                  </a:t>
            </a:r>
            <a:r>
              <a:rPr lang="cs-CZ" sz="3600" b="1" dirty="0" err="1" smtClean="0">
                <a:solidFill>
                  <a:srgbClr val="FFC000"/>
                </a:solidFill>
                <a:latin typeface="Arial" charset="0"/>
              </a:rPr>
              <a:t>Thanks</a:t>
            </a:r>
            <a:r>
              <a:rPr lang="cs-CZ" sz="3600" b="1" dirty="0" smtClean="0">
                <a:solidFill>
                  <a:srgbClr val="FFC000"/>
                </a:solidFill>
                <a:latin typeface="Arial" charset="0"/>
              </a:rPr>
              <a:t> </a:t>
            </a:r>
            <a:r>
              <a:rPr lang="cs-CZ" sz="3600" b="1" dirty="0" err="1">
                <a:solidFill>
                  <a:srgbClr val="FFC000"/>
                </a:solidFill>
                <a:latin typeface="Arial" charset="0"/>
              </a:rPr>
              <a:t>for</a:t>
            </a:r>
            <a:r>
              <a:rPr lang="cs-CZ" sz="3600" b="1" dirty="0">
                <a:solidFill>
                  <a:srgbClr val="FFC000"/>
                </a:solidFill>
                <a:latin typeface="Arial" charset="0"/>
              </a:rPr>
              <a:t> </a:t>
            </a:r>
            <a:r>
              <a:rPr lang="cs-CZ" sz="3600" b="1" dirty="0" err="1">
                <a:solidFill>
                  <a:srgbClr val="FFC000"/>
                </a:solidFill>
                <a:latin typeface="Arial" charset="0"/>
              </a:rPr>
              <a:t>your</a:t>
            </a:r>
            <a:r>
              <a:rPr lang="cs-CZ" sz="3600" b="1" dirty="0">
                <a:solidFill>
                  <a:srgbClr val="FFC000"/>
                </a:solidFill>
                <a:latin typeface="Arial" charset="0"/>
              </a:rPr>
              <a:t> </a:t>
            </a:r>
            <a:r>
              <a:rPr lang="cs-CZ" sz="3600" b="1" dirty="0" err="1">
                <a:solidFill>
                  <a:srgbClr val="FFC000"/>
                </a:solidFill>
                <a:latin typeface="Arial" charset="0"/>
              </a:rPr>
              <a:t>attention</a:t>
            </a:r>
            <a:r>
              <a:rPr lang="cs-CZ" sz="3600" b="1" dirty="0" smtClean="0">
                <a:solidFill>
                  <a:srgbClr val="FFC000"/>
                </a:solidFill>
                <a:latin typeface="Arial" charset="0"/>
              </a:rPr>
              <a:t>!</a:t>
            </a:r>
            <a:endParaRPr lang="cs-CZ" sz="3600" dirty="0">
              <a:solidFill>
                <a:srgbClr val="FFC000"/>
              </a:solidFill>
              <a:latin typeface="Arial" charset="0"/>
            </a:endParaRPr>
          </a:p>
          <a:p>
            <a:pPr algn="ctr">
              <a:lnSpc>
                <a:spcPct val="90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cs-CZ" sz="3600" b="1" dirty="0">
              <a:solidFill>
                <a:srgbClr val="FF3300"/>
              </a:solidFill>
              <a:latin typeface="Arial" charset="0"/>
            </a:endParaRPr>
          </a:p>
          <a:p>
            <a:pPr algn="ctr">
              <a:lnSpc>
                <a:spcPct val="90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cs-CZ" sz="3600" b="1" dirty="0">
              <a:solidFill>
                <a:srgbClr val="FF3300"/>
              </a:solidFill>
              <a:latin typeface="Arial" charset="0"/>
            </a:endParaRPr>
          </a:p>
          <a:p>
            <a:pPr algn="ctr">
              <a:lnSpc>
                <a:spcPct val="90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cs-CZ" sz="3600" b="1" dirty="0">
              <a:solidFill>
                <a:srgbClr val="FF3300"/>
              </a:solidFill>
              <a:latin typeface="Arial" charset="0"/>
            </a:endParaRPr>
          </a:p>
          <a:p>
            <a:pPr algn="ctr">
              <a:lnSpc>
                <a:spcPct val="90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cs-CZ" sz="3600" b="1" dirty="0">
                <a:solidFill>
                  <a:srgbClr val="FF3300"/>
                </a:solidFill>
                <a:latin typeface="Arial" charset="0"/>
              </a:rPr>
              <a:t>						                     </a:t>
            </a:r>
          </a:p>
          <a:p>
            <a:pPr algn="ctr">
              <a:lnSpc>
                <a:spcPct val="90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cs-CZ" sz="3600" b="1" i="1" dirty="0">
              <a:solidFill>
                <a:srgbClr val="FF3300"/>
              </a:solidFill>
              <a:latin typeface="Arial" charset="0"/>
            </a:endParaRPr>
          </a:p>
          <a:p>
            <a:pPr algn="ctr">
              <a:lnSpc>
                <a:spcPct val="90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cs-CZ" sz="3600" b="1" i="1" dirty="0">
              <a:solidFill>
                <a:srgbClr val="FF3300"/>
              </a:solidFill>
              <a:latin typeface="Arial" charset="0"/>
            </a:endParaRPr>
          </a:p>
        </p:txBody>
      </p:sp>
      <p:sp>
        <p:nvSpPr>
          <p:cNvPr id="5" name="Zástupný symbol pro zápatí 3"/>
          <p:cNvSpPr>
            <a:spLocks noGrp="1"/>
          </p:cNvSpPr>
          <p:nvPr>
            <p:ph type="ftr" sz="quarter" idx="10"/>
          </p:nvPr>
        </p:nvSpPr>
        <p:spPr>
          <a:xfrm>
            <a:off x="1692275" y="6407150"/>
            <a:ext cx="4057650" cy="450850"/>
          </a:xfrm>
        </p:spPr>
        <p:txBody>
          <a:bodyPr/>
          <a:lstStyle/>
          <a:p>
            <a:pPr>
              <a:defRPr/>
            </a:pPr>
            <a:r>
              <a:rPr lang="cs-CZ" dirty="0" err="1" smtClean="0"/>
              <a:t>StatGIS</a:t>
            </a:r>
            <a:r>
              <a:rPr lang="cs-CZ" dirty="0" smtClean="0"/>
              <a:t> </a:t>
            </a:r>
            <a:r>
              <a:rPr lang="cs-CZ" dirty="0" err="1" smtClean="0"/>
              <a:t>Conference</a:t>
            </a:r>
            <a:r>
              <a:rPr lang="cs-CZ" dirty="0" smtClean="0"/>
              <a:t>, Olomouc, </a:t>
            </a:r>
            <a:r>
              <a:rPr lang="cs-CZ" dirty="0"/>
              <a:t>18. – 22. 11. </a:t>
            </a:r>
            <a:r>
              <a:rPr lang="cs-CZ" dirty="0" smtClean="0"/>
              <a:t>2013</a:t>
            </a:r>
            <a:endParaRPr lang="cs-CZ" dirty="0"/>
          </a:p>
        </p:txBody>
      </p:sp>
      <p:sp>
        <p:nvSpPr>
          <p:cNvPr id="6" name="Elipsa 5"/>
          <p:cNvSpPr/>
          <p:nvPr/>
        </p:nvSpPr>
        <p:spPr bwMode="auto">
          <a:xfrm>
            <a:off x="1907704" y="332656"/>
            <a:ext cx="216024" cy="432048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cs-CZ" sz="24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6" charset="0"/>
              <a:ea typeface="MS Gothic" charset="-128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Motiv sady Office">
  <a:themeElements>
    <a:clrScheme name="Motiv sady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Motiv sady Office">
      <a:majorFont>
        <a:latin typeface="Arial"/>
        <a:ea typeface="MS Gothic"/>
        <a:cs typeface=""/>
      </a:majorFont>
      <a:minorFont>
        <a:latin typeface="Arial"/>
        <a:ea typeface="MS Gothic"/>
        <a:cs typeface="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imes New Roman" pitchFamily="16" charset="0"/>
            <a:ea typeface="MS Gothic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imes New Roman" pitchFamily="16" charset="0"/>
            <a:ea typeface="MS Gothic" charset="-128"/>
          </a:defRPr>
        </a:defPPr>
      </a:lstStyle>
    </a:lnDef>
  </a:objectDefaults>
  <a:extraClrSchemeLst>
    <a:extraClrScheme>
      <a:clrScheme name="Motiv sady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tiv sady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tiv sady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tiv sady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tiv sady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tiv sady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tiv sady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Motiv sady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3343</TotalTime>
  <Words>942</Words>
  <Application>Microsoft Office PowerPoint</Application>
  <PresentationFormat>Předvádění na obrazovce (4:3)</PresentationFormat>
  <Paragraphs>129</Paragraphs>
  <Slides>25</Slides>
  <Notes>11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25</vt:i4>
      </vt:variant>
    </vt:vector>
  </HeadingPairs>
  <TitlesOfParts>
    <vt:vector size="26" baseType="lpstr">
      <vt:lpstr>Motiv sady Office</vt:lpstr>
      <vt:lpstr>Snímek 1</vt:lpstr>
      <vt:lpstr>Snímek 2</vt:lpstr>
      <vt:lpstr>Snímek 3</vt:lpstr>
      <vt:lpstr>Examples   the new data sources and inputs in planning processes require much more  than pure existence, access to disposable, repositories and latest technology only! </vt:lpstr>
      <vt:lpstr>Snímek 5</vt:lpstr>
      <vt:lpstr>Snímek 6</vt:lpstr>
      <vt:lpstr>Currently: digital analytical planning backgrounds example:  conflict  of dumping prices, weak experience of staff, barriers to collect (or effectively protect?) corporate and infrastructural data</vt:lpstr>
      <vt:lpstr>Snímek 8</vt:lpstr>
      <vt:lpstr>Snímek 9</vt:lpstr>
      <vt:lpstr>Snímek 10</vt:lpstr>
      <vt:lpstr>INSPIREd GI Policies </vt:lpstr>
      <vt:lpstr>Snímek 12</vt:lpstr>
      <vt:lpstr>HR goal: surreal androanimaloid ?</vt:lpstr>
      <vt:lpstr>Snímek 14</vt:lpstr>
      <vt:lpstr>Snímek 15</vt:lpstr>
      <vt:lpstr>Snímek 16</vt:lpstr>
      <vt:lpstr>Snímek 17</vt:lpstr>
      <vt:lpstr>Snímek 18</vt:lpstr>
      <vt:lpstr>From the SPA-CE.net Declaration 2013:  Better spatial planning for better life (the Network of Spatial Research and Planning Institutes  in Central, Eastern and South Eastern Europe)  </vt:lpstr>
      <vt:lpstr>Snímek 20</vt:lpstr>
      <vt:lpstr>Snímek 21</vt:lpstr>
      <vt:lpstr>Challenges (iii)</vt:lpstr>
      <vt:lpstr>Conclusion: Cooperative Planning</vt:lpstr>
      <vt:lpstr>Snímek 24</vt:lpstr>
      <vt:lpstr>Snímek 25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Advanced Regional SDI workshop</dc:title>
  <dc:creator>Hiess</dc:creator>
  <dc:description>Ispra 080519-20</dc:description>
  <cp:lastModifiedBy>ondra</cp:lastModifiedBy>
  <cp:revision>73</cp:revision>
  <cp:lastPrinted>1601-01-01T00:00:00Z</cp:lastPrinted>
  <dcterms:created xsi:type="dcterms:W3CDTF">2007-03-03T17:23:02Z</dcterms:created>
  <dcterms:modified xsi:type="dcterms:W3CDTF">2013-12-15T10:08:35Z</dcterms:modified>
</cp:coreProperties>
</file>