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59" r:id="rId6"/>
    <p:sldId id="260" r:id="rId7"/>
    <p:sldId id="261" r:id="rId8"/>
    <p:sldId id="274" r:id="rId9"/>
    <p:sldId id="263" r:id="rId10"/>
    <p:sldId id="262" r:id="rId11"/>
    <p:sldId id="264" r:id="rId12"/>
    <p:sldId id="268" r:id="rId13"/>
    <p:sldId id="275" r:id="rId14"/>
    <p:sldId id="276" r:id="rId15"/>
    <p:sldId id="277" r:id="rId16"/>
    <p:sldId id="273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18.11.2013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statgis.upol.cz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4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11" Type="http://schemas.openxmlformats.org/officeDocument/2006/relationships/hyperlink" Target="http://www.google.cz/url?sa=i&amp;rct=j&amp;q=&amp;esrc=s&amp;frm=1&amp;source=images&amp;cd=&amp;cad=rja&amp;docid=R90ke7TVd6qh2M&amp;tbnid=vwdpunqltY0YlM:&amp;ved=0CAUQjRw&amp;url=http://cla2005.inf.upol.cz/venue.html&amp;ei=q1laUsPvD6PX0QWngIGwCg&amp;psig=AFQjCNGMUeJ09u2RMbQ5X-PU0qvp8nMiEg&amp;ust=1381739292018638" TargetMode="External"/><Relationship Id="rId5" Type="http://schemas.openxmlformats.org/officeDocument/2006/relationships/image" Target="../media/image8.jpeg"/><Relationship Id="rId15" Type="http://schemas.openxmlformats.org/officeDocument/2006/relationships/image" Target="../media/image15.jpeg"/><Relationship Id="rId10" Type="http://schemas.openxmlformats.org/officeDocument/2006/relationships/image" Target="../media/image12.jpeg"/><Relationship Id="rId4" Type="http://schemas.openxmlformats.org/officeDocument/2006/relationships/image" Target="../media/image7.jpeg"/><Relationship Id="rId9" Type="http://schemas.openxmlformats.org/officeDocument/2006/relationships/hyperlink" Target="http://www.google.cz/url?sa=i&amp;rct=j&amp;q=&amp;esrc=s&amp;frm=1&amp;source=images&amp;cd=&amp;cad=rja&amp;docid=YjtLPEljSZAo9M&amp;tbnid=EdjHJY4zJJ19UM:&amp;ved=0CAUQjRw&amp;url=http://en.wikipedia.org/wiki/Palack%C3%BD_University,_Olomouc&amp;ei=flhaUsCYLMO20QWKxYGoDA&amp;psig=AFQjCNFM3nO5teCIvzduwGMOLK4UD9C6jw&amp;ust=1381738971232839" TargetMode="External"/><Relationship Id="rId14" Type="http://schemas.openxmlformats.org/officeDocument/2006/relationships/hyperlink" Target="http://www.google.cz/url?sa=i&amp;rct=j&amp;q=&amp;esrc=s&amp;frm=1&amp;source=images&amp;cd=&amp;docid=GqKyS6EENUw9oM&amp;tbnid=LM7nP6gg-BuayM:&amp;ved=0CAUQjRw&amp;url=http://www.ceskatelevize.cz/porady/10427925773-doktor-pomahac/&amp;ei=L15aUo-BL4Kn0AWJ_IBw&amp;bvm=bv.53899372,d.bGE&amp;psig=AFQjCNF7j2q4A8MbnHlFONkJOMi7_h-DbQ&amp;ust=138174026742680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1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hyperlink" Target="http://www.google.cz/url?sa=i&amp;rct=j&amp;q=&amp;esrc=s&amp;frm=1&amp;source=images&amp;cd=&amp;cad=rja&amp;docid=kkXiCYSk6GMdiM&amp;tbnid=F45L-Vr5lh2RkM:&amp;ved=0CAUQjRw&amp;url=http://www.indog.upol.cz/conference2013/&amp;ei=uY9aUqSULIvv0gXxsIGgAg&amp;bvm=bv.53899372,d.bGE&amp;psig=AFQjCNHfHLd3ygw5ofAfdhYA3EMFBWx8aA&amp;ust=1381753104916208" TargetMode="Externa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dog.upol.cz/fotogalerie.html?albumid=5809959628453714145&amp;photoid=5809960029717225890" TargetMode="External"/><Relationship Id="rId13" Type="http://schemas.microsoft.com/office/2007/relationships/hdphoto" Target="../media/hdphoto7.wdp"/><Relationship Id="rId18" Type="http://schemas.microsoft.com/office/2007/relationships/hdphoto" Target="../media/hdphoto8.wdp"/><Relationship Id="rId3" Type="http://schemas.openxmlformats.org/officeDocument/2006/relationships/image" Target="../media/image28.jpeg"/><Relationship Id="rId7" Type="http://schemas.microsoft.com/office/2007/relationships/hdphoto" Target="../media/hdphoto5.wdp"/><Relationship Id="rId12" Type="http://schemas.openxmlformats.org/officeDocument/2006/relationships/image" Target="../media/image31.jpeg"/><Relationship Id="rId17" Type="http://schemas.openxmlformats.org/officeDocument/2006/relationships/image" Target="../media/image33.jpeg"/><Relationship Id="rId2" Type="http://schemas.openxmlformats.org/officeDocument/2006/relationships/hyperlink" Target="http://indog.upol.cz/fotogalerie.html?albumid=5809961674894595105&amp;photoid=5809961853650535746" TargetMode="External"/><Relationship Id="rId16" Type="http://schemas.openxmlformats.org/officeDocument/2006/relationships/hyperlink" Target="http://www.indog.upol.cz/fotogalerie.html?albumid=5809959628453714145&amp;photoid=5809959983886627074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hyperlink" Target="http://www.indog.upol.cz/fotogalerie.html?albumid=5809959628453714145&amp;photoid=5809960064201289746" TargetMode="External"/><Relationship Id="rId5" Type="http://schemas.openxmlformats.org/officeDocument/2006/relationships/hyperlink" Target="http://www.indog.upol.cz/fotogalerie.html?albumid=5809959628453714145&amp;photoid=5809959891306116098" TargetMode="External"/><Relationship Id="rId15" Type="http://schemas.openxmlformats.org/officeDocument/2006/relationships/image" Target="../media/image32.jpeg"/><Relationship Id="rId10" Type="http://schemas.microsoft.com/office/2007/relationships/hdphoto" Target="../media/hdphoto6.wdp"/><Relationship Id="rId19" Type="http://schemas.openxmlformats.org/officeDocument/2006/relationships/image" Target="../media/image21.png"/><Relationship Id="rId4" Type="http://schemas.microsoft.com/office/2007/relationships/hdphoto" Target="../media/hdphoto4.wdp"/><Relationship Id="rId9" Type="http://schemas.openxmlformats.org/officeDocument/2006/relationships/image" Target="../media/image30.jpeg"/><Relationship Id="rId14" Type="http://schemas.openxmlformats.org/officeDocument/2006/relationships/hyperlink" Target="http://www.indog.upol.cz/fotogalerie.html?albumid=5809959628453714145&amp;photoid=580996007507354088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tatgis.upol.cz/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tatgis.upol.cz/" TargetMode="External"/><Relationship Id="rId2" Type="http://schemas.openxmlformats.org/officeDocument/2006/relationships/hyperlink" Target="http://geog.hkbu.edu.hk/geog115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statgis.upol.cz/" TargetMode="External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statgis.upol.cz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statgis.upol.cz/" TargetMode="Externa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4725144"/>
            <a:ext cx="7772400" cy="720080"/>
          </a:xfrm>
        </p:spPr>
        <p:txBody>
          <a:bodyPr>
            <a:normAutofit/>
          </a:bodyPr>
          <a:lstStyle/>
          <a:p>
            <a:r>
              <a:rPr lang="cs-CZ" sz="2800" dirty="0" err="1" smtClean="0">
                <a:solidFill>
                  <a:schemeClr val="tx2"/>
                </a:solidFill>
              </a:rPr>
              <a:t>November</a:t>
            </a:r>
            <a:r>
              <a:rPr lang="cs-CZ" sz="2800" dirty="0" smtClean="0">
                <a:solidFill>
                  <a:schemeClr val="tx2"/>
                </a:solidFill>
              </a:rPr>
              <a:t> 18-21, 2013</a:t>
            </a:r>
            <a:endParaRPr lang="cs-CZ" sz="2800" dirty="0">
              <a:solidFill>
                <a:schemeClr val="tx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168" y="5661248"/>
            <a:ext cx="4419217" cy="97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Univerzita Palacké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1" y="0"/>
            <a:ext cx="91440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60" y="3889702"/>
            <a:ext cx="3888432" cy="835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1340768"/>
            <a:ext cx="9144000" cy="11967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4" descr="http://statgis.upol.cz/images/logo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595923"/>
            <a:ext cx="4968553" cy="61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22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asanka.sk/gallery/2013_oslavy_radeckeho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2086"/>
            <a:ext cx="1907704" cy="126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olomouc-tour-guide.cz/upload/galerie/Olomouc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6589"/>
            <a:ext cx="1907704" cy="143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olomouc-tour-guide.cz/upload/galerie/Olomouc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7704" cy="143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olomouc-tour-guide.cz/upload/galerie/Olomouc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5064"/>
            <a:ext cx="1907704" cy="143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www.adriatyk.com.pl/city/large/1/OLOCZ/olomou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0051"/>
            <a:ext cx="1907704" cy="143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www.lf.upol.cz/typo3temp/pics/b2a053dae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784" y="5406684"/>
            <a:ext cx="1944216" cy="145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www.pumpkinpatch.se/images2004/0407160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08" y="5413530"/>
            <a:ext cx="1925960" cy="144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://upload.wikimedia.org/wikipedia/commons/5/56/Inauguration-Lubomir-Dvorak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427222"/>
            <a:ext cx="1907704" cy="143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://cla2005.inf.upol.cz/rektorat.jpg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4" r="21638"/>
          <a:stretch/>
        </p:blipFill>
        <p:spPr bwMode="auto">
          <a:xfrm>
            <a:off x="5741368" y="5419873"/>
            <a:ext cx="1458416" cy="144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778098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chemeClr val="tx2"/>
                </a:solidFill>
                <a:latin typeface="Palatino Linotype" panose="02040502050505030304" pitchFamily="18" charset="0"/>
              </a:rPr>
              <a:t>Palacký University Olomouc</a:t>
            </a:r>
            <a:endParaRPr lang="cs-CZ" sz="3600" b="1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1"/>
          </p:nvPr>
        </p:nvSpPr>
        <p:spPr>
          <a:xfrm>
            <a:off x="2251075" y="1268760"/>
            <a:ext cx="2880320" cy="3816425"/>
          </a:xfrm>
        </p:spPr>
        <p:txBody>
          <a:bodyPr>
            <a:normAutofit/>
          </a:bodyPr>
          <a:lstStyle/>
          <a:p>
            <a:r>
              <a:rPr lang="cs-CZ" sz="2200" dirty="0" err="1" smtClean="0"/>
              <a:t>est</a:t>
            </a:r>
            <a:r>
              <a:rPr lang="cs-CZ" sz="2200" dirty="0" smtClean="0"/>
              <a:t>. 1573</a:t>
            </a:r>
          </a:p>
          <a:p>
            <a:r>
              <a:rPr lang="cs-CZ" sz="2200" dirty="0" smtClean="0"/>
              <a:t>23,000 </a:t>
            </a:r>
            <a:r>
              <a:rPr lang="cs-CZ" sz="2200" dirty="0" err="1" smtClean="0"/>
              <a:t>students</a:t>
            </a:r>
            <a:endParaRPr lang="cs-CZ" sz="2200" dirty="0" smtClean="0"/>
          </a:p>
          <a:p>
            <a:r>
              <a:rPr lang="cs-CZ" sz="2200" dirty="0" smtClean="0"/>
              <a:t>2,500 </a:t>
            </a:r>
            <a:r>
              <a:rPr lang="cs-CZ" sz="2200" dirty="0" err="1" smtClean="0"/>
              <a:t>employees</a:t>
            </a:r>
            <a:endParaRPr lang="cs-CZ" sz="2200" dirty="0" smtClean="0"/>
          </a:p>
          <a:p>
            <a:endParaRPr lang="cs-CZ" sz="2200" dirty="0"/>
          </a:p>
          <a:p>
            <a:endParaRPr lang="cs-CZ" sz="2200" dirty="0" smtClean="0"/>
          </a:p>
          <a:p>
            <a:endParaRPr lang="cs-CZ" sz="22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half" idx="2"/>
          </p:nvPr>
        </p:nvSpPr>
        <p:spPr>
          <a:xfrm>
            <a:off x="5508104" y="1196752"/>
            <a:ext cx="3528392" cy="396044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dirty="0" err="1"/>
              <a:t>Sts</a:t>
            </a:r>
            <a:r>
              <a:rPr lang="en-US" sz="2200" dirty="0"/>
              <a:t>. Cyril and Methodius Faculty of Theology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Faculty of Medicine and Dentistry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Philosophical Faculty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b="1" dirty="0"/>
              <a:t>Faculty of Science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Faculty of Education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Faculty of Physical Culture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Faculty of Law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Faculty of Health Sciences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200" dirty="0"/>
          </a:p>
        </p:txBody>
      </p:sp>
      <p:pic>
        <p:nvPicPr>
          <p:cNvPr id="2079" name="Picture 31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3" t="41654" r="24925" b="25902"/>
          <a:stretch/>
        </p:blipFill>
        <p:spPr bwMode="auto">
          <a:xfrm>
            <a:off x="1979712" y="3789040"/>
            <a:ext cx="1944214" cy="149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1" name="Picture 33" descr="http://img.ceskatelevize.cz/program/porady/10427925773/foto09/03.jpg">
            <a:hlinkClick r:id="rId14"/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58" r="21347"/>
          <a:stretch/>
        </p:blipFill>
        <p:spPr bwMode="auto">
          <a:xfrm>
            <a:off x="4019477" y="3388184"/>
            <a:ext cx="1488627" cy="191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24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9144000" cy="3103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98136" y="1844824"/>
            <a:ext cx="3793528" cy="387789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dirty="0" smtClean="0"/>
              <a:t>22 in </a:t>
            </a:r>
            <a:r>
              <a:rPr lang="cs-CZ" sz="2400" dirty="0" err="1" smtClean="0"/>
              <a:t>staff</a:t>
            </a:r>
            <a:endParaRPr lang="cs-CZ" sz="24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000" dirty="0" smtClean="0"/>
              <a:t>9 </a:t>
            </a:r>
            <a:r>
              <a:rPr lang="cs-CZ" sz="2000" dirty="0" err="1" smtClean="0"/>
              <a:t>academic</a:t>
            </a:r>
            <a:r>
              <a:rPr lang="cs-CZ" sz="2000" dirty="0" smtClean="0"/>
              <a:t> </a:t>
            </a:r>
            <a:r>
              <a:rPr lang="cs-CZ" sz="2000" dirty="0" err="1" smtClean="0"/>
              <a:t>staff</a:t>
            </a:r>
            <a:endParaRPr lang="cs-CZ" sz="2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000" dirty="0" smtClean="0"/>
              <a:t>11 </a:t>
            </a:r>
            <a:r>
              <a:rPr lang="cs-CZ" sz="2000" dirty="0" err="1" smtClean="0"/>
              <a:t>research</a:t>
            </a:r>
            <a:r>
              <a:rPr lang="cs-CZ" sz="2000" dirty="0" smtClean="0"/>
              <a:t> </a:t>
            </a:r>
            <a:r>
              <a:rPr lang="cs-CZ" sz="2000" dirty="0" err="1" smtClean="0"/>
              <a:t>staff</a:t>
            </a:r>
            <a:endParaRPr lang="cs-CZ" sz="2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000" dirty="0" smtClean="0"/>
              <a:t>2 </a:t>
            </a:r>
            <a:r>
              <a:rPr lang="cs-CZ" sz="2000" dirty="0" err="1" smtClean="0"/>
              <a:t>administration</a:t>
            </a:r>
            <a:r>
              <a:rPr lang="cs-CZ" sz="2000" dirty="0" smtClean="0"/>
              <a:t> </a:t>
            </a:r>
            <a:r>
              <a:rPr lang="cs-CZ" sz="2000" dirty="0" err="1" smtClean="0"/>
              <a:t>staff</a:t>
            </a:r>
            <a:endParaRPr lang="cs-CZ" sz="2000" dirty="0" smtClean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652120" y="1844824"/>
            <a:ext cx="3178696" cy="387789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166 </a:t>
            </a:r>
            <a:r>
              <a:rPr lang="cs-CZ" sz="2400" dirty="0" err="1"/>
              <a:t>students</a:t>
            </a:r>
            <a:endParaRPr lang="cs-CZ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000" dirty="0"/>
              <a:t>Bc 64%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000" dirty="0" err="1"/>
              <a:t>MSc</a:t>
            </a:r>
            <a:r>
              <a:rPr lang="cs-CZ" sz="2000" dirty="0"/>
              <a:t> 27%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000" dirty="0"/>
              <a:t>PhD 9%</a:t>
            </a:r>
          </a:p>
          <a:p>
            <a:endParaRPr lang="cs-CZ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42801"/>
            <a:ext cx="4248472" cy="110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ástupný symbol pro obsah 2"/>
          <p:cNvSpPr txBox="1">
            <a:spLocks/>
          </p:cNvSpPr>
          <p:nvPr/>
        </p:nvSpPr>
        <p:spPr>
          <a:xfrm>
            <a:off x="2483768" y="1410271"/>
            <a:ext cx="4235921" cy="650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2400" dirty="0" err="1"/>
              <a:t>e</a:t>
            </a:r>
            <a:r>
              <a:rPr lang="cs-CZ" sz="2400" dirty="0" err="1" smtClean="0"/>
              <a:t>st</a:t>
            </a:r>
            <a:r>
              <a:rPr lang="cs-CZ" sz="2400" dirty="0" smtClean="0"/>
              <a:t>. 2001</a:t>
            </a:r>
            <a:endParaRPr lang="cs-CZ" sz="2000" dirty="0" smtClean="0"/>
          </a:p>
        </p:txBody>
      </p:sp>
      <p:pic>
        <p:nvPicPr>
          <p:cNvPr id="3076" name="Picture 4" descr="C:\Dokumenty\Katedra\Foto\2013\IMG_04_09_2013_000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4" b="13235"/>
          <a:stretch/>
        </p:blipFill>
        <p:spPr bwMode="auto">
          <a:xfrm>
            <a:off x="296594" y="3429001"/>
            <a:ext cx="859588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76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868958"/>
          </a:xfrm>
        </p:spPr>
        <p:txBody>
          <a:bodyPr/>
          <a:lstStyle/>
          <a:p>
            <a:r>
              <a:rPr lang="cs-CZ" b="1" dirty="0" err="1" smtClean="0"/>
              <a:t>Academic</a:t>
            </a:r>
            <a:r>
              <a:rPr lang="cs-CZ" b="1" dirty="0" smtClean="0"/>
              <a:t> </a:t>
            </a:r>
            <a:r>
              <a:rPr lang="cs-CZ" b="1" dirty="0" err="1" smtClean="0"/>
              <a:t>staff</a:t>
            </a:r>
            <a:endParaRPr lang="cs-CZ" b="1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744216"/>
            <a:ext cx="8435280" cy="4781128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prof. dr. </a:t>
            </a:r>
            <a:r>
              <a:rPr lang="cs-CZ" b="1" dirty="0" smtClean="0"/>
              <a:t>Vít Voženílek </a:t>
            </a:r>
            <a:r>
              <a:rPr lang="cs-CZ" dirty="0" smtClean="0"/>
              <a:t>– </a:t>
            </a:r>
            <a:r>
              <a:rPr lang="cs-CZ" b="1" dirty="0" err="1" smtClean="0">
                <a:solidFill>
                  <a:schemeClr val="accent1"/>
                </a:solidFill>
              </a:rPr>
              <a:t>thematic</a:t>
            </a:r>
            <a:r>
              <a:rPr lang="cs-CZ" b="1" dirty="0" smtClean="0">
                <a:solidFill>
                  <a:schemeClr val="accent1"/>
                </a:solidFill>
              </a:rPr>
              <a:t> and atlas </a:t>
            </a:r>
            <a:r>
              <a:rPr lang="cs-CZ" b="1" dirty="0" err="1" smtClean="0">
                <a:solidFill>
                  <a:schemeClr val="accent1"/>
                </a:solidFill>
              </a:rPr>
              <a:t>cartography</a:t>
            </a:r>
            <a:endParaRPr lang="cs-CZ" b="1" dirty="0" smtClean="0">
              <a:solidFill>
                <a:schemeClr val="accent1"/>
              </a:solidFill>
            </a:endParaRPr>
          </a:p>
          <a:p>
            <a:pPr>
              <a:spcBef>
                <a:spcPts val="2400"/>
              </a:spcBef>
            </a:pPr>
            <a:r>
              <a:rPr lang="cs-CZ" dirty="0" err="1" smtClean="0"/>
              <a:t>assoc</a:t>
            </a:r>
            <a:r>
              <a:rPr lang="cs-CZ" dirty="0" smtClean="0"/>
              <a:t>. prof. dr. </a:t>
            </a:r>
            <a:r>
              <a:rPr lang="cs-CZ" b="1" dirty="0" smtClean="0"/>
              <a:t>Jiří Dvorský </a:t>
            </a:r>
            <a:r>
              <a:rPr lang="cs-CZ" dirty="0" smtClean="0"/>
              <a:t>– </a:t>
            </a:r>
            <a:r>
              <a:rPr lang="cs-CZ" b="1" dirty="0" smtClean="0">
                <a:solidFill>
                  <a:schemeClr val="accent1"/>
                </a:solidFill>
              </a:rPr>
              <a:t>software </a:t>
            </a:r>
            <a:r>
              <a:rPr lang="cs-CZ" b="1" dirty="0" err="1" smtClean="0">
                <a:solidFill>
                  <a:schemeClr val="accent1"/>
                </a:solidFill>
              </a:rPr>
              <a:t>engineering</a:t>
            </a:r>
            <a:r>
              <a:rPr lang="cs-CZ" b="1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cs-CZ" dirty="0" err="1"/>
              <a:t>assoc</a:t>
            </a:r>
            <a:r>
              <a:rPr lang="cs-CZ" dirty="0"/>
              <a:t>. prof. dr</a:t>
            </a:r>
            <a:r>
              <a:rPr lang="cs-CZ" dirty="0" smtClean="0"/>
              <a:t>. </a:t>
            </a:r>
            <a:r>
              <a:rPr lang="cs-CZ" b="1" dirty="0" smtClean="0"/>
              <a:t>Vilém Pechanec </a:t>
            </a:r>
            <a:r>
              <a:rPr lang="cs-CZ" dirty="0" smtClean="0"/>
              <a:t>– </a:t>
            </a:r>
            <a:r>
              <a:rPr lang="cs-CZ" b="1" dirty="0" smtClean="0">
                <a:solidFill>
                  <a:schemeClr val="accent1"/>
                </a:solidFill>
              </a:rPr>
              <a:t>GIS in </a:t>
            </a:r>
            <a:r>
              <a:rPr lang="cs-CZ" b="1" dirty="0" err="1" smtClean="0">
                <a:solidFill>
                  <a:schemeClr val="accent1"/>
                </a:solidFill>
              </a:rPr>
              <a:t>environment</a:t>
            </a:r>
            <a:endParaRPr lang="cs-CZ" b="1" dirty="0" smtClean="0">
              <a:solidFill>
                <a:schemeClr val="accent1"/>
              </a:solidFill>
            </a:endParaRPr>
          </a:p>
          <a:p>
            <a:pPr>
              <a:spcBef>
                <a:spcPts val="2400"/>
              </a:spcBef>
            </a:pPr>
            <a:r>
              <a:rPr lang="cs-CZ" dirty="0" smtClean="0"/>
              <a:t>dr. </a:t>
            </a:r>
            <a:r>
              <a:rPr lang="cs-CZ" b="1" dirty="0" smtClean="0"/>
              <a:t>Jaroslav Burian </a:t>
            </a:r>
            <a:r>
              <a:rPr lang="cs-CZ" dirty="0" smtClean="0"/>
              <a:t>– </a:t>
            </a:r>
            <a:r>
              <a:rPr lang="cs-CZ" b="1" dirty="0" smtClean="0">
                <a:solidFill>
                  <a:schemeClr val="accent1"/>
                </a:solidFill>
              </a:rPr>
              <a:t>GIS in </a:t>
            </a:r>
            <a:r>
              <a:rPr lang="cs-CZ" b="1" dirty="0" err="1" smtClean="0">
                <a:solidFill>
                  <a:schemeClr val="accent1"/>
                </a:solidFill>
              </a:rPr>
              <a:t>human</a:t>
            </a:r>
            <a:r>
              <a:rPr lang="cs-CZ" b="1" dirty="0" smtClean="0">
                <a:solidFill>
                  <a:schemeClr val="accent1"/>
                </a:solidFill>
              </a:rPr>
              <a:t> </a:t>
            </a:r>
            <a:r>
              <a:rPr lang="cs-CZ" b="1" dirty="0" err="1" smtClean="0">
                <a:solidFill>
                  <a:schemeClr val="accent1"/>
                </a:solidFill>
              </a:rPr>
              <a:t>geography</a:t>
            </a:r>
            <a:endParaRPr lang="cs-CZ" b="1" dirty="0" smtClean="0">
              <a:solidFill>
                <a:schemeClr val="accent1"/>
              </a:solidFill>
            </a:endParaRPr>
          </a:p>
          <a:p>
            <a:r>
              <a:rPr lang="cs-CZ" dirty="0" smtClean="0"/>
              <a:t>dr. </a:t>
            </a:r>
            <a:r>
              <a:rPr lang="cs-CZ" b="1" dirty="0" smtClean="0"/>
              <a:t>Jan Brus </a:t>
            </a:r>
            <a:r>
              <a:rPr lang="cs-CZ" dirty="0" smtClean="0"/>
              <a:t>– </a:t>
            </a:r>
            <a:r>
              <a:rPr lang="cs-CZ" b="1" dirty="0" err="1" smtClean="0">
                <a:solidFill>
                  <a:schemeClr val="accent1"/>
                </a:solidFill>
              </a:rPr>
              <a:t>GISc</a:t>
            </a:r>
            <a:r>
              <a:rPr lang="cs-CZ" b="1" dirty="0" smtClean="0">
                <a:solidFill>
                  <a:schemeClr val="accent1"/>
                </a:solidFill>
              </a:rPr>
              <a:t>, </a:t>
            </a:r>
            <a:r>
              <a:rPr lang="cs-CZ" b="1" dirty="0" err="1" smtClean="0">
                <a:solidFill>
                  <a:schemeClr val="accent1"/>
                </a:solidFill>
              </a:rPr>
              <a:t>spatial</a:t>
            </a:r>
            <a:r>
              <a:rPr lang="cs-CZ" b="1" dirty="0" smtClean="0">
                <a:solidFill>
                  <a:schemeClr val="accent1"/>
                </a:solidFill>
              </a:rPr>
              <a:t> </a:t>
            </a:r>
            <a:r>
              <a:rPr lang="cs-CZ" b="1" dirty="0" err="1" smtClean="0">
                <a:solidFill>
                  <a:schemeClr val="accent1"/>
                </a:solidFill>
              </a:rPr>
              <a:t>analysis</a:t>
            </a:r>
            <a:endParaRPr lang="cs-CZ" b="1" dirty="0" smtClean="0">
              <a:solidFill>
                <a:schemeClr val="accent1"/>
              </a:solidFill>
            </a:endParaRPr>
          </a:p>
          <a:p>
            <a:r>
              <a:rPr lang="cs-CZ" dirty="0"/>
              <a:t>dr. </a:t>
            </a:r>
            <a:r>
              <a:rPr lang="cs-CZ" b="1" dirty="0"/>
              <a:t>Zdena Dobešová </a:t>
            </a:r>
            <a:r>
              <a:rPr lang="cs-CZ" dirty="0"/>
              <a:t>– </a:t>
            </a:r>
            <a:r>
              <a:rPr lang="cs-CZ" b="1" dirty="0">
                <a:solidFill>
                  <a:schemeClr val="accent1"/>
                </a:solidFill>
              </a:rPr>
              <a:t>database </a:t>
            </a:r>
            <a:r>
              <a:rPr lang="cs-CZ" b="1" dirty="0" err="1">
                <a:solidFill>
                  <a:schemeClr val="accent1"/>
                </a:solidFill>
              </a:rPr>
              <a:t>systems</a:t>
            </a:r>
            <a:endParaRPr lang="cs-CZ" b="1" dirty="0">
              <a:solidFill>
                <a:schemeClr val="accent1"/>
              </a:solidFill>
            </a:endParaRPr>
          </a:p>
          <a:p>
            <a:r>
              <a:rPr lang="cs-CZ" dirty="0" smtClean="0"/>
              <a:t>dr. </a:t>
            </a:r>
            <a:r>
              <a:rPr lang="cs-CZ" b="1" dirty="0" smtClean="0"/>
              <a:t>Jakub </a:t>
            </a:r>
            <a:r>
              <a:rPr lang="cs-CZ" b="1" dirty="0" err="1" smtClean="0"/>
              <a:t>Miřijovský</a:t>
            </a:r>
            <a:r>
              <a:rPr lang="cs-CZ" b="1" dirty="0" smtClean="0"/>
              <a:t> </a:t>
            </a:r>
            <a:r>
              <a:rPr lang="cs-CZ" dirty="0" smtClean="0"/>
              <a:t>– </a:t>
            </a:r>
            <a:r>
              <a:rPr lang="cs-CZ" b="1" dirty="0" err="1" smtClean="0">
                <a:solidFill>
                  <a:schemeClr val="accent1"/>
                </a:solidFill>
              </a:rPr>
              <a:t>Earth</a:t>
            </a:r>
            <a:r>
              <a:rPr lang="cs-CZ" b="1" dirty="0" smtClean="0">
                <a:solidFill>
                  <a:schemeClr val="accent1"/>
                </a:solidFill>
              </a:rPr>
              <a:t> </a:t>
            </a:r>
            <a:r>
              <a:rPr lang="cs-CZ" b="1" dirty="0" err="1" smtClean="0">
                <a:solidFill>
                  <a:schemeClr val="accent1"/>
                </a:solidFill>
              </a:rPr>
              <a:t>remote</a:t>
            </a:r>
            <a:r>
              <a:rPr lang="cs-CZ" b="1" dirty="0" smtClean="0">
                <a:solidFill>
                  <a:schemeClr val="accent1"/>
                </a:solidFill>
              </a:rPr>
              <a:t> </a:t>
            </a:r>
            <a:r>
              <a:rPr lang="cs-CZ" b="1" dirty="0" err="1" smtClean="0">
                <a:solidFill>
                  <a:schemeClr val="accent1"/>
                </a:solidFill>
              </a:rPr>
              <a:t>sensing</a:t>
            </a:r>
            <a:r>
              <a:rPr lang="cs-CZ" b="1" dirty="0" smtClean="0">
                <a:solidFill>
                  <a:schemeClr val="accent1"/>
                </a:solidFill>
              </a:rPr>
              <a:t>, GNSS</a:t>
            </a:r>
          </a:p>
          <a:p>
            <a:r>
              <a:rPr lang="cs-CZ" dirty="0" smtClean="0"/>
              <a:t>dr. </a:t>
            </a:r>
            <a:r>
              <a:rPr lang="cs-CZ" b="1" dirty="0" smtClean="0"/>
              <a:t>Jana Svobodová </a:t>
            </a:r>
            <a:r>
              <a:rPr lang="cs-CZ" dirty="0" smtClean="0"/>
              <a:t>– </a:t>
            </a:r>
            <a:r>
              <a:rPr lang="cs-CZ" b="1" dirty="0" smtClean="0">
                <a:solidFill>
                  <a:schemeClr val="accent1"/>
                </a:solidFill>
              </a:rPr>
              <a:t>GIS in </a:t>
            </a:r>
            <a:r>
              <a:rPr lang="cs-CZ" b="1" dirty="0" err="1" smtClean="0">
                <a:solidFill>
                  <a:schemeClr val="accent1"/>
                </a:solidFill>
              </a:rPr>
              <a:t>physical</a:t>
            </a:r>
            <a:r>
              <a:rPr lang="cs-CZ" b="1" dirty="0" smtClean="0">
                <a:solidFill>
                  <a:schemeClr val="accent1"/>
                </a:solidFill>
              </a:rPr>
              <a:t> </a:t>
            </a:r>
            <a:r>
              <a:rPr lang="cs-CZ" b="1" dirty="0" err="1" smtClean="0">
                <a:solidFill>
                  <a:schemeClr val="accent1"/>
                </a:solidFill>
              </a:rPr>
              <a:t>geography</a:t>
            </a:r>
            <a:endParaRPr lang="cs-CZ" b="1" dirty="0" smtClean="0">
              <a:solidFill>
                <a:schemeClr val="accent1"/>
              </a:solidFill>
            </a:endParaRPr>
          </a:p>
          <a:p>
            <a:r>
              <a:rPr lang="cs-CZ" dirty="0" smtClean="0"/>
              <a:t>dr. </a:t>
            </a:r>
            <a:r>
              <a:rPr lang="cs-CZ" b="1" dirty="0" smtClean="0"/>
              <a:t>Pavel Tuček </a:t>
            </a:r>
            <a:r>
              <a:rPr lang="cs-CZ" dirty="0" smtClean="0"/>
              <a:t>– </a:t>
            </a:r>
            <a:r>
              <a:rPr lang="cs-CZ" b="1" dirty="0" err="1" smtClean="0">
                <a:solidFill>
                  <a:schemeClr val="accent1"/>
                </a:solidFill>
              </a:rPr>
              <a:t>matematics</a:t>
            </a:r>
            <a:r>
              <a:rPr lang="cs-CZ" b="1" dirty="0" smtClean="0">
                <a:solidFill>
                  <a:schemeClr val="accent1"/>
                </a:solidFill>
              </a:rPr>
              <a:t>, </a:t>
            </a:r>
            <a:r>
              <a:rPr lang="cs-CZ" b="1" dirty="0" err="1" smtClean="0">
                <a:solidFill>
                  <a:schemeClr val="accent1"/>
                </a:solidFill>
              </a:rPr>
              <a:t>spatial</a:t>
            </a:r>
            <a:r>
              <a:rPr lang="cs-CZ" b="1" dirty="0" smtClean="0">
                <a:solidFill>
                  <a:schemeClr val="accent1"/>
                </a:solidFill>
              </a:rPr>
              <a:t> </a:t>
            </a:r>
            <a:r>
              <a:rPr lang="cs-CZ" b="1" dirty="0" err="1" smtClean="0">
                <a:solidFill>
                  <a:schemeClr val="accent1"/>
                </a:solidFill>
              </a:rPr>
              <a:t>statistics</a:t>
            </a:r>
            <a:endParaRPr lang="cs-CZ" b="1" dirty="0" smtClean="0">
              <a:solidFill>
                <a:schemeClr val="accent1"/>
              </a:solidFill>
            </a:endParaRPr>
          </a:p>
          <a:p>
            <a:r>
              <a:rPr lang="cs-CZ" dirty="0" smtClean="0"/>
              <a:t>dr. </a:t>
            </a:r>
            <a:r>
              <a:rPr lang="cs-CZ" b="1" dirty="0" smtClean="0"/>
              <a:t>Alena Vondráková </a:t>
            </a:r>
            <a:r>
              <a:rPr lang="cs-CZ" dirty="0" smtClean="0"/>
              <a:t>– </a:t>
            </a:r>
            <a:r>
              <a:rPr lang="cs-CZ" b="1" dirty="0" err="1" smtClean="0">
                <a:solidFill>
                  <a:schemeClr val="accent1"/>
                </a:solidFill>
              </a:rPr>
              <a:t>digital</a:t>
            </a:r>
            <a:r>
              <a:rPr lang="cs-CZ" b="1" dirty="0" smtClean="0">
                <a:solidFill>
                  <a:schemeClr val="accent1"/>
                </a:solidFill>
              </a:rPr>
              <a:t> </a:t>
            </a:r>
            <a:r>
              <a:rPr lang="cs-CZ" b="1" dirty="0" err="1" smtClean="0">
                <a:solidFill>
                  <a:schemeClr val="accent1"/>
                </a:solidFill>
              </a:rPr>
              <a:t>cartography</a:t>
            </a:r>
            <a:endParaRPr lang="cs-CZ" b="1" dirty="0">
              <a:solidFill>
                <a:schemeClr val="accent1"/>
              </a:solidFill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3888432" cy="835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Přímá spojnice 8"/>
          <p:cNvCxnSpPr/>
          <p:nvPr/>
        </p:nvCxnSpPr>
        <p:spPr>
          <a:xfrm>
            <a:off x="683568" y="1484784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95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10344"/>
            <a:ext cx="8229600" cy="562074"/>
          </a:xfrm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tx2"/>
                </a:solidFill>
              </a:rPr>
              <a:t>RESEARCH  STREAMS</a:t>
            </a:r>
            <a:endParaRPr lang="cs-CZ" sz="3600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536" y="908720"/>
            <a:ext cx="8496944" cy="1828800"/>
          </a:xfr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b="1" dirty="0"/>
              <a:t>Spatial </a:t>
            </a:r>
            <a:r>
              <a:rPr lang="en-US" sz="2500" b="1" dirty="0" err="1"/>
              <a:t>modelling</a:t>
            </a:r>
            <a:r>
              <a:rPr lang="en-US" sz="2500" b="1" dirty="0"/>
              <a:t> of geographical phenomena in </a:t>
            </a:r>
            <a:r>
              <a:rPr lang="en-US" sz="2500" b="1" dirty="0" smtClean="0"/>
              <a:t>GIS</a:t>
            </a:r>
            <a:endParaRPr lang="cs-CZ" sz="2500" b="1" dirty="0" smtClean="0"/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chemeClr val="tx2"/>
                </a:solidFill>
              </a:rPr>
              <a:t>modelling </a:t>
            </a:r>
            <a:r>
              <a:rPr lang="cs-CZ" sz="2000" b="1" dirty="0" err="1">
                <a:solidFill>
                  <a:schemeClr val="tx2"/>
                </a:solidFill>
              </a:rPr>
              <a:t>of</a:t>
            </a:r>
            <a:r>
              <a:rPr lang="cs-CZ" sz="2000" b="1" dirty="0">
                <a:solidFill>
                  <a:schemeClr val="tx2"/>
                </a:solidFill>
              </a:rPr>
              <a:t> natural </a:t>
            </a:r>
            <a:r>
              <a:rPr lang="cs-CZ" sz="2000" b="1" dirty="0" err="1">
                <a:solidFill>
                  <a:schemeClr val="tx2"/>
                </a:solidFill>
              </a:rPr>
              <a:t>phenomena</a:t>
            </a:r>
            <a:r>
              <a:rPr lang="cs-CZ" sz="2000" b="1" dirty="0">
                <a:solidFill>
                  <a:schemeClr val="tx2"/>
                </a:solidFill>
              </a:rPr>
              <a:t> </a:t>
            </a:r>
            <a:endParaRPr lang="cs-CZ" sz="2000" b="1" dirty="0" smtClean="0">
              <a:solidFill>
                <a:schemeClr val="tx2"/>
              </a:solidFill>
            </a:endParaRP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en-US" sz="2000" b="1" dirty="0" err="1" smtClean="0">
                <a:solidFill>
                  <a:schemeClr val="tx2"/>
                </a:solidFill>
              </a:rPr>
              <a:t>modelling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>
                <a:solidFill>
                  <a:schemeClr val="tx2"/>
                </a:solidFill>
              </a:rPr>
              <a:t>of urbanization processes </a:t>
            </a:r>
            <a:endParaRPr lang="cs-CZ" sz="2000" b="1" dirty="0" smtClean="0">
              <a:solidFill>
                <a:schemeClr val="tx2"/>
              </a:solidFill>
            </a:endParaRP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en-US" sz="2000" b="1" dirty="0" err="1" smtClean="0">
                <a:solidFill>
                  <a:schemeClr val="tx2"/>
                </a:solidFill>
              </a:rPr>
              <a:t>geostatistics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>
                <a:solidFill>
                  <a:schemeClr val="tx2"/>
                </a:solidFill>
              </a:rPr>
              <a:t>in transport </a:t>
            </a:r>
            <a:endParaRPr lang="cs-CZ" sz="2000" b="1" dirty="0" smtClean="0">
              <a:solidFill>
                <a:schemeClr val="tx2"/>
              </a:solidFill>
            </a:endParaRP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2"/>
                </a:solidFill>
              </a:rPr>
              <a:t>environmental statistics</a:t>
            </a:r>
            <a:endParaRPr lang="cs-CZ" sz="2000" b="1" dirty="0" smtClean="0">
              <a:solidFill>
                <a:schemeClr val="tx2"/>
              </a:solidFill>
            </a:endParaRP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2"/>
                </a:solidFill>
              </a:rPr>
              <a:t>analysis </a:t>
            </a:r>
            <a:r>
              <a:rPr lang="en-US" sz="2000" b="1" dirty="0">
                <a:solidFill>
                  <a:schemeClr val="tx2"/>
                </a:solidFill>
              </a:rPr>
              <a:t>of surveys </a:t>
            </a:r>
          </a:p>
        </p:txBody>
      </p:sp>
      <p:sp>
        <p:nvSpPr>
          <p:cNvPr id="5" name="Zástupný symbol pro obsah 2"/>
          <p:cNvSpPr>
            <a:spLocks noGrp="1"/>
          </p:cNvSpPr>
          <p:nvPr>
            <p:ph sz="half" idx="1"/>
          </p:nvPr>
        </p:nvSpPr>
        <p:spPr>
          <a:xfrm>
            <a:off x="395536" y="2867744"/>
            <a:ext cx="8496944" cy="1828800"/>
          </a:xfr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500" b="1" dirty="0" smtClean="0"/>
              <a:t>Digital </a:t>
            </a:r>
            <a:r>
              <a:rPr lang="cs-CZ" sz="2500" b="1" dirty="0" err="1" smtClean="0"/>
              <a:t>cartography</a:t>
            </a:r>
            <a:endParaRPr lang="cs-CZ" sz="2500" b="1" dirty="0" smtClean="0"/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cs-CZ" sz="2000" b="1" dirty="0" err="1" smtClean="0">
                <a:solidFill>
                  <a:schemeClr val="tx2"/>
                </a:solidFill>
              </a:rPr>
              <a:t>production</a:t>
            </a:r>
            <a:r>
              <a:rPr lang="cs-CZ" sz="2000" b="1" dirty="0" smtClean="0">
                <a:solidFill>
                  <a:schemeClr val="tx2"/>
                </a:solidFill>
              </a:rPr>
              <a:t> </a:t>
            </a:r>
            <a:r>
              <a:rPr lang="cs-CZ" sz="2000" b="1" dirty="0" err="1">
                <a:solidFill>
                  <a:schemeClr val="tx2"/>
                </a:solidFill>
              </a:rPr>
              <a:t>of</a:t>
            </a:r>
            <a:r>
              <a:rPr lang="cs-CZ" sz="2000" b="1" dirty="0">
                <a:solidFill>
                  <a:schemeClr val="tx2"/>
                </a:solidFill>
              </a:rPr>
              <a:t> </a:t>
            </a:r>
            <a:r>
              <a:rPr lang="cs-CZ" sz="2000" b="1" dirty="0" err="1">
                <a:solidFill>
                  <a:schemeClr val="tx2"/>
                </a:solidFill>
              </a:rPr>
              <a:t>thematic</a:t>
            </a:r>
            <a:r>
              <a:rPr lang="cs-CZ" sz="2000" b="1" dirty="0">
                <a:solidFill>
                  <a:schemeClr val="tx2"/>
                </a:solidFill>
              </a:rPr>
              <a:t> </a:t>
            </a:r>
            <a:r>
              <a:rPr lang="cs-CZ" sz="2000" b="1" dirty="0" err="1">
                <a:solidFill>
                  <a:schemeClr val="tx2"/>
                </a:solidFill>
              </a:rPr>
              <a:t>atlases</a:t>
            </a:r>
            <a:endParaRPr lang="cs-CZ" sz="2000" b="1" dirty="0">
              <a:solidFill>
                <a:schemeClr val="tx2"/>
              </a:solidFill>
            </a:endParaRP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cs-CZ" sz="2000" b="1" dirty="0" err="1" smtClean="0">
                <a:solidFill>
                  <a:schemeClr val="tx2"/>
                </a:solidFill>
              </a:rPr>
              <a:t>synthetic</a:t>
            </a:r>
            <a:r>
              <a:rPr lang="cs-CZ" sz="2000" b="1" dirty="0" smtClean="0">
                <a:solidFill>
                  <a:schemeClr val="tx2"/>
                </a:solidFill>
              </a:rPr>
              <a:t> </a:t>
            </a:r>
            <a:r>
              <a:rPr lang="cs-CZ" sz="2000" b="1" dirty="0">
                <a:solidFill>
                  <a:schemeClr val="tx2"/>
                </a:solidFill>
              </a:rPr>
              <a:t>map-</a:t>
            </a:r>
            <a:r>
              <a:rPr lang="cs-CZ" sz="2000" b="1" dirty="0" err="1">
                <a:solidFill>
                  <a:schemeClr val="tx2"/>
                </a:solidFill>
              </a:rPr>
              <a:t>making</a:t>
            </a:r>
            <a:r>
              <a:rPr lang="cs-CZ" sz="2000" b="1" dirty="0">
                <a:solidFill>
                  <a:schemeClr val="tx2"/>
                </a:solidFill>
              </a:rPr>
              <a:t> and </a:t>
            </a:r>
            <a:r>
              <a:rPr lang="cs-CZ" sz="2000" b="1" dirty="0" smtClean="0">
                <a:solidFill>
                  <a:schemeClr val="tx2"/>
                </a:solidFill>
              </a:rPr>
              <a:t>map-use</a:t>
            </a:r>
            <a:endParaRPr lang="cs-CZ" sz="2000" b="1" dirty="0">
              <a:solidFill>
                <a:schemeClr val="tx2"/>
              </a:solidFill>
            </a:endParaRP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2"/>
                </a:solidFill>
              </a:rPr>
              <a:t>usability </a:t>
            </a:r>
            <a:r>
              <a:rPr lang="en-US" sz="2000" b="1" dirty="0">
                <a:solidFill>
                  <a:schemeClr val="tx2"/>
                </a:solidFill>
              </a:rPr>
              <a:t>evaluation of map reading</a:t>
            </a: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cs-CZ" sz="2000" b="1" dirty="0" err="1" smtClean="0">
                <a:solidFill>
                  <a:schemeClr val="tx2"/>
                </a:solidFill>
              </a:rPr>
              <a:t>geovisualization</a:t>
            </a:r>
            <a:r>
              <a:rPr lang="cs-CZ" sz="2000" b="1" dirty="0" smtClean="0">
                <a:solidFill>
                  <a:schemeClr val="tx2"/>
                </a:solidFill>
              </a:rPr>
              <a:t> </a:t>
            </a:r>
            <a:r>
              <a:rPr lang="cs-CZ" sz="2000" b="1" dirty="0">
                <a:solidFill>
                  <a:schemeClr val="tx2"/>
                </a:solidFill>
              </a:rPr>
              <a:t>on </a:t>
            </a:r>
            <a:r>
              <a:rPr lang="cs-CZ" sz="2000" b="1" dirty="0" smtClean="0">
                <a:solidFill>
                  <a:schemeClr val="tx2"/>
                </a:solidFill>
              </a:rPr>
              <a:t>web</a:t>
            </a: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cs-CZ" sz="2000" b="1" dirty="0" err="1" smtClean="0">
                <a:solidFill>
                  <a:schemeClr val="tx2"/>
                </a:solidFill>
              </a:rPr>
              <a:t>visualisation</a:t>
            </a:r>
            <a:r>
              <a:rPr lang="cs-CZ" sz="2000" b="1" dirty="0" smtClean="0">
                <a:solidFill>
                  <a:schemeClr val="tx2"/>
                </a:solidFill>
              </a:rPr>
              <a:t> </a:t>
            </a:r>
            <a:r>
              <a:rPr lang="cs-CZ" sz="2000" b="1" dirty="0" err="1" smtClean="0">
                <a:solidFill>
                  <a:schemeClr val="tx2"/>
                </a:solidFill>
              </a:rPr>
              <a:t>of</a:t>
            </a:r>
            <a:r>
              <a:rPr lang="cs-CZ" sz="2000" b="1" dirty="0" smtClean="0">
                <a:solidFill>
                  <a:schemeClr val="tx2"/>
                </a:solidFill>
              </a:rPr>
              <a:t> </a:t>
            </a:r>
            <a:r>
              <a:rPr lang="cs-CZ" sz="2000" b="1" dirty="0" err="1" smtClean="0">
                <a:solidFill>
                  <a:schemeClr val="tx2"/>
                </a:solidFill>
              </a:rPr>
              <a:t>uncertainity</a:t>
            </a:r>
            <a:endParaRPr lang="cs-CZ" sz="2000" b="1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2200" b="1" dirty="0">
              <a:solidFill>
                <a:schemeClr val="tx2"/>
              </a:solidFill>
            </a:endParaRPr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395536" y="4840560"/>
            <a:ext cx="8496944" cy="1828800"/>
          </a:xfrm>
          <a:solidFill>
            <a:schemeClr val="accent1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cs-CZ" sz="10000" b="1" dirty="0" err="1" smtClean="0"/>
              <a:t>Remote</a:t>
            </a:r>
            <a:r>
              <a:rPr lang="cs-CZ" sz="10000" b="1" dirty="0" smtClean="0"/>
              <a:t> </a:t>
            </a:r>
            <a:r>
              <a:rPr lang="cs-CZ" sz="10000" b="1" dirty="0"/>
              <a:t>monitoring </a:t>
            </a:r>
            <a:r>
              <a:rPr lang="cs-CZ" sz="10000" b="1" dirty="0" err="1"/>
              <a:t>of</a:t>
            </a:r>
            <a:r>
              <a:rPr lang="cs-CZ" sz="10000" b="1" dirty="0"/>
              <a:t> </a:t>
            </a:r>
            <a:r>
              <a:rPr lang="cs-CZ" sz="10000" b="1" dirty="0" err="1" smtClean="0"/>
              <a:t>landscape</a:t>
            </a:r>
            <a:endParaRPr lang="cs-CZ" sz="10000" b="1" dirty="0" smtClean="0"/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en-US" sz="8000" b="1" dirty="0" smtClean="0">
                <a:solidFill>
                  <a:schemeClr val="tx2"/>
                </a:solidFill>
              </a:rPr>
              <a:t>small </a:t>
            </a:r>
            <a:r>
              <a:rPr lang="en-US" sz="8000" b="1" dirty="0">
                <a:solidFill>
                  <a:schemeClr val="tx2"/>
                </a:solidFill>
              </a:rPr>
              <a:t>format landscape photography </a:t>
            </a:r>
            <a:r>
              <a:rPr lang="cs-CZ" sz="8000" b="1" dirty="0" smtClean="0">
                <a:solidFill>
                  <a:schemeClr val="tx2"/>
                </a:solidFill>
              </a:rPr>
              <a:t>in </a:t>
            </a:r>
            <a:r>
              <a:rPr lang="en-US" sz="8000" b="1" dirty="0" smtClean="0">
                <a:solidFill>
                  <a:schemeClr val="tx2"/>
                </a:solidFill>
              </a:rPr>
              <a:t>visible and</a:t>
            </a:r>
            <a:r>
              <a:rPr lang="cs-CZ" sz="8000" b="1" dirty="0" smtClean="0">
                <a:solidFill>
                  <a:schemeClr val="tx2"/>
                </a:solidFill>
              </a:rPr>
              <a:t> </a:t>
            </a:r>
            <a:r>
              <a:rPr lang="en-US" sz="8000" b="1" dirty="0" smtClean="0">
                <a:solidFill>
                  <a:schemeClr val="tx2"/>
                </a:solidFill>
              </a:rPr>
              <a:t>near </a:t>
            </a:r>
            <a:r>
              <a:rPr lang="en-US" sz="8000" b="1" dirty="0">
                <a:solidFill>
                  <a:schemeClr val="tx2"/>
                </a:solidFill>
              </a:rPr>
              <a:t>infrared </a:t>
            </a:r>
            <a:r>
              <a:rPr lang="en-US" sz="8000" b="1" dirty="0" err="1" smtClean="0">
                <a:solidFill>
                  <a:schemeClr val="tx2"/>
                </a:solidFill>
              </a:rPr>
              <a:t>spectr</a:t>
            </a:r>
            <a:r>
              <a:rPr lang="cs-CZ" sz="8000" b="1" dirty="0" smtClean="0">
                <a:solidFill>
                  <a:schemeClr val="tx2"/>
                </a:solidFill>
              </a:rPr>
              <a:t>um</a:t>
            </a: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en-US" sz="8000" b="1" dirty="0" smtClean="0">
                <a:solidFill>
                  <a:schemeClr val="tx2"/>
                </a:solidFill>
              </a:rPr>
              <a:t>continuous </a:t>
            </a:r>
            <a:r>
              <a:rPr lang="en-US" sz="8000" b="1" dirty="0">
                <a:solidFill>
                  <a:schemeClr val="tx2"/>
                </a:solidFill>
              </a:rPr>
              <a:t>monitoring of abiotic factors using </a:t>
            </a:r>
            <a:r>
              <a:rPr lang="en-US" sz="8000" b="1" dirty="0" smtClean="0">
                <a:solidFill>
                  <a:schemeClr val="tx2"/>
                </a:solidFill>
              </a:rPr>
              <a:t>sensor</a:t>
            </a:r>
            <a:r>
              <a:rPr lang="cs-CZ" sz="8000" b="1" dirty="0" smtClean="0">
                <a:solidFill>
                  <a:schemeClr val="tx2"/>
                </a:solidFill>
              </a:rPr>
              <a:t> </a:t>
            </a:r>
            <a:r>
              <a:rPr lang="en-US" sz="8000" b="1" dirty="0" smtClean="0">
                <a:solidFill>
                  <a:schemeClr val="tx2"/>
                </a:solidFill>
              </a:rPr>
              <a:t>networks</a:t>
            </a:r>
            <a:r>
              <a:rPr lang="en-US" sz="8000" b="1" dirty="0">
                <a:solidFill>
                  <a:schemeClr val="tx2"/>
                </a:solidFill>
              </a:rPr>
              <a:t>, telemetry stations and single- or </a:t>
            </a:r>
            <a:r>
              <a:rPr lang="en-US" sz="8000" b="1" dirty="0" smtClean="0">
                <a:solidFill>
                  <a:schemeClr val="tx2"/>
                </a:solidFill>
              </a:rPr>
              <a:t>multifunction</a:t>
            </a:r>
            <a:r>
              <a:rPr lang="cs-CZ" sz="8000" b="1" dirty="0" smtClean="0">
                <a:solidFill>
                  <a:schemeClr val="tx2"/>
                </a:solidFill>
              </a:rPr>
              <a:t> data </a:t>
            </a:r>
            <a:r>
              <a:rPr lang="cs-CZ" sz="8000" b="1" dirty="0" err="1">
                <a:solidFill>
                  <a:schemeClr val="tx2"/>
                </a:solidFill>
              </a:rPr>
              <a:t>loggers</a:t>
            </a:r>
            <a:r>
              <a:rPr lang="cs-CZ" sz="8000" b="1" dirty="0">
                <a:solidFill>
                  <a:schemeClr val="tx2"/>
                </a:solidFill>
              </a:rPr>
              <a:t>,</a:t>
            </a: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en-US" sz="8000" b="1" dirty="0" smtClean="0">
                <a:solidFill>
                  <a:schemeClr val="tx2"/>
                </a:solidFill>
              </a:rPr>
              <a:t>identification </a:t>
            </a:r>
            <a:r>
              <a:rPr lang="en-US" sz="8000" b="1" dirty="0">
                <a:solidFill>
                  <a:schemeClr val="tx2"/>
                </a:solidFill>
              </a:rPr>
              <a:t>and analysis of landscape </a:t>
            </a:r>
            <a:r>
              <a:rPr lang="en-US" sz="8000" b="1" dirty="0" smtClean="0">
                <a:solidFill>
                  <a:schemeClr val="tx2"/>
                </a:solidFill>
              </a:rPr>
              <a:t>structure</a:t>
            </a:r>
            <a:r>
              <a:rPr lang="cs-CZ" sz="8000" b="1" dirty="0" smtClean="0">
                <a:solidFill>
                  <a:schemeClr val="tx2"/>
                </a:solidFill>
              </a:rPr>
              <a:t> </a:t>
            </a:r>
            <a:r>
              <a:rPr lang="en-US" sz="8000" b="1" dirty="0" smtClean="0">
                <a:solidFill>
                  <a:schemeClr val="tx2"/>
                </a:solidFill>
              </a:rPr>
              <a:t>with </a:t>
            </a:r>
            <a:r>
              <a:rPr lang="en-US" sz="8000" b="1" dirty="0">
                <a:solidFill>
                  <a:schemeClr val="tx2"/>
                </a:solidFill>
              </a:rPr>
              <a:t>the use of GIT</a:t>
            </a:r>
          </a:p>
          <a:p>
            <a:pPr>
              <a:lnSpc>
                <a:spcPts val="1700"/>
              </a:lnSpc>
              <a:buFont typeface="Wingdings" panose="05000000000000000000" pitchFamily="2" charset="2"/>
              <a:buChar char="Ø"/>
            </a:pPr>
            <a:r>
              <a:rPr lang="en-US" sz="8000" b="1" dirty="0" smtClean="0">
                <a:solidFill>
                  <a:schemeClr val="tx2"/>
                </a:solidFill>
              </a:rPr>
              <a:t>creation </a:t>
            </a:r>
            <a:r>
              <a:rPr lang="en-US" sz="8000" b="1" dirty="0">
                <a:solidFill>
                  <a:schemeClr val="tx2"/>
                </a:solidFill>
              </a:rPr>
              <a:t>and analysis of records</a:t>
            </a:r>
            <a:endParaRPr lang="cs-CZ" sz="8000" b="1" dirty="0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9144000" cy="3103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29174"/>
            <a:ext cx="2373437" cy="1395770"/>
          </a:xfrm>
          <a:prstGeom prst="rect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8" b="3872"/>
          <a:stretch/>
        </p:blipFill>
        <p:spPr bwMode="auto">
          <a:xfrm>
            <a:off x="5724128" y="2708921"/>
            <a:ext cx="2435608" cy="1214350"/>
          </a:xfrm>
          <a:prstGeom prst="rect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5" t="13870" r="11440" b="14651"/>
          <a:stretch/>
        </p:blipFill>
        <p:spPr bwMode="auto">
          <a:xfrm>
            <a:off x="7498724" y="3717032"/>
            <a:ext cx="1537772" cy="1462497"/>
          </a:xfrm>
          <a:prstGeom prst="rect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 descr="C:\Dokumenty\Katedra\Letaky_KGI\vizualni_styl_kgi\logo_barv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93" y="116632"/>
            <a:ext cx="466725" cy="4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Dokumenty\Katedra\Letaky_KGI\vizualni_styl_kgi\logo_barv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275" y="6399212"/>
            <a:ext cx="466725" cy="4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51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cs-CZ" sz="3600" dirty="0" smtClean="0">
                <a:solidFill>
                  <a:schemeClr val="tx2"/>
                </a:solidFill>
              </a:rPr>
              <a:t>PhD study </a:t>
            </a:r>
            <a:r>
              <a:rPr lang="cs-CZ" sz="3600" b="1" dirty="0" err="1" smtClean="0">
                <a:solidFill>
                  <a:schemeClr val="tx2"/>
                </a:solidFill>
              </a:rPr>
              <a:t>Geoinformatics</a:t>
            </a:r>
            <a:r>
              <a:rPr lang="cs-CZ" sz="3600" b="1" dirty="0" smtClean="0">
                <a:solidFill>
                  <a:schemeClr val="tx2"/>
                </a:solidFill>
              </a:rPr>
              <a:t> &amp; </a:t>
            </a:r>
            <a:r>
              <a:rPr lang="cs-CZ" sz="3600" b="1" dirty="0" err="1" smtClean="0">
                <a:solidFill>
                  <a:schemeClr val="tx2"/>
                </a:solidFill>
              </a:rPr>
              <a:t>Cartography</a:t>
            </a:r>
            <a:endParaRPr lang="cs-CZ" sz="3600" b="1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5698976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700" b="1" dirty="0" smtClean="0"/>
              <a:t>Vít </a:t>
            </a:r>
            <a:r>
              <a:rPr lang="cs-CZ" sz="1700" b="1" dirty="0"/>
              <a:t>Voženílek </a:t>
            </a:r>
            <a:r>
              <a:rPr lang="cs-CZ" sz="1700" dirty="0"/>
              <a:t>– Palacký University, Olomouc</a:t>
            </a:r>
          </a:p>
          <a:p>
            <a:pPr marL="0" indent="0">
              <a:buNone/>
            </a:pPr>
            <a:r>
              <a:rPr lang="cs-CZ" sz="1700" b="1" dirty="0" smtClean="0"/>
              <a:t>Jiří </a:t>
            </a:r>
            <a:r>
              <a:rPr lang="cs-CZ" sz="1700" b="1" dirty="0"/>
              <a:t>Dvorský </a:t>
            </a:r>
            <a:r>
              <a:rPr lang="cs-CZ" sz="1700" dirty="0"/>
              <a:t>– Palacký University, Olomouc</a:t>
            </a:r>
          </a:p>
          <a:p>
            <a:pPr marL="0" indent="0">
              <a:buNone/>
            </a:pPr>
            <a:r>
              <a:rPr lang="en-US" sz="1700" b="1" dirty="0" smtClean="0"/>
              <a:t>Jan </a:t>
            </a:r>
            <a:r>
              <a:rPr lang="en-US" sz="1700" b="1" dirty="0"/>
              <a:t>Andres </a:t>
            </a:r>
            <a:r>
              <a:rPr lang="en-US" sz="1700" dirty="0"/>
              <a:t>– </a:t>
            </a:r>
            <a:r>
              <a:rPr lang="en-US" sz="1700" dirty="0" err="1"/>
              <a:t>Palacký</a:t>
            </a:r>
            <a:r>
              <a:rPr lang="en-US" sz="1700" dirty="0"/>
              <a:t> University, Olomouc</a:t>
            </a:r>
          </a:p>
          <a:p>
            <a:pPr marL="0" indent="0">
              <a:buNone/>
            </a:pPr>
            <a:r>
              <a:rPr lang="cs-CZ" sz="1700" b="1" dirty="0" smtClean="0"/>
              <a:t>Radomír </a:t>
            </a:r>
            <a:r>
              <a:rPr lang="cs-CZ" sz="1700" b="1" dirty="0" err="1"/>
              <a:t>Halaš</a:t>
            </a:r>
            <a:r>
              <a:rPr lang="cs-CZ" sz="1700" b="1" dirty="0"/>
              <a:t> </a:t>
            </a:r>
            <a:r>
              <a:rPr lang="cs-CZ" sz="1700" dirty="0"/>
              <a:t>– Palacký University, Olomouc</a:t>
            </a:r>
          </a:p>
          <a:p>
            <a:pPr marL="0" indent="0">
              <a:buNone/>
            </a:pPr>
            <a:r>
              <a:rPr lang="cs-CZ" sz="1700" b="1" dirty="0" smtClean="0"/>
              <a:t>L</a:t>
            </a:r>
            <a:r>
              <a:rPr lang="en-US" sz="1700" b="1" dirty="0" err="1" smtClean="0"/>
              <a:t>enka</a:t>
            </a:r>
            <a:r>
              <a:rPr lang="en-US" sz="1700" b="1" dirty="0" smtClean="0"/>
              <a:t> </a:t>
            </a:r>
            <a:r>
              <a:rPr lang="en-US" sz="1700" b="1" dirty="0" err="1"/>
              <a:t>Motyčková</a:t>
            </a:r>
            <a:r>
              <a:rPr lang="en-US" sz="1700" b="1" dirty="0"/>
              <a:t> </a:t>
            </a:r>
            <a:r>
              <a:rPr lang="en-US" sz="1700" dirty="0"/>
              <a:t>– </a:t>
            </a:r>
            <a:r>
              <a:rPr lang="en-US" sz="1700" dirty="0" err="1"/>
              <a:t>Palacký</a:t>
            </a:r>
            <a:r>
              <a:rPr lang="en-US" sz="1700" dirty="0"/>
              <a:t> University, Olomouc</a:t>
            </a:r>
          </a:p>
          <a:p>
            <a:pPr marL="0" indent="0">
              <a:buNone/>
            </a:pPr>
            <a:r>
              <a:rPr lang="cs-CZ" sz="1700" b="1" dirty="0" smtClean="0"/>
              <a:t>Jana </a:t>
            </a:r>
            <a:r>
              <a:rPr lang="cs-CZ" sz="1700" b="1" dirty="0"/>
              <a:t>Talašová </a:t>
            </a:r>
            <a:r>
              <a:rPr lang="cs-CZ" sz="1700" dirty="0"/>
              <a:t>– Palacký University, Olomouc</a:t>
            </a:r>
          </a:p>
          <a:p>
            <a:pPr marL="0" indent="0">
              <a:buNone/>
            </a:pPr>
            <a:r>
              <a:rPr lang="cs-CZ" sz="1700" b="1" dirty="0" smtClean="0"/>
              <a:t>Ján </a:t>
            </a:r>
            <a:r>
              <a:rPr lang="cs-CZ" sz="1700" b="1" dirty="0"/>
              <a:t>Tuček </a:t>
            </a:r>
            <a:r>
              <a:rPr lang="cs-CZ" sz="1700" dirty="0"/>
              <a:t>– </a:t>
            </a:r>
            <a:r>
              <a:rPr lang="cs-CZ" sz="1700" dirty="0" err="1"/>
              <a:t>Technical</a:t>
            </a:r>
            <a:r>
              <a:rPr lang="cs-CZ" sz="1700" dirty="0"/>
              <a:t> University in Zvolen (Slovakia)</a:t>
            </a:r>
          </a:p>
          <a:p>
            <a:pPr marL="0" indent="0">
              <a:buNone/>
            </a:pPr>
            <a:r>
              <a:rPr lang="cs-CZ" sz="1700" b="1" dirty="0" smtClean="0"/>
              <a:t>Milan </a:t>
            </a:r>
            <a:r>
              <a:rPr lang="cs-CZ" sz="1700" b="1" dirty="0"/>
              <a:t>Konečný </a:t>
            </a:r>
            <a:r>
              <a:rPr lang="cs-CZ" sz="1700" dirty="0"/>
              <a:t>– Masaryk University, Brno</a:t>
            </a:r>
          </a:p>
          <a:p>
            <a:pPr marL="0" indent="0">
              <a:buNone/>
            </a:pPr>
            <a:r>
              <a:rPr lang="cs-CZ" sz="1700" b="1" dirty="0"/>
              <a:t>Jaroslav </a:t>
            </a:r>
            <a:r>
              <a:rPr lang="cs-CZ" sz="1700" b="1" dirty="0" err="1"/>
              <a:t>Hofierka</a:t>
            </a:r>
            <a:r>
              <a:rPr lang="cs-CZ" sz="1700" b="1" dirty="0"/>
              <a:t> </a:t>
            </a:r>
            <a:r>
              <a:rPr lang="cs-CZ" sz="1700" dirty="0"/>
              <a:t>– University </a:t>
            </a:r>
            <a:r>
              <a:rPr lang="cs-CZ" sz="1700" dirty="0" err="1"/>
              <a:t>of</a:t>
            </a:r>
            <a:r>
              <a:rPr lang="cs-CZ" sz="1700" dirty="0"/>
              <a:t> Prešov in Prešov (Slovakia)</a:t>
            </a:r>
          </a:p>
          <a:p>
            <a:pPr marL="0" indent="0">
              <a:buNone/>
            </a:pPr>
            <a:r>
              <a:rPr lang="en-US" sz="1700" b="1" dirty="0" err="1"/>
              <a:t>Bohuslav</a:t>
            </a:r>
            <a:r>
              <a:rPr lang="en-US" sz="1700" b="1" dirty="0"/>
              <a:t> </a:t>
            </a:r>
            <a:r>
              <a:rPr lang="en-US" sz="1700" b="1" dirty="0" err="1"/>
              <a:t>Veverka</a:t>
            </a:r>
            <a:r>
              <a:rPr lang="en-US" sz="1700" b="1" dirty="0"/>
              <a:t> </a:t>
            </a:r>
            <a:r>
              <a:rPr lang="cs-CZ" sz="1700" dirty="0"/>
              <a:t>– Czech </a:t>
            </a:r>
            <a:r>
              <a:rPr lang="cs-CZ" sz="1700" dirty="0" err="1"/>
              <a:t>Technical</a:t>
            </a:r>
            <a:r>
              <a:rPr lang="cs-CZ" sz="1700" dirty="0"/>
              <a:t> University</a:t>
            </a:r>
          </a:p>
          <a:p>
            <a:pPr marL="0" indent="0">
              <a:buNone/>
            </a:pPr>
            <a:r>
              <a:rPr lang="en-US" sz="1700" b="1" dirty="0" err="1" smtClean="0"/>
              <a:t>Václav</a:t>
            </a:r>
            <a:r>
              <a:rPr lang="en-US" sz="1700" b="1" dirty="0" smtClean="0"/>
              <a:t> </a:t>
            </a:r>
            <a:r>
              <a:rPr lang="en-US" sz="1700" b="1" dirty="0" err="1"/>
              <a:t>Snášel</a:t>
            </a:r>
            <a:r>
              <a:rPr lang="en-US" sz="1700" b="1" dirty="0"/>
              <a:t> </a:t>
            </a:r>
            <a:r>
              <a:rPr lang="en-US" sz="1700" dirty="0"/>
              <a:t>– Technical University of Ostrava</a:t>
            </a:r>
          </a:p>
          <a:p>
            <a:pPr marL="0" indent="0">
              <a:buNone/>
            </a:pPr>
            <a:r>
              <a:rPr lang="cs-CZ" sz="1700" b="1" dirty="0" smtClean="0"/>
              <a:t>Jaromír </a:t>
            </a:r>
            <a:r>
              <a:rPr lang="cs-CZ" sz="1700" b="1" dirty="0"/>
              <a:t>Kolejka </a:t>
            </a:r>
            <a:r>
              <a:rPr lang="cs-CZ" sz="1700" dirty="0"/>
              <a:t>– Masaryk University, Brno</a:t>
            </a:r>
          </a:p>
          <a:p>
            <a:pPr marL="0" indent="0">
              <a:buNone/>
            </a:pPr>
            <a:r>
              <a:rPr lang="cs-CZ" sz="1700" b="1" dirty="0" smtClean="0"/>
              <a:t>Ján </a:t>
            </a:r>
            <a:r>
              <a:rPr lang="cs-CZ" sz="1700" b="1" dirty="0" err="1"/>
              <a:t>Feranec</a:t>
            </a:r>
            <a:r>
              <a:rPr lang="cs-CZ" sz="1700" b="1" dirty="0"/>
              <a:t> </a:t>
            </a:r>
            <a:r>
              <a:rPr lang="cs-CZ" sz="1700" dirty="0"/>
              <a:t>– </a:t>
            </a:r>
            <a:r>
              <a:rPr lang="cs-CZ" sz="1700" dirty="0" err="1"/>
              <a:t>Slovak</a:t>
            </a:r>
            <a:r>
              <a:rPr lang="cs-CZ" sz="1700" dirty="0"/>
              <a:t> </a:t>
            </a:r>
            <a:r>
              <a:rPr lang="cs-CZ" sz="1700" dirty="0" err="1"/>
              <a:t>Academy</a:t>
            </a:r>
            <a:r>
              <a:rPr lang="cs-CZ" sz="1700" dirty="0"/>
              <a:t> </a:t>
            </a:r>
            <a:r>
              <a:rPr lang="cs-CZ" sz="1700" dirty="0" err="1"/>
              <a:t>of</a:t>
            </a:r>
            <a:r>
              <a:rPr lang="cs-CZ" sz="1700" dirty="0"/>
              <a:t> Science, Bratislava (Slovakia)</a:t>
            </a:r>
          </a:p>
          <a:p>
            <a:pPr marL="0" indent="0">
              <a:buNone/>
            </a:pPr>
            <a:r>
              <a:rPr lang="cs-CZ" sz="1700" b="1" dirty="0" smtClean="0"/>
              <a:t>Jakub </a:t>
            </a:r>
            <a:r>
              <a:rPr lang="cs-CZ" sz="1700" b="1" dirty="0" err="1"/>
              <a:t>Langhammer</a:t>
            </a:r>
            <a:r>
              <a:rPr lang="cs-CZ" sz="1700" b="1" dirty="0"/>
              <a:t> </a:t>
            </a:r>
            <a:r>
              <a:rPr lang="cs-CZ" sz="1700" dirty="0"/>
              <a:t>– Charles University in Prague</a:t>
            </a:r>
          </a:p>
          <a:p>
            <a:pPr marL="0" indent="0">
              <a:buNone/>
            </a:pPr>
            <a:r>
              <a:rPr lang="en-US" sz="1700" b="1" dirty="0" err="1" smtClean="0"/>
              <a:t>Jiří</a:t>
            </a:r>
            <a:r>
              <a:rPr lang="en-US" sz="1700" b="1" dirty="0" smtClean="0"/>
              <a:t> </a:t>
            </a:r>
            <a:r>
              <a:rPr lang="en-US" sz="1700" b="1" dirty="0" err="1"/>
              <a:t>Horák</a:t>
            </a:r>
            <a:r>
              <a:rPr lang="en-US" sz="1700" b="1" dirty="0"/>
              <a:t> </a:t>
            </a:r>
            <a:r>
              <a:rPr lang="en-US" sz="1700" dirty="0"/>
              <a:t>– Technical University of Ostrava</a:t>
            </a:r>
          </a:p>
          <a:p>
            <a:pPr marL="0" indent="0">
              <a:buNone/>
            </a:pPr>
            <a:r>
              <a:rPr lang="en-US" sz="1700" b="1" dirty="0" smtClean="0"/>
              <a:t>Jan </a:t>
            </a:r>
            <a:r>
              <a:rPr lang="en-US" sz="1700" b="1" dirty="0" err="1"/>
              <a:t>Kolář</a:t>
            </a:r>
            <a:r>
              <a:rPr lang="en-US" sz="1700" b="1" dirty="0"/>
              <a:t> </a:t>
            </a:r>
            <a:r>
              <a:rPr lang="en-US" sz="1700" dirty="0"/>
              <a:t>– Charles University in Prague</a:t>
            </a:r>
          </a:p>
          <a:p>
            <a:pPr marL="0" indent="0">
              <a:buNone/>
            </a:pPr>
            <a:r>
              <a:rPr lang="cs-CZ" sz="1700" b="1" dirty="0" smtClean="0"/>
              <a:t>Jaromír </a:t>
            </a:r>
            <a:r>
              <a:rPr lang="cs-CZ" sz="1700" b="1" dirty="0"/>
              <a:t>Kaňok</a:t>
            </a:r>
            <a:endParaRPr lang="cs-CZ" sz="1700" dirty="0"/>
          </a:p>
          <a:p>
            <a:pPr marL="0" indent="0">
              <a:buNone/>
            </a:pPr>
            <a:endParaRPr lang="cs-CZ" sz="1700" b="1" dirty="0"/>
          </a:p>
          <a:p>
            <a:pPr marL="0" indent="0">
              <a:buNone/>
            </a:pPr>
            <a:endParaRPr lang="cs-CZ" sz="17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868144" y="1135285"/>
            <a:ext cx="3096344" cy="4525963"/>
          </a:xfrm>
        </p:spPr>
        <p:txBody>
          <a:bodyPr>
            <a:noAutofit/>
          </a:bodyPr>
          <a:lstStyle/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Lukáš Marek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Vít </a:t>
            </a:r>
            <a:r>
              <a:rPr lang="cs-CZ" altLang="cs-CZ" sz="2000" b="1" dirty="0" err="1">
                <a:solidFill>
                  <a:schemeClr val="tx2"/>
                </a:solidFill>
              </a:rPr>
              <a:t>Pászto</a:t>
            </a:r>
            <a:endParaRPr lang="cs-CZ" altLang="cs-CZ" sz="2000" b="1" dirty="0">
              <a:solidFill>
                <a:schemeClr val="tx2"/>
              </a:solidFill>
            </a:endParaRP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Aleš Vávra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Alžběta Brychtová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Rostislav </a:t>
            </a:r>
            <a:r>
              <a:rPr lang="cs-CZ" altLang="cs-CZ" sz="2000" b="1" dirty="0" err="1">
                <a:solidFill>
                  <a:schemeClr val="tx2"/>
                </a:solidFill>
              </a:rPr>
              <a:t>Nétek</a:t>
            </a:r>
            <a:endParaRPr lang="cs-CZ" altLang="cs-CZ" sz="2000" b="1" dirty="0">
              <a:solidFill>
                <a:schemeClr val="tx2"/>
              </a:solidFill>
            </a:endParaRP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Stanislav Popelka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 err="1">
                <a:solidFill>
                  <a:schemeClr val="tx2"/>
                </a:solidFill>
              </a:rPr>
              <a:t>Justyna</a:t>
            </a:r>
            <a:r>
              <a:rPr lang="cs-CZ" altLang="cs-CZ" sz="2000" b="1" dirty="0">
                <a:solidFill>
                  <a:schemeClr val="tx2"/>
                </a:solidFill>
              </a:rPr>
              <a:t> </a:t>
            </a:r>
            <a:r>
              <a:rPr lang="cs-CZ" altLang="cs-CZ" sz="2000" b="1" dirty="0" err="1">
                <a:solidFill>
                  <a:schemeClr val="tx2"/>
                </a:solidFill>
              </a:rPr>
              <a:t>Pastwa</a:t>
            </a:r>
            <a:endParaRPr lang="cs-CZ" altLang="cs-CZ" sz="2000" b="1" dirty="0">
              <a:solidFill>
                <a:schemeClr val="tx2"/>
              </a:solidFill>
            </a:endParaRP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Jan Caha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Vendula Hejlová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Lenka Zajíčková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Jitka Doležalová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Zbyněk Janoška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Pavel Samec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chemeClr val="tx2"/>
                </a:solidFill>
              </a:rPr>
              <a:t>Jana </a:t>
            </a:r>
            <a:r>
              <a:rPr lang="cs-CZ" altLang="cs-CZ" sz="2000" b="1" dirty="0" smtClean="0">
                <a:solidFill>
                  <a:schemeClr val="tx2"/>
                </a:solidFill>
              </a:rPr>
              <a:t>Měřičková</a:t>
            </a:r>
            <a:endParaRPr lang="cs-CZ" altLang="cs-CZ" sz="2000" b="1" dirty="0">
              <a:solidFill>
                <a:schemeClr val="tx2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9144000" cy="3103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6"/>
          <p:cNvCxnSpPr/>
          <p:nvPr/>
        </p:nvCxnSpPr>
        <p:spPr>
          <a:xfrm>
            <a:off x="1907704" y="1052736"/>
            <a:ext cx="4896544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Dokumenty\Katedra\Letaky_KGI\vizualni_styl_kgi\logo_barv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93" y="116632"/>
            <a:ext cx="466725" cy="4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84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12817" y="4480521"/>
            <a:ext cx="4350251" cy="103671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prof. Jonathan </a:t>
            </a:r>
            <a:r>
              <a:rPr lang="cs-CZ" b="1" dirty="0" smtClean="0"/>
              <a:t>Raper</a:t>
            </a:r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cs-CZ" sz="2600" dirty="0" smtClean="0"/>
              <a:t>City University London</a:t>
            </a:r>
            <a:endParaRPr lang="cs-CZ" sz="2600" dirty="0"/>
          </a:p>
        </p:txBody>
      </p:sp>
      <p:pic>
        <p:nvPicPr>
          <p:cNvPr id="5" name="Picture 4" descr="http://www.geog.ucsb.edu/img/news/2005/fabrikant.gif"/>
          <p:cNvPicPr>
            <a:picLocks noChangeAspect="1" noChangeArrowheads="1"/>
          </p:cNvPicPr>
          <p:nvPr/>
        </p:nvPicPr>
        <p:blipFill rotWithShape="1">
          <a:blip r:embed="rId2" cstate="print"/>
          <a:srcRect l="15783" r="14907" b="30169"/>
          <a:stretch/>
        </p:blipFill>
        <p:spPr bwMode="auto">
          <a:xfrm>
            <a:off x="179512" y="116632"/>
            <a:ext cx="1690254" cy="197593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Picture 4" descr="http://lazarus.elte.hu/hun/tantort/2003/ica/f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569" r="6816"/>
          <a:stretch/>
        </p:blipFill>
        <p:spPr bwMode="auto">
          <a:xfrm>
            <a:off x="1331640" y="2383904"/>
            <a:ext cx="1676401" cy="19812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4786"/>
          <a:stretch/>
        </p:blipFill>
        <p:spPr bwMode="auto">
          <a:xfrm>
            <a:off x="2483768" y="4434302"/>
            <a:ext cx="1639722" cy="194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8" name="Zástupný symbol pro obsah 2"/>
          <p:cNvSpPr>
            <a:spLocks noGrp="1"/>
          </p:cNvSpPr>
          <p:nvPr>
            <p:ph sz="half" idx="1"/>
          </p:nvPr>
        </p:nvSpPr>
        <p:spPr>
          <a:xfrm>
            <a:off x="3415854" y="2346920"/>
            <a:ext cx="4479461" cy="103671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marL="0" indent="0">
              <a:buNone/>
            </a:pPr>
            <a:r>
              <a:rPr lang="cs-CZ" b="1" dirty="0"/>
              <a:t>prof. </a:t>
            </a:r>
            <a:r>
              <a:rPr lang="cs-CZ" b="1" dirty="0" err="1" smtClean="0"/>
              <a:t>Ferjan</a:t>
            </a:r>
            <a:r>
              <a:rPr lang="cs-CZ" b="1" dirty="0" smtClean="0"/>
              <a:t> </a:t>
            </a:r>
            <a:r>
              <a:rPr lang="cs-CZ" b="1" dirty="0" err="1" smtClean="0"/>
              <a:t>Ormeling</a:t>
            </a:r>
            <a:endParaRPr lang="cs-CZ" b="1" dirty="0" smtClean="0"/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cs-CZ" sz="2600" dirty="0" smtClean="0"/>
              <a:t>Utrecht University </a:t>
            </a:r>
            <a:endParaRPr lang="cs-CZ" sz="2600" dirty="0"/>
          </a:p>
        </p:txBody>
      </p:sp>
      <p:sp>
        <p:nvSpPr>
          <p:cNvPr id="9" name="Zástupný symbol pro obsah 2"/>
          <p:cNvSpPr>
            <a:spLocks noGrp="1"/>
          </p:cNvSpPr>
          <p:nvPr>
            <p:ph sz="half" idx="1"/>
          </p:nvPr>
        </p:nvSpPr>
        <p:spPr>
          <a:xfrm>
            <a:off x="2244908" y="128318"/>
            <a:ext cx="4199299" cy="103671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marL="0" indent="0">
              <a:buNone/>
            </a:pPr>
            <a:r>
              <a:rPr lang="cs-CZ" b="1" dirty="0"/>
              <a:t>prof. </a:t>
            </a:r>
            <a:r>
              <a:rPr lang="cs-CZ" b="1" dirty="0" smtClean="0"/>
              <a:t>Sara Irina Fabrikant</a:t>
            </a:r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cs-CZ" sz="2600" dirty="0" smtClean="0"/>
              <a:t>University </a:t>
            </a:r>
            <a:r>
              <a:rPr lang="cs-CZ" sz="2600" dirty="0" err="1" smtClean="0"/>
              <a:t>of</a:t>
            </a:r>
            <a:r>
              <a:rPr lang="cs-CZ" sz="2600" dirty="0" smtClean="0"/>
              <a:t> </a:t>
            </a:r>
            <a:r>
              <a:rPr lang="cs-CZ" sz="2600" dirty="0" err="1" smtClean="0"/>
              <a:t>Zurich</a:t>
            </a:r>
            <a:endParaRPr lang="cs-CZ" sz="2600" dirty="0"/>
          </a:p>
        </p:txBody>
      </p:sp>
      <p:pic>
        <p:nvPicPr>
          <p:cNvPr id="14" name="Picture 2" descr="C:\Dokumenty\Katedra\Letaky_KGI\vizualni_styl_kgi\logo_barv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" y="6398874"/>
            <a:ext cx="466725" cy="4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36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kumenty\Katedra\Letaky_KGI\vizualni_styl_kgi\logo_barv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" y="6398874"/>
            <a:ext cx="466725" cy="4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ástupný symbol pro obsah 2"/>
          <p:cNvSpPr>
            <a:spLocks noGrp="1"/>
          </p:cNvSpPr>
          <p:nvPr>
            <p:ph sz="half" idx="1"/>
          </p:nvPr>
        </p:nvSpPr>
        <p:spPr>
          <a:xfrm>
            <a:off x="4045108" y="4149080"/>
            <a:ext cx="4848771" cy="103671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marL="0" indent="0">
              <a:buNone/>
            </a:pPr>
            <a:r>
              <a:rPr lang="cs-CZ" b="1" dirty="0"/>
              <a:t>prof. </a:t>
            </a:r>
            <a:r>
              <a:rPr lang="cs-CZ" b="1" dirty="0" err="1" smtClean="0"/>
              <a:t>Itzhak</a:t>
            </a:r>
            <a:r>
              <a:rPr lang="cs-CZ" b="1" dirty="0" smtClean="0"/>
              <a:t> </a:t>
            </a:r>
            <a:r>
              <a:rPr lang="cs-CZ" b="1" dirty="0" err="1" smtClean="0"/>
              <a:t>Benenson</a:t>
            </a:r>
            <a:endParaRPr lang="cs-CZ" b="1" dirty="0" smtClean="0"/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cs-CZ" sz="2600" dirty="0" smtClean="0"/>
              <a:t>Tel Aviv University</a:t>
            </a:r>
            <a:endParaRPr lang="cs-CZ" sz="2600" dirty="0"/>
          </a:p>
        </p:txBody>
      </p:sp>
      <p:sp>
        <p:nvSpPr>
          <p:cNvPr id="16" name="Zástupný symbol pro obsah 2"/>
          <p:cNvSpPr>
            <a:spLocks noGrp="1"/>
          </p:cNvSpPr>
          <p:nvPr>
            <p:ph sz="half" idx="1"/>
          </p:nvPr>
        </p:nvSpPr>
        <p:spPr>
          <a:xfrm>
            <a:off x="2868745" y="2271611"/>
            <a:ext cx="4992787" cy="103671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prof. </a:t>
            </a:r>
            <a:r>
              <a:rPr lang="cs-CZ" b="1" dirty="0" err="1" smtClean="0"/>
              <a:t>Terje</a:t>
            </a:r>
            <a:r>
              <a:rPr lang="cs-CZ" b="1" dirty="0" smtClean="0"/>
              <a:t> </a:t>
            </a:r>
            <a:r>
              <a:rPr lang="cs-CZ" b="1" dirty="0" smtClean="0">
                <a:solidFill>
                  <a:schemeClr val="tx2"/>
                </a:solidFill>
              </a:rPr>
              <a:t>MIDTBØ</a:t>
            </a:r>
            <a:r>
              <a:rPr lang="cs-CZ" b="1" dirty="0" smtClean="0"/>
              <a:t> </a:t>
            </a:r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cs-CZ" sz="2600" dirty="0" err="1" smtClean="0"/>
              <a:t>Trondheim</a:t>
            </a:r>
            <a:r>
              <a:rPr lang="cs-CZ" sz="2600" dirty="0" smtClean="0"/>
              <a:t> University</a:t>
            </a:r>
            <a:endParaRPr lang="cs-CZ" sz="2600" dirty="0"/>
          </a:p>
        </p:txBody>
      </p:sp>
      <p:sp>
        <p:nvSpPr>
          <p:cNvPr id="17" name="Zástupný symbol pro obsah 2"/>
          <p:cNvSpPr>
            <a:spLocks noGrp="1"/>
          </p:cNvSpPr>
          <p:nvPr>
            <p:ph sz="half" idx="1"/>
          </p:nvPr>
        </p:nvSpPr>
        <p:spPr>
          <a:xfrm>
            <a:off x="2244909" y="560366"/>
            <a:ext cx="4680520" cy="103671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marL="0" indent="0">
              <a:buNone/>
            </a:pPr>
            <a:r>
              <a:rPr lang="cs-CZ" b="1" dirty="0"/>
              <a:t>prof. </a:t>
            </a:r>
            <a:r>
              <a:rPr lang="cs-CZ" b="1" dirty="0" err="1" smtClean="0"/>
              <a:t>Menno</a:t>
            </a:r>
            <a:r>
              <a:rPr lang="cs-CZ" b="1" dirty="0" smtClean="0"/>
              <a:t>-Jan </a:t>
            </a:r>
            <a:r>
              <a:rPr lang="cs-CZ" b="1" dirty="0" err="1" smtClean="0"/>
              <a:t>Kraak</a:t>
            </a:r>
            <a:endParaRPr lang="cs-CZ" b="1" dirty="0" smtClean="0"/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cs-CZ" sz="2600" dirty="0" smtClean="0"/>
              <a:t>University </a:t>
            </a:r>
            <a:r>
              <a:rPr lang="cs-CZ" sz="2600" dirty="0" err="1" smtClean="0"/>
              <a:t>of</a:t>
            </a:r>
            <a:r>
              <a:rPr lang="cs-CZ" sz="2600" dirty="0" smtClean="0"/>
              <a:t> </a:t>
            </a:r>
            <a:r>
              <a:rPr lang="cs-CZ" sz="2600" dirty="0" err="1" smtClean="0"/>
              <a:t>Twente</a:t>
            </a:r>
            <a:endParaRPr lang="cs-CZ" sz="26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96" t="5059" r="8507" b="4823"/>
          <a:stretch/>
        </p:blipFill>
        <p:spPr bwMode="auto">
          <a:xfrm>
            <a:off x="239892" y="548680"/>
            <a:ext cx="1595430" cy="22322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http://www.indog.upol.cz/conference2013/images/host_03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1709503" cy="21602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243141"/>
            <a:ext cx="1695450" cy="22574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43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lh5.ggpht.com/-2sKYwrXrj4c/UKEhix1gCvI/AAAAAAAAAhA/tstAFU4EDLE/P1160110.JPG?imgmax=800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4" t="6553" b="4655"/>
          <a:stretch/>
        </p:blipFill>
        <p:spPr bwMode="auto">
          <a:xfrm>
            <a:off x="3332868" y="2616843"/>
            <a:ext cx="5811132" cy="424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lh5.ggpht.com/-eVaBQJOOxTo/UKEftxA4YuI/AAAAAAAAAXU/2E1oEYYJWx0/IMG_2049.JPG?imgmax=800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2000"/>
                    </a14:imgEffect>
                    <a14:imgEffect>
                      <a14:brightnessContrast bright="68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0" r="20797"/>
          <a:stretch/>
        </p:blipFill>
        <p:spPr bwMode="auto">
          <a:xfrm>
            <a:off x="-1" y="2616843"/>
            <a:ext cx="4796551" cy="424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lh5.ggpht.com/-Av1HIzDBc_c/UKEf0wqoROI/AAAAAAAAAYk/UtIgdefQdqU/IMG_2179.JPG?imgmax=800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67" t="10193" r="14096" b="4864"/>
          <a:stretch/>
        </p:blipFill>
        <p:spPr bwMode="auto">
          <a:xfrm>
            <a:off x="6177303" y="0"/>
            <a:ext cx="2966697" cy="261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lh6.ggpht.com/-MhA4v_Ibg3U/UKEf4pSisxI/AAAAAAAAAZU/feueQ7laiQk/IMG_2227.JPG?imgmax=800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648" t="19433" r="29261"/>
          <a:stretch/>
        </p:blipFill>
        <p:spPr bwMode="auto">
          <a:xfrm>
            <a:off x="4514757" y="0"/>
            <a:ext cx="1662546" cy="261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lh3.ggpht.com/-oCC_1tfIv7w/UKEf5VnscBI/AAAAAAAAAZc/VDxwDA3r7Cc/IMG_2229.JPG?imgmax=800">
            <a:hlinkClick r:id="rId14"/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" r="21015"/>
          <a:stretch/>
        </p:blipFill>
        <p:spPr bwMode="auto">
          <a:xfrm>
            <a:off x="0" y="1"/>
            <a:ext cx="2914232" cy="261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lh3.ggpht.com/--DLAaNR1Jck/UKEfy5CqQmI/AAAAAAAAAYQ/LcfdmsAOBx4/IMG_2147.JPG?imgmax=800">
            <a:hlinkClick r:id="rId16"/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33" t="7255" r="32474" b="1982"/>
          <a:stretch/>
        </p:blipFill>
        <p:spPr bwMode="auto">
          <a:xfrm>
            <a:off x="2914232" y="7106"/>
            <a:ext cx="1717963" cy="260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Přímá spojnice 6"/>
          <p:cNvCxnSpPr/>
          <p:nvPr/>
        </p:nvCxnSpPr>
        <p:spPr>
          <a:xfrm>
            <a:off x="0" y="2616843"/>
            <a:ext cx="914400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4776034" y="2616842"/>
            <a:ext cx="0" cy="4241158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2914232" y="7106"/>
            <a:ext cx="0" cy="2609737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/>
          <p:cNvCxnSpPr/>
          <p:nvPr/>
        </p:nvCxnSpPr>
        <p:spPr>
          <a:xfrm>
            <a:off x="4632195" y="0"/>
            <a:ext cx="0" cy="2609737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/>
          <p:cNvCxnSpPr/>
          <p:nvPr/>
        </p:nvCxnSpPr>
        <p:spPr>
          <a:xfrm>
            <a:off x="6177303" y="-10956"/>
            <a:ext cx="0" cy="2609737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C:\Dokumenty\Katedra\Letaky_KGI\vizualni_styl_kgi\logo_barv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9" y="0"/>
            <a:ext cx="466725" cy="4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Dokumenty\Katedra\Letaky_KGI\vizualni_styl_kgi\logo_barv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912" y="6371165"/>
            <a:ext cx="466725" cy="4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41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5" y="476672"/>
            <a:ext cx="9139944" cy="60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4000" cy="3103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 descr="C:\Dokumenty\Katedra\Letaky_KGI\vizualni_styl_kgi\logo_barv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93" y="116632"/>
            <a:ext cx="466725" cy="4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26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581323"/>
              </p:ext>
            </p:extLst>
          </p:nvPr>
        </p:nvGraphicFramePr>
        <p:xfrm>
          <a:off x="907554" y="437807"/>
          <a:ext cx="5687999" cy="167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3598"/>
                <a:gridCol w="684584"/>
                <a:gridCol w="4399817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Čas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Blok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Název příspěvku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16:00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Registrace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16:30 - 18:00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Road Show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Zkušenosti se zahraničními stážemi </a:t>
                      </a:r>
                      <a:br>
                        <a:rPr lang="cs-CZ" sz="900" dirty="0">
                          <a:effectLst/>
                        </a:rPr>
                      </a:br>
                      <a:r>
                        <a:rPr lang="cs-CZ" sz="900" dirty="0">
                          <a:effectLst/>
                        </a:rPr>
                        <a:t>Studenti KGI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18:00 - 18:30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Cofee break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18:30 - 20:30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Road Show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Zkušenosti se zahraničními stážemi </a:t>
                      </a:r>
                      <a:br>
                        <a:rPr lang="cs-CZ" sz="900" dirty="0">
                          <a:effectLst/>
                        </a:rPr>
                      </a:br>
                      <a:r>
                        <a:rPr lang="cs-CZ" sz="900" dirty="0">
                          <a:effectLst/>
                        </a:rPr>
                        <a:t>Studenti KGI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</a:tbl>
          </a:graphicData>
        </a:graphic>
      </p:graphicFrame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863854"/>
              </p:ext>
            </p:extLst>
          </p:nvPr>
        </p:nvGraphicFramePr>
        <p:xfrm>
          <a:off x="2995550" y="1556792"/>
          <a:ext cx="5711552" cy="6148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3117"/>
                <a:gridCol w="615301"/>
                <a:gridCol w="4423134"/>
              </a:tblGrid>
              <a:tr h="227153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Čas</a:t>
                      </a:r>
                      <a:endParaRPr lang="cs-CZ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Blok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Název příspěvku</a:t>
                      </a:r>
                      <a:endParaRPr lang="cs-CZ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b"/>
                </a:tc>
              </a:tr>
              <a:tr h="227153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8:00 - 8:30</a:t>
                      </a:r>
                      <a:endParaRPr lang="cs-CZ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Registrace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 </a:t>
                      </a:r>
                      <a:endParaRPr lang="cs-CZ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rowSpan="5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8:30 - 10:00</a:t>
                      </a:r>
                      <a:endParaRPr lang="cs-CZ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Přednáškový blok anglický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Úvodní slovo </a:t>
                      </a:r>
                      <a:r>
                        <a:rPr lang="cs-CZ" sz="900" dirty="0" err="1">
                          <a:effectLst/>
                        </a:rPr>
                        <a:t>StatGIS</a:t>
                      </a:r>
                      <a:r>
                        <a:rPr lang="cs-CZ" sz="900" dirty="0">
                          <a:effectLst/>
                        </a:rPr>
                        <a:t> Team </a:t>
                      </a:r>
                      <a:br>
                        <a:rPr lang="cs-CZ" sz="900" dirty="0">
                          <a:effectLst/>
                        </a:rPr>
                      </a:br>
                      <a:r>
                        <a:rPr lang="cs-CZ" sz="900" dirty="0">
                          <a:effectLst/>
                        </a:rPr>
                        <a:t>Vít Voženílek</a:t>
                      </a:r>
                      <a:endParaRPr lang="cs-CZ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SmartGrid projects - Maps of Cooperation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Mircea Ardelean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City Center Delimitation - Olomouc case study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Jaroslav Burian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On Shape Metrics in Landscape Analyses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Vít Pászto 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Analysing the spatio-temporal pattern of farmland change using landscape metrics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Qiming Zhou 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227153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10:00 - 10:30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Cofee break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rowSpan="3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10:30 - 12:00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Přednáškový blok anglický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A Brief History of Big Data Mapping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Francis Harvey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Querying on Fuzzy Surfaces with Vague Queries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Jan Caha 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The occurence classification of Norway spruce (Picea abies /L./ Karst.) decline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Pavel Samec 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227153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12:00 - 13:00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Oběd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rowSpan="5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13:00 - 14:30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Přednáškový blok anglický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Current GIS challenge: getting better in technological skills, but still remaining geographer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Vít Voženílek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Geodata for administration and management of public transport in the Czech Republic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Lenka Zajíčková 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err="1">
                          <a:effectLst/>
                        </a:rPr>
                        <a:t>Comparison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of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current</a:t>
                      </a:r>
                      <a:r>
                        <a:rPr lang="cs-CZ" sz="900" dirty="0">
                          <a:effectLst/>
                        </a:rPr>
                        <a:t> SDI </a:t>
                      </a:r>
                      <a:r>
                        <a:rPr lang="cs-CZ" sz="900" dirty="0" err="1">
                          <a:effectLst/>
                        </a:rPr>
                        <a:t>development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topics</a:t>
                      </a:r>
                      <a:r>
                        <a:rPr lang="cs-CZ" sz="900" dirty="0">
                          <a:effectLst/>
                        </a:rPr>
                        <a:t> in </a:t>
                      </a:r>
                      <a:r>
                        <a:rPr lang="cs-CZ" sz="900" dirty="0" err="1">
                          <a:effectLst/>
                        </a:rPr>
                        <a:t>Central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Europe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with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respect</a:t>
                      </a:r>
                      <a:r>
                        <a:rPr lang="cs-CZ" sz="900" dirty="0">
                          <a:effectLst/>
                        </a:rPr>
                        <a:t> to </a:t>
                      </a:r>
                      <a:r>
                        <a:rPr lang="cs-CZ" sz="900" dirty="0" err="1">
                          <a:effectLst/>
                        </a:rPr>
                        <a:t>spatial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planning</a:t>
                      </a:r>
                      <a:r>
                        <a:rPr lang="cs-CZ" sz="900" dirty="0">
                          <a:effectLst/>
                        </a:rPr>
                        <a:t> and </a:t>
                      </a:r>
                      <a:r>
                        <a:rPr lang="cs-CZ" sz="900" dirty="0" err="1">
                          <a:effectLst/>
                        </a:rPr>
                        <a:t>Geoinformation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policies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br>
                        <a:rPr lang="cs-CZ" sz="900" dirty="0">
                          <a:effectLst/>
                        </a:rPr>
                      </a:br>
                      <a:r>
                        <a:rPr lang="cs-CZ" sz="900" dirty="0">
                          <a:effectLst/>
                        </a:rPr>
                        <a:t>Jiří </a:t>
                      </a:r>
                      <a:r>
                        <a:rPr lang="cs-CZ" sz="900" dirty="0" err="1">
                          <a:effectLst/>
                        </a:rPr>
                        <a:t>Hiess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endParaRPr lang="cs-CZ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Health Datasets in Spatial Analyses: What We Want, What We Get and What We Can Use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Lukáš Marek </a:t>
                      </a:r>
                      <a:endParaRPr lang="cs-CZ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  <a:tr h="3649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Zóny ohrožení lesů v České republice </a:t>
                      </a:r>
                      <a:br>
                        <a:rPr lang="cs-CZ" sz="900" dirty="0">
                          <a:effectLst/>
                        </a:rPr>
                      </a:br>
                      <a:r>
                        <a:rPr lang="cs-CZ" sz="900" dirty="0">
                          <a:effectLst/>
                        </a:rPr>
                        <a:t>Pavel Samec </a:t>
                      </a:r>
                      <a:endParaRPr lang="cs-CZ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60" marR="45260" marT="45260" marB="45260" anchor="ctr"/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860657"/>
              </p:ext>
            </p:extLst>
          </p:nvPr>
        </p:nvGraphicFramePr>
        <p:xfrm>
          <a:off x="234279" y="2975918"/>
          <a:ext cx="5652120" cy="8520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1560"/>
                <a:gridCol w="701825"/>
                <a:gridCol w="4338735"/>
              </a:tblGrid>
              <a:tr h="12261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Čas</a:t>
                      </a:r>
                      <a:endParaRPr lang="cs-CZ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Blok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Název příspěvku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b"/>
                </a:tc>
              </a:tr>
              <a:tr h="181252">
                <a:tc rowSpan="4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9:00 - 10:30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Přednáškový blok anglický</a:t>
                      </a:r>
                      <a:endParaRPr lang="cs-CZ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err="1">
                          <a:effectLst/>
                        </a:rPr>
                        <a:t>Towards</a:t>
                      </a:r>
                      <a:r>
                        <a:rPr lang="cs-CZ" sz="900" dirty="0">
                          <a:effectLst/>
                        </a:rPr>
                        <a:t> a </a:t>
                      </a:r>
                      <a:r>
                        <a:rPr lang="cs-CZ" sz="900" dirty="0" err="1">
                          <a:effectLst/>
                        </a:rPr>
                        <a:t>real-time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landslide</a:t>
                      </a:r>
                      <a:r>
                        <a:rPr lang="cs-CZ" sz="900" dirty="0">
                          <a:effectLst/>
                        </a:rPr>
                        <a:t> early </a:t>
                      </a:r>
                      <a:r>
                        <a:rPr lang="cs-CZ" sz="900" dirty="0" err="1">
                          <a:effectLst/>
                        </a:rPr>
                        <a:t>warning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strategy</a:t>
                      </a:r>
                      <a:r>
                        <a:rPr lang="cs-CZ" sz="900" dirty="0">
                          <a:effectLst/>
                        </a:rPr>
                        <a:t> in </a:t>
                      </a:r>
                      <a:r>
                        <a:rPr lang="cs-CZ" sz="900" dirty="0" err="1">
                          <a:effectLst/>
                        </a:rPr>
                        <a:t>Hong</a:t>
                      </a:r>
                      <a:r>
                        <a:rPr lang="cs-CZ" sz="900" dirty="0">
                          <a:effectLst/>
                        </a:rPr>
                        <a:t> Kong </a:t>
                      </a:r>
                      <a:br>
                        <a:rPr lang="cs-CZ" sz="900" dirty="0">
                          <a:effectLst/>
                        </a:rPr>
                      </a:br>
                      <a:r>
                        <a:rPr lang="cs-CZ" sz="900" dirty="0" err="1">
                          <a:effectLst/>
                        </a:rPr>
                        <a:t>Qiming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Zhou</a:t>
                      </a:r>
                      <a:endParaRPr lang="cs-CZ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23989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Satellite generated brightness temperature (AMSR-E BT) influenced by landsurface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Mukesh Boori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Morphological analysis of the fluvial forms in the Morava River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Jakub Miřijovský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23989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Combining Remote Sensing and Landscape Metrics for Urban Development to monitor Urban Spatial Variation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Maik Netzband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2261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10:30 - 11:00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Cofee break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rowSpan="4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11:00 - 12:15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Přednáškový blok anglický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The Next Age of Discovery and a Future in the Post-GIS World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Francis Harvey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23989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The spatial impact of high voltage transmission lines over the European landscape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Mircea Ardelean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23989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err="1">
                          <a:effectLst/>
                        </a:rPr>
                        <a:t>Spatial</a:t>
                      </a:r>
                      <a:r>
                        <a:rPr lang="cs-CZ" sz="900" dirty="0">
                          <a:effectLst/>
                        </a:rPr>
                        <a:t> and </a:t>
                      </a:r>
                      <a:r>
                        <a:rPr lang="cs-CZ" sz="900" dirty="0" err="1">
                          <a:effectLst/>
                        </a:rPr>
                        <a:t>temporal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analysis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of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extreme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hydrological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events</a:t>
                      </a:r>
                      <a:r>
                        <a:rPr lang="cs-CZ" sz="900" dirty="0">
                          <a:effectLst/>
                        </a:rPr>
                        <a:t> in </a:t>
                      </a:r>
                      <a:r>
                        <a:rPr lang="cs-CZ" sz="900" dirty="0" err="1">
                          <a:effectLst/>
                        </a:rPr>
                        <a:t>Lower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Silesian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Voivodeship</a:t>
                      </a:r>
                      <a:r>
                        <a:rPr lang="cs-CZ" sz="900" dirty="0">
                          <a:effectLst/>
                        </a:rPr>
                        <a:t> (1994-2011) </a:t>
                      </a:r>
                      <a:br>
                        <a:rPr lang="cs-CZ" sz="900" dirty="0">
                          <a:effectLst/>
                        </a:rPr>
                      </a:br>
                      <a:r>
                        <a:rPr lang="cs-CZ" sz="900" dirty="0" err="1">
                          <a:effectLst/>
                        </a:rPr>
                        <a:t>Justyna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r>
                        <a:rPr lang="cs-CZ" sz="900" dirty="0" err="1">
                          <a:effectLst/>
                        </a:rPr>
                        <a:t>Pastwa</a:t>
                      </a:r>
                      <a:r>
                        <a:rPr lang="cs-CZ" sz="900" dirty="0">
                          <a:effectLst/>
                        </a:rPr>
                        <a:t> </a:t>
                      </a:r>
                      <a:endParaRPr lang="cs-CZ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Remote Sensing Data for the Mapping of Urban Poverty and Slum Area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Maik Netzband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2261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12:15 - 13:15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Oběd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rowSpan="5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13:15 - 15:00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Přednáškový blok český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Restrikce měřící škály geodat pomocí genetických algoritmů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Jiří Dvorský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29853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Srovnání klasických, fuzzy a posibilistických prahových hodnot v prostorových dotazech (Comparison of Crisp, Fuzzy and Possibilistic threshold in Spatial Queries)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Jan Caha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Chaotický fraktál nebo fraktální chaos...? Aplikace v geovědách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Vít Pászto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Fuzzy logika pro řízení světelné signalizace křižovatky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Lenka Zajíčková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Urbanisticko krajinárska štúdia Vinice – MČ Bratislava Rača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Juraj Furdík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2261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15:00 - 15:30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Cofee break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298532">
                <a:tc rowSpan="5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15:30 - 17:00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Přednáškový blok český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Konceptualizace specializované edukace graduovaných uživatelů geoinformací v celoživotním vzdělávání se zřetelem na prostorové plánovače v ČR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Jiří Hiess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Hodnocení přesnosti výstupů z UAV fotogrammetrie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Jakub Miřijovský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Prostorová analýza výskytu kampylobakteriózy v České Republice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Lukáš Marek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Aktuální stav vývoje extenze Urban Planner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Jaroslav Burian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Sociální data jako zdroj pro studium percepce prostoru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Vít Voženílek 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81252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17:00 - 18:00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Workshop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Tvarové metriky a jejich použití v geoinformatice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Vít Pászto, Lukáš Marek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  <a:tr h="12261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18:00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Social event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 </a:t>
                      </a:r>
                      <a:endParaRPr lang="cs-CZ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6" marR="31986" marT="31986" marB="31986" anchor="ctr"/>
                </a:tc>
              </a:tr>
            </a:tbl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496080"/>
              </p:ext>
            </p:extLst>
          </p:nvPr>
        </p:nvGraphicFramePr>
        <p:xfrm>
          <a:off x="3275856" y="3935178"/>
          <a:ext cx="5652120" cy="2882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3464"/>
                <a:gridCol w="642920"/>
                <a:gridCol w="441573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Čas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Blok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Název příspěvku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b"/>
                </a:tc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9:00 - 10:30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Workshop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Jak rychle publikovat mapu na webu 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Martin Mikloš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Vektorové formáty pro </a:t>
                      </a:r>
                      <a:r>
                        <a:rPr lang="cs-CZ" sz="900" dirty="0" err="1">
                          <a:effectLst/>
                        </a:rPr>
                        <a:t>webovové</a:t>
                      </a:r>
                      <a:r>
                        <a:rPr lang="cs-CZ" sz="900" dirty="0">
                          <a:effectLst/>
                        </a:rPr>
                        <a:t> mapy I</a:t>
                      </a:r>
                      <a:br>
                        <a:rPr lang="cs-CZ" sz="900" dirty="0">
                          <a:effectLst/>
                        </a:rPr>
                      </a:br>
                      <a:r>
                        <a:rPr lang="cs-CZ" sz="900" dirty="0">
                          <a:effectLst/>
                        </a:rPr>
                        <a:t>Ondřej Růžička 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10:30 - 11:00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Cofee break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11:00 - 12:30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Workshop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Vektorové formáty pro webovové mapy II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Ondřej Růžička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ArcGIS - tipy&amp;triky&amp;vychytávky (co moc nefunguje ale jde to obejít)</a:t>
                      </a:r>
                      <a:br>
                        <a:rPr lang="cs-CZ" sz="900">
                          <a:effectLst/>
                        </a:rPr>
                      </a:br>
                      <a:r>
                        <a:rPr lang="cs-CZ" sz="900">
                          <a:effectLst/>
                        </a:rPr>
                        <a:t>Jaroslav Burian 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>
                          <a:effectLst/>
                        </a:rPr>
                        <a:t>12:30 - 14:00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</a:rPr>
                        <a:t>Ukončení konference, oběd 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982973" y="1268760"/>
            <a:ext cx="2659445" cy="2923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3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Tuesday</a:t>
            </a:r>
            <a:r>
              <a:rPr kumimoji="0" lang="cs-CZ" altLang="cs-CZ" sz="1300" b="1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cs-CZ" sz="13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19.11. (Hotel Flora)</a:t>
            </a:r>
            <a:endParaRPr kumimoji="0" lang="cs-CZ" altLang="cs-CZ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99592" y="156522"/>
            <a:ext cx="2659445" cy="2923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3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Monday</a:t>
            </a:r>
            <a:r>
              <a:rPr kumimoji="0" lang="cs-CZ" altLang="cs-CZ" sz="13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cs-CZ" sz="13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18.11. (KGI)</a:t>
            </a:r>
            <a:endParaRPr kumimoji="0" lang="cs-CZ" altLang="cs-CZ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251097" y="2704564"/>
            <a:ext cx="2659445" cy="2923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3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Wednesday</a:t>
            </a:r>
            <a:r>
              <a:rPr kumimoji="0" lang="cs-CZ" altLang="cs-CZ" sz="13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cs-CZ" sz="13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20.11. (Hotel Flora)</a:t>
            </a:r>
            <a:endParaRPr kumimoji="0" lang="cs-CZ" altLang="cs-CZ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275856" y="3654205"/>
            <a:ext cx="2659445" cy="2923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3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Thursday</a:t>
            </a:r>
            <a:r>
              <a:rPr kumimoji="0" lang="cs-CZ" altLang="cs-CZ" sz="13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cs-CZ" sz="13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21.11. (Hotel Flora)</a:t>
            </a:r>
            <a:endParaRPr kumimoji="0" lang="cs-CZ" altLang="cs-CZ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41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/>
          <p:cNvSpPr txBox="1">
            <a:spLocks/>
          </p:cNvSpPr>
          <p:nvPr/>
        </p:nvSpPr>
        <p:spPr>
          <a:xfrm>
            <a:off x="2915816" y="1124744"/>
            <a:ext cx="4511192" cy="121851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dirty="0" smtClean="0">
                <a:solidFill>
                  <a:schemeClr val="tx2"/>
                </a:solidFill>
              </a:rPr>
              <a:t>Francis </a:t>
            </a:r>
            <a:r>
              <a:rPr lang="cs-CZ" sz="3200" b="1" dirty="0" smtClean="0">
                <a:solidFill>
                  <a:schemeClr val="tx2"/>
                </a:solidFill>
              </a:rPr>
              <a:t>HARVEY</a:t>
            </a:r>
          </a:p>
          <a:p>
            <a:pPr algn="r"/>
            <a:r>
              <a:rPr lang="cs-CZ" sz="2000" b="1" dirty="0" smtClean="0">
                <a:solidFill>
                  <a:schemeClr val="tx2"/>
                </a:solidFill>
              </a:rPr>
              <a:t>University </a:t>
            </a:r>
            <a:r>
              <a:rPr lang="cs-CZ" sz="2000" b="1" dirty="0" err="1" smtClean="0">
                <a:solidFill>
                  <a:schemeClr val="tx2"/>
                </a:solidFill>
              </a:rPr>
              <a:t>of</a:t>
            </a:r>
            <a:r>
              <a:rPr lang="cs-CZ" sz="2000" b="1" dirty="0" smtClean="0">
                <a:solidFill>
                  <a:schemeClr val="tx2"/>
                </a:solidFill>
              </a:rPr>
              <a:t> Minnesota</a:t>
            </a:r>
          </a:p>
          <a:p>
            <a:pPr algn="r"/>
            <a:r>
              <a:rPr lang="cs-CZ" sz="1600" dirty="0" err="1" smtClean="0">
                <a:solidFill>
                  <a:schemeClr val="tx2"/>
                </a:solidFill>
              </a:rPr>
              <a:t>Dept</a:t>
            </a:r>
            <a:r>
              <a:rPr lang="cs-CZ" sz="1600" dirty="0" smtClean="0">
                <a:solidFill>
                  <a:schemeClr val="tx2"/>
                </a:solidFill>
              </a:rPr>
              <a:t>. </a:t>
            </a:r>
            <a:r>
              <a:rPr lang="cs-CZ" sz="1600" dirty="0" err="1" smtClean="0">
                <a:solidFill>
                  <a:schemeClr val="tx2"/>
                </a:solidFill>
              </a:rPr>
              <a:t>of</a:t>
            </a:r>
            <a:r>
              <a:rPr lang="cs-CZ" sz="1600" dirty="0" smtClean="0">
                <a:solidFill>
                  <a:schemeClr val="tx2"/>
                </a:solidFill>
              </a:rPr>
              <a:t> </a:t>
            </a:r>
            <a:r>
              <a:rPr lang="cs-CZ" sz="1600" dirty="0" err="1" smtClean="0">
                <a:solidFill>
                  <a:schemeClr val="tx2"/>
                </a:solidFill>
              </a:rPr>
              <a:t>Geography</a:t>
            </a:r>
            <a:r>
              <a:rPr lang="cs-CZ" sz="1600" dirty="0" smtClean="0">
                <a:solidFill>
                  <a:schemeClr val="tx2"/>
                </a:solidFill>
              </a:rPr>
              <a:t>, </a:t>
            </a:r>
            <a:r>
              <a:rPr lang="cs-CZ" sz="1600" dirty="0" err="1" smtClean="0">
                <a:solidFill>
                  <a:schemeClr val="tx2"/>
                </a:solidFill>
              </a:rPr>
              <a:t>Environment</a:t>
            </a:r>
            <a:r>
              <a:rPr lang="cs-CZ" sz="1600" dirty="0" smtClean="0">
                <a:solidFill>
                  <a:schemeClr val="tx2"/>
                </a:solidFill>
              </a:rPr>
              <a:t> and Society</a:t>
            </a:r>
            <a:endParaRPr lang="cs-CZ" sz="1600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 txBox="1">
            <a:spLocks/>
          </p:cNvSpPr>
          <p:nvPr/>
        </p:nvSpPr>
        <p:spPr>
          <a:xfrm>
            <a:off x="179512" y="1700808"/>
            <a:ext cx="5724128" cy="194421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Specialties</a:t>
            </a:r>
          </a:p>
          <a:p>
            <a:r>
              <a:rPr lang="en-US" sz="2000" dirty="0"/>
              <a:t>Central and Eastern Europe </a:t>
            </a:r>
          </a:p>
          <a:p>
            <a:r>
              <a:rPr lang="cs-CZ" sz="2000" dirty="0" smtClean="0"/>
              <a:t>L</a:t>
            </a:r>
            <a:r>
              <a:rPr lang="en-US" sz="2000" dirty="0" err="1" smtClean="0"/>
              <a:t>ocal</a:t>
            </a:r>
            <a:r>
              <a:rPr lang="en-US" sz="2000" dirty="0" smtClean="0"/>
              <a:t> </a:t>
            </a:r>
            <a:r>
              <a:rPr lang="en-US" sz="2000" dirty="0"/>
              <a:t>governments </a:t>
            </a:r>
          </a:p>
          <a:p>
            <a:r>
              <a:rPr lang="en-US" sz="2000" dirty="0"/>
              <a:t>Geographic Information Science (GIS) </a:t>
            </a:r>
          </a:p>
          <a:p>
            <a:r>
              <a:rPr lang="cs-CZ" sz="2000" dirty="0" smtClean="0"/>
              <a:t>H</a:t>
            </a:r>
            <a:r>
              <a:rPr lang="en-US" sz="2000" dirty="0" err="1" smtClean="0"/>
              <a:t>istory</a:t>
            </a:r>
            <a:r>
              <a:rPr lang="en-US" sz="2000" dirty="0" smtClean="0"/>
              <a:t> </a:t>
            </a:r>
            <a:r>
              <a:rPr lang="en-US" sz="2000" dirty="0"/>
              <a:t>of geographic thought </a:t>
            </a:r>
          </a:p>
          <a:p>
            <a:r>
              <a:rPr lang="cs-CZ" sz="2000" dirty="0" smtClean="0"/>
              <a:t>S</a:t>
            </a:r>
            <a:r>
              <a:rPr lang="en-US" sz="2000" dirty="0" err="1" smtClean="0"/>
              <a:t>ociety</a:t>
            </a:r>
            <a:r>
              <a:rPr lang="en-US" sz="2000" dirty="0" smtClean="0"/>
              <a:t> </a:t>
            </a:r>
            <a:r>
              <a:rPr lang="en-US" sz="2000" dirty="0"/>
              <a:t>and technology </a:t>
            </a:r>
          </a:p>
        </p:txBody>
      </p:sp>
      <p:sp>
        <p:nvSpPr>
          <p:cNvPr id="6" name="Zástupný symbol pro obsah 3"/>
          <p:cNvSpPr txBox="1">
            <a:spLocks/>
          </p:cNvSpPr>
          <p:nvPr/>
        </p:nvSpPr>
        <p:spPr>
          <a:xfrm>
            <a:off x="179511" y="3356992"/>
            <a:ext cx="8964489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Publications</a:t>
            </a:r>
          </a:p>
          <a:p>
            <a:r>
              <a:rPr lang="en-US" sz="1600" i="1" dirty="0"/>
              <a:t>Integrating </a:t>
            </a:r>
            <a:r>
              <a:rPr lang="en-US" sz="1600" i="1" dirty="0" err="1"/>
              <a:t>Geodata</a:t>
            </a:r>
            <a:r>
              <a:rPr lang="en-US" sz="1600" i="1" dirty="0"/>
              <a:t> Infrastructures from the Ground Up</a:t>
            </a:r>
            <a:r>
              <a:rPr lang="en-US" sz="1600" dirty="0"/>
              <a:t>. </a:t>
            </a:r>
            <a:endParaRPr lang="cs-CZ" sz="1600" dirty="0" smtClean="0"/>
          </a:p>
          <a:p>
            <a:r>
              <a:rPr lang="en-US" sz="1600" i="1" dirty="0" smtClean="0"/>
              <a:t>Public </a:t>
            </a:r>
            <a:r>
              <a:rPr lang="en-US" sz="1600" i="1" dirty="0"/>
              <a:t>Safety and GIS: What should certification accomplish</a:t>
            </a:r>
            <a:r>
              <a:rPr lang="en-US" sz="1600" i="1" dirty="0" smtClean="0"/>
              <a:t>?</a:t>
            </a:r>
            <a:endParaRPr lang="cs-CZ" sz="1600" dirty="0" smtClean="0"/>
          </a:p>
          <a:p>
            <a:r>
              <a:rPr lang="en-US" sz="1600" i="1" dirty="0" smtClean="0"/>
              <a:t>Developing </a:t>
            </a:r>
            <a:r>
              <a:rPr lang="en-US" sz="1600" i="1" dirty="0"/>
              <a:t>geographic information infrastructures for local government: The role of trust</a:t>
            </a:r>
            <a:r>
              <a:rPr lang="en-US" sz="1600" dirty="0"/>
              <a:t>. </a:t>
            </a:r>
          </a:p>
          <a:p>
            <a:r>
              <a:rPr lang="en-US" sz="1600" i="1" dirty="0"/>
              <a:t>Boundary objects and the social construction of GIS </a:t>
            </a:r>
            <a:r>
              <a:rPr lang="en-US" sz="1600" i="1" dirty="0" smtClean="0"/>
              <a:t>technology</a:t>
            </a:r>
            <a:r>
              <a:rPr lang="en-US" sz="1600" dirty="0" smtClean="0"/>
              <a:t>.</a:t>
            </a:r>
            <a:endParaRPr lang="cs-CZ" sz="1600" dirty="0" smtClean="0"/>
          </a:p>
          <a:p>
            <a:pPr marL="0" indent="0">
              <a:buNone/>
            </a:pPr>
            <a:r>
              <a:rPr lang="en-US" sz="2000" b="1" dirty="0" smtClean="0"/>
              <a:t>Research </a:t>
            </a:r>
            <a:r>
              <a:rPr lang="en-US" sz="2000" b="1" dirty="0"/>
              <a:t>Activities</a:t>
            </a:r>
          </a:p>
          <a:p>
            <a:r>
              <a:rPr lang="en-US" sz="1600" dirty="0"/>
              <a:t>Local Government Geographic Information Sharing: Examine issues impeding and improving information sharing among US local governments, ongoing </a:t>
            </a:r>
          </a:p>
          <a:p>
            <a:r>
              <a:rPr lang="en-US" sz="1600" dirty="0"/>
              <a:t>Developing the Polish Cadastral Infrastructure: Study of cadastral related government activities in Poland with an emphasis on post-socialist transitional and EU accession issues, ongoing </a:t>
            </a:r>
          </a:p>
          <a:p>
            <a:r>
              <a:rPr lang="en-US" sz="1600" dirty="0"/>
              <a:t>Collaborative Research: Graduate Ethics Education for Future Geospatial Technology Professionals: Research and teaching on issues related to GI professional </a:t>
            </a:r>
            <a:r>
              <a:rPr lang="en-US" sz="1600" dirty="0" smtClean="0"/>
              <a:t>ethics</a:t>
            </a:r>
            <a:endParaRPr lang="en-US" sz="1600" dirty="0"/>
          </a:p>
        </p:txBody>
      </p:sp>
      <p:pic>
        <p:nvPicPr>
          <p:cNvPr id="1026" name="Picture 2" descr="Picture of Francis Harv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008" y="855496"/>
            <a:ext cx="1560493" cy="29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tatgis.upol.cz/images/logo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5155"/>
            <a:ext cx="4968553" cy="61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71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/>
          <p:cNvSpPr txBox="1">
            <a:spLocks/>
          </p:cNvSpPr>
          <p:nvPr/>
        </p:nvSpPr>
        <p:spPr>
          <a:xfrm>
            <a:off x="2983865" y="1124744"/>
            <a:ext cx="3820383" cy="72008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dirty="0" err="1" smtClean="0">
                <a:solidFill>
                  <a:schemeClr val="tx2"/>
                </a:solidFill>
              </a:rPr>
              <a:t>Qiming</a:t>
            </a:r>
            <a:r>
              <a:rPr lang="cs-CZ" sz="3200" b="1" dirty="0" smtClean="0">
                <a:solidFill>
                  <a:schemeClr val="tx2"/>
                </a:solidFill>
              </a:rPr>
              <a:t> </a:t>
            </a:r>
            <a:r>
              <a:rPr lang="cs-CZ" sz="3200" b="1" dirty="0" smtClean="0">
                <a:solidFill>
                  <a:schemeClr val="tx2"/>
                </a:solidFill>
              </a:rPr>
              <a:t>ZHOU</a:t>
            </a:r>
          </a:p>
          <a:p>
            <a:pPr algn="r"/>
            <a:r>
              <a:rPr lang="cs-CZ" sz="2000" b="1" dirty="0" err="1" smtClean="0">
                <a:solidFill>
                  <a:schemeClr val="tx2"/>
                </a:solidFill>
              </a:rPr>
              <a:t>Hong</a:t>
            </a:r>
            <a:r>
              <a:rPr lang="cs-CZ" sz="2000" b="1" dirty="0" smtClean="0">
                <a:solidFill>
                  <a:schemeClr val="tx2"/>
                </a:solidFill>
              </a:rPr>
              <a:t> Kong </a:t>
            </a:r>
            <a:r>
              <a:rPr lang="cs-CZ" sz="2000" b="1" dirty="0" err="1" smtClean="0">
                <a:solidFill>
                  <a:schemeClr val="tx2"/>
                </a:solidFill>
              </a:rPr>
              <a:t>Baptist</a:t>
            </a:r>
            <a:r>
              <a:rPr lang="cs-CZ" sz="2000" b="1" dirty="0" smtClean="0">
                <a:solidFill>
                  <a:schemeClr val="tx2"/>
                </a:solidFill>
              </a:rPr>
              <a:t> University</a:t>
            </a:r>
          </a:p>
          <a:p>
            <a:pPr algn="r"/>
            <a:r>
              <a:rPr lang="cs-CZ" sz="1600" dirty="0" err="1" smtClean="0">
                <a:solidFill>
                  <a:schemeClr val="tx2"/>
                </a:solidFill>
              </a:rPr>
              <a:t>Dept</a:t>
            </a:r>
            <a:r>
              <a:rPr lang="cs-CZ" sz="1600" dirty="0" smtClean="0">
                <a:solidFill>
                  <a:schemeClr val="tx2"/>
                </a:solidFill>
              </a:rPr>
              <a:t>. </a:t>
            </a:r>
            <a:r>
              <a:rPr lang="cs-CZ" sz="1600" dirty="0" err="1" smtClean="0">
                <a:solidFill>
                  <a:schemeClr val="tx2"/>
                </a:solidFill>
              </a:rPr>
              <a:t>of</a:t>
            </a:r>
            <a:r>
              <a:rPr lang="cs-CZ" sz="1600" dirty="0" smtClean="0">
                <a:solidFill>
                  <a:schemeClr val="tx2"/>
                </a:solidFill>
              </a:rPr>
              <a:t> </a:t>
            </a:r>
            <a:r>
              <a:rPr lang="cs-CZ" sz="1600" dirty="0" err="1" smtClean="0">
                <a:solidFill>
                  <a:schemeClr val="tx2"/>
                </a:solidFill>
              </a:rPr>
              <a:t>Geography</a:t>
            </a:r>
            <a:endParaRPr lang="cs-CZ" sz="1600" dirty="0" smtClean="0">
              <a:solidFill>
                <a:schemeClr val="tx2"/>
              </a:solidFill>
            </a:endParaRPr>
          </a:p>
          <a:p>
            <a:pPr algn="r"/>
            <a:r>
              <a:rPr lang="cs-CZ" sz="1600" dirty="0"/>
              <a:t>Centre </a:t>
            </a:r>
            <a:r>
              <a:rPr lang="cs-CZ" sz="1600" dirty="0" err="1"/>
              <a:t>for</a:t>
            </a:r>
            <a:r>
              <a:rPr lang="cs-CZ" sz="1600" dirty="0"/>
              <a:t> </a:t>
            </a:r>
            <a:r>
              <a:rPr lang="cs-CZ" sz="1600" dirty="0" err="1"/>
              <a:t>Geo-computation</a:t>
            </a:r>
            <a:r>
              <a:rPr lang="cs-CZ" sz="1600" dirty="0"/>
              <a:t> </a:t>
            </a:r>
            <a:endParaRPr lang="cs-CZ" sz="1600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 txBox="1">
            <a:spLocks/>
          </p:cNvSpPr>
          <p:nvPr/>
        </p:nvSpPr>
        <p:spPr>
          <a:xfrm>
            <a:off x="179512" y="1556792"/>
            <a:ext cx="5724128" cy="19442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Specialties</a:t>
            </a:r>
          </a:p>
          <a:p>
            <a:r>
              <a:rPr lang="cs-CZ" sz="2000" dirty="0" err="1">
                <a:hlinkClick r:id="rId2"/>
              </a:rPr>
              <a:t>Cartography</a:t>
            </a:r>
            <a:r>
              <a:rPr lang="cs-CZ" sz="2000" dirty="0"/>
              <a:t> </a:t>
            </a:r>
          </a:p>
          <a:p>
            <a:r>
              <a:rPr lang="cs-CZ" sz="2000" dirty="0" err="1"/>
              <a:t>Geographic</a:t>
            </a:r>
            <a:r>
              <a:rPr lang="cs-CZ" sz="2000" dirty="0"/>
              <a:t> </a:t>
            </a:r>
            <a:r>
              <a:rPr lang="cs-CZ" sz="2000" dirty="0" err="1"/>
              <a:t>Information</a:t>
            </a:r>
            <a:r>
              <a:rPr lang="cs-CZ" sz="2000" dirty="0"/>
              <a:t> Systems </a:t>
            </a:r>
          </a:p>
          <a:p>
            <a:r>
              <a:rPr lang="cs-CZ" sz="2000" dirty="0" err="1"/>
              <a:t>Remote</a:t>
            </a:r>
            <a:r>
              <a:rPr lang="cs-CZ" sz="2000" dirty="0"/>
              <a:t> </a:t>
            </a:r>
            <a:r>
              <a:rPr lang="cs-CZ" sz="2000" dirty="0" err="1"/>
              <a:t>Sensing</a:t>
            </a:r>
            <a:r>
              <a:rPr lang="cs-CZ" sz="2000" dirty="0"/>
              <a:t> and Image </a:t>
            </a:r>
            <a:r>
              <a:rPr lang="cs-CZ" sz="2000" dirty="0" err="1"/>
              <a:t>Interpretation</a:t>
            </a:r>
            <a:r>
              <a:rPr lang="cs-CZ" sz="2000" dirty="0"/>
              <a:t> </a:t>
            </a:r>
            <a:r>
              <a:rPr lang="cs-CZ" sz="2000" dirty="0" err="1"/>
              <a:t>Resource</a:t>
            </a:r>
            <a:r>
              <a:rPr lang="cs-CZ" sz="2000" dirty="0"/>
              <a:t> Management in </a:t>
            </a:r>
            <a:r>
              <a:rPr lang="cs-CZ" sz="2000" dirty="0" err="1"/>
              <a:t>China</a:t>
            </a:r>
            <a:r>
              <a:rPr lang="cs-CZ" sz="2000" dirty="0"/>
              <a:t> </a:t>
            </a:r>
            <a:endParaRPr lang="en-US" sz="2000" dirty="0"/>
          </a:p>
        </p:txBody>
      </p:sp>
      <p:sp>
        <p:nvSpPr>
          <p:cNvPr id="6" name="Zástupný symbol pro obsah 3"/>
          <p:cNvSpPr txBox="1">
            <a:spLocks/>
          </p:cNvSpPr>
          <p:nvPr/>
        </p:nvSpPr>
        <p:spPr>
          <a:xfrm>
            <a:off x="179511" y="3284984"/>
            <a:ext cx="8964489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Publications</a:t>
            </a:r>
          </a:p>
          <a:p>
            <a:r>
              <a:rPr lang="en-US" sz="1600" dirty="0"/>
              <a:t>Analysis of </a:t>
            </a:r>
            <a:r>
              <a:rPr lang="en-US" sz="1600" dirty="0" err="1"/>
              <a:t>Spatio</a:t>
            </a:r>
            <a:r>
              <a:rPr lang="en-US" sz="1600" dirty="0"/>
              <a:t>-temporal Pattern and Driving Force of Land Cover Change Using Multi-Temporal Remote Sensing </a:t>
            </a:r>
            <a:r>
              <a:rPr lang="en-US" sz="1600" dirty="0" smtClean="0"/>
              <a:t>Images</a:t>
            </a:r>
            <a:endParaRPr lang="cs-CZ" sz="1600" dirty="0" smtClean="0"/>
          </a:p>
          <a:p>
            <a:r>
              <a:rPr lang="en-US" sz="1600" dirty="0" smtClean="0"/>
              <a:t>Gradient </a:t>
            </a:r>
            <a:r>
              <a:rPr lang="en-US" sz="1600" dirty="0"/>
              <a:t>Analysis of Landscape Spatial and Temporal Pattern Changes in Beijing Metropolitan </a:t>
            </a:r>
            <a:r>
              <a:rPr lang="en-US" sz="1600" dirty="0" smtClean="0"/>
              <a:t>Area</a:t>
            </a:r>
            <a:endParaRPr lang="cs-CZ" sz="1600" dirty="0" smtClean="0"/>
          </a:p>
          <a:p>
            <a:r>
              <a:rPr lang="en-US" sz="1600" dirty="0"/>
              <a:t>Processing Multi-temporal Images for Detecting and Quantifying Spatial Pattern of Farmland Change in Western China</a:t>
            </a:r>
            <a:endParaRPr lang="cs-CZ" sz="1600" dirty="0" smtClean="0"/>
          </a:p>
          <a:p>
            <a:pPr marL="0" indent="0">
              <a:buNone/>
            </a:pPr>
            <a:r>
              <a:rPr lang="en-US" sz="2000" b="1" dirty="0" smtClean="0"/>
              <a:t>Research </a:t>
            </a:r>
            <a:r>
              <a:rPr lang="en-US" sz="2000" b="1" dirty="0"/>
              <a:t>Activities</a:t>
            </a:r>
          </a:p>
          <a:p>
            <a:r>
              <a:rPr lang="en-US" sz="1600" dirty="0"/>
              <a:t>Change detection and land cover modelling with remote sensing </a:t>
            </a:r>
          </a:p>
          <a:p>
            <a:r>
              <a:rPr lang="en-US" sz="1600" dirty="0"/>
              <a:t>DTM-based terrain analysis </a:t>
            </a:r>
          </a:p>
          <a:p>
            <a:r>
              <a:rPr lang="en-US" sz="1600" dirty="0"/>
              <a:t>Spatial decision support systems </a:t>
            </a:r>
          </a:p>
          <a:p>
            <a:r>
              <a:rPr lang="en-US" sz="1600" dirty="0"/>
              <a:t>3-dimensional GIS </a:t>
            </a:r>
          </a:p>
          <a:p>
            <a:r>
              <a:rPr lang="en-US" sz="1600" dirty="0"/>
              <a:t>GIS and remote sensing applications</a:t>
            </a:r>
          </a:p>
        </p:txBody>
      </p:sp>
      <p:pic>
        <p:nvPicPr>
          <p:cNvPr id="1028" name="Picture 4" descr="http://statgis.upol.cz/images/logo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5155"/>
            <a:ext cx="4968553" cy="61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geog.hkbu.edu.hk/staff/img_staff/qiming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0" t="3761" r="16182"/>
          <a:stretch/>
        </p:blipFill>
        <p:spPr bwMode="auto">
          <a:xfrm>
            <a:off x="6772203" y="1008365"/>
            <a:ext cx="2048269" cy="2348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gogeo.ac.uk/img/coverpics/AdvancesDigitalTerrainAnalysisSPRING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870505"/>
            <a:ext cx="1316533" cy="1870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4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/>
          <p:cNvSpPr txBox="1">
            <a:spLocks/>
          </p:cNvSpPr>
          <p:nvPr/>
        </p:nvSpPr>
        <p:spPr>
          <a:xfrm>
            <a:off x="3779912" y="1124744"/>
            <a:ext cx="3573824" cy="72008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cs-CZ" sz="3200" b="1" dirty="0" err="1" smtClean="0">
                <a:solidFill>
                  <a:schemeClr val="tx2"/>
                </a:solidFill>
              </a:rPr>
              <a:t>Maik</a:t>
            </a:r>
            <a:r>
              <a:rPr lang="cs-CZ" sz="3200" b="1" dirty="0" smtClean="0">
                <a:solidFill>
                  <a:schemeClr val="tx2"/>
                </a:solidFill>
              </a:rPr>
              <a:t> NETZBAND</a:t>
            </a:r>
          </a:p>
          <a:p>
            <a:pPr algn="r"/>
            <a:r>
              <a:rPr lang="cs-CZ" sz="2000" b="1" dirty="0" smtClean="0">
                <a:solidFill>
                  <a:schemeClr val="tx2"/>
                </a:solidFill>
              </a:rPr>
              <a:t>Ruhr-University </a:t>
            </a:r>
            <a:r>
              <a:rPr lang="cs-CZ" sz="2000" b="1" dirty="0" err="1" smtClean="0">
                <a:solidFill>
                  <a:schemeClr val="tx2"/>
                </a:solidFill>
              </a:rPr>
              <a:t>Bochum</a:t>
            </a:r>
            <a:endParaRPr lang="cs-CZ" sz="2000" b="1" dirty="0" smtClean="0">
              <a:solidFill>
                <a:schemeClr val="tx2"/>
              </a:solidFill>
            </a:endParaRPr>
          </a:p>
          <a:p>
            <a:pPr algn="r"/>
            <a:r>
              <a:rPr lang="cs-CZ" sz="1600" dirty="0" smtClean="0">
                <a:solidFill>
                  <a:schemeClr val="tx2"/>
                </a:solidFill>
              </a:rPr>
              <a:t>Institute </a:t>
            </a:r>
            <a:r>
              <a:rPr lang="cs-CZ" sz="1600" dirty="0" err="1" smtClean="0">
                <a:solidFill>
                  <a:schemeClr val="tx2"/>
                </a:solidFill>
              </a:rPr>
              <a:t>of</a:t>
            </a:r>
            <a:r>
              <a:rPr lang="cs-CZ" sz="1600" dirty="0" smtClean="0">
                <a:solidFill>
                  <a:schemeClr val="tx2"/>
                </a:solidFill>
              </a:rPr>
              <a:t> </a:t>
            </a:r>
            <a:r>
              <a:rPr lang="cs-CZ" sz="1600" dirty="0" err="1" smtClean="0">
                <a:solidFill>
                  <a:schemeClr val="tx2"/>
                </a:solidFill>
              </a:rPr>
              <a:t>Geography</a:t>
            </a:r>
            <a:endParaRPr lang="cs-CZ" sz="1600" dirty="0" smtClean="0">
              <a:solidFill>
                <a:schemeClr val="tx2"/>
              </a:solidFill>
            </a:endParaRPr>
          </a:p>
          <a:p>
            <a:pPr algn="r"/>
            <a:r>
              <a:rPr lang="cs-CZ" sz="2000" b="1" dirty="0" err="1" smtClean="0">
                <a:solidFill>
                  <a:schemeClr val="tx2"/>
                </a:solidFill>
              </a:rPr>
              <a:t>Palacky</a:t>
            </a:r>
            <a:r>
              <a:rPr lang="cs-CZ" sz="2000" b="1" dirty="0" smtClean="0">
                <a:solidFill>
                  <a:schemeClr val="tx2"/>
                </a:solidFill>
              </a:rPr>
              <a:t> University Olomouc</a:t>
            </a:r>
          </a:p>
          <a:p>
            <a:pPr algn="r"/>
            <a:r>
              <a:rPr lang="cs-CZ" sz="1600" dirty="0" err="1" smtClean="0">
                <a:solidFill>
                  <a:schemeClr val="tx2"/>
                </a:solidFill>
              </a:rPr>
              <a:t>Dept</a:t>
            </a:r>
            <a:r>
              <a:rPr lang="cs-CZ" sz="1600" dirty="0" smtClean="0">
                <a:solidFill>
                  <a:schemeClr val="tx2"/>
                </a:solidFill>
              </a:rPr>
              <a:t>. </a:t>
            </a:r>
            <a:r>
              <a:rPr lang="cs-CZ" sz="1600" dirty="0" err="1" smtClean="0">
                <a:solidFill>
                  <a:schemeClr val="tx2"/>
                </a:solidFill>
              </a:rPr>
              <a:t>of</a:t>
            </a:r>
            <a:r>
              <a:rPr lang="cs-CZ" sz="1600" dirty="0" smtClean="0">
                <a:solidFill>
                  <a:schemeClr val="tx2"/>
                </a:solidFill>
              </a:rPr>
              <a:t> </a:t>
            </a:r>
            <a:r>
              <a:rPr lang="cs-CZ" sz="1600" dirty="0" err="1" smtClean="0">
                <a:solidFill>
                  <a:schemeClr val="tx2"/>
                </a:solidFill>
              </a:rPr>
              <a:t>Geoinformatics</a:t>
            </a:r>
            <a:endParaRPr lang="cs-CZ" sz="2000" dirty="0" smtClean="0">
              <a:solidFill>
                <a:schemeClr val="tx2"/>
              </a:solidFill>
            </a:endParaRPr>
          </a:p>
          <a:p>
            <a:pPr algn="r"/>
            <a:endParaRPr lang="cs-CZ" sz="3200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 txBox="1">
            <a:spLocks/>
          </p:cNvSpPr>
          <p:nvPr/>
        </p:nvSpPr>
        <p:spPr>
          <a:xfrm>
            <a:off x="179512" y="1844824"/>
            <a:ext cx="6912768" cy="208823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Specialties</a:t>
            </a:r>
          </a:p>
          <a:p>
            <a:r>
              <a:rPr lang="fr-FR" sz="2000" dirty="0"/>
              <a:t>Social Sciences</a:t>
            </a:r>
            <a:endParaRPr lang="cs-CZ" sz="2000" dirty="0"/>
          </a:p>
          <a:p>
            <a:r>
              <a:rPr lang="fr-FR" sz="2000" dirty="0" smtClean="0"/>
              <a:t>Earth </a:t>
            </a:r>
            <a:r>
              <a:rPr lang="fr-FR" sz="2000" dirty="0"/>
              <a:t>Sciences &amp; Environment</a:t>
            </a:r>
          </a:p>
          <a:p>
            <a:r>
              <a:rPr lang="fr-FR" sz="2000" dirty="0"/>
              <a:t>Information &amp; Communication Technologies</a:t>
            </a:r>
          </a:p>
          <a:p>
            <a:r>
              <a:rPr lang="en-US" sz="2000" dirty="0" smtClean="0"/>
              <a:t>Measurement </a:t>
            </a:r>
            <a:r>
              <a:rPr lang="en-US" sz="2000" dirty="0"/>
              <a:t>of surface parameters in </a:t>
            </a:r>
            <a:r>
              <a:rPr lang="en-US" sz="2000" dirty="0" err="1"/>
              <a:t>setteled</a:t>
            </a:r>
            <a:r>
              <a:rPr lang="en-US" sz="2000" dirty="0"/>
              <a:t> areas, i.e. imperviousness, vegetation cover, surface temperature, bare soil, etc.</a:t>
            </a:r>
            <a:endParaRPr lang="fr-FR" sz="2000" dirty="0"/>
          </a:p>
        </p:txBody>
      </p:sp>
      <p:sp>
        <p:nvSpPr>
          <p:cNvPr id="6" name="Zástupný symbol pro obsah 3"/>
          <p:cNvSpPr txBox="1">
            <a:spLocks/>
          </p:cNvSpPr>
          <p:nvPr/>
        </p:nvSpPr>
        <p:spPr>
          <a:xfrm>
            <a:off x="179511" y="3789040"/>
            <a:ext cx="8964489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Publications</a:t>
            </a:r>
          </a:p>
          <a:p>
            <a:r>
              <a:rPr lang="en-US" sz="1600" dirty="0"/>
              <a:t>Synthesizing urban remote sensing through application, scale, data and case </a:t>
            </a:r>
            <a:r>
              <a:rPr lang="en-US" sz="1600" dirty="0" smtClean="0"/>
              <a:t>studies</a:t>
            </a:r>
            <a:endParaRPr lang="cs-CZ" sz="1600" dirty="0" smtClean="0"/>
          </a:p>
          <a:p>
            <a:r>
              <a:rPr lang="cs-CZ" sz="1600" dirty="0"/>
              <a:t>Urban Land Use </a:t>
            </a:r>
            <a:r>
              <a:rPr lang="cs-CZ" sz="1600" dirty="0" err="1" smtClean="0"/>
              <a:t>Changes</a:t>
            </a:r>
            <a:endParaRPr lang="cs-CZ" sz="1600" dirty="0" smtClean="0"/>
          </a:p>
          <a:p>
            <a:r>
              <a:rPr lang="en-US" sz="1600" dirty="0"/>
              <a:t>Monitoring Urban Change with ASTER </a:t>
            </a:r>
            <a:r>
              <a:rPr lang="en-US" sz="1600" dirty="0" smtClean="0"/>
              <a:t>data</a:t>
            </a:r>
            <a:endParaRPr lang="cs-CZ" sz="1600" dirty="0" smtClean="0"/>
          </a:p>
          <a:p>
            <a:r>
              <a:rPr lang="en-US" sz="1600" dirty="0"/>
              <a:t>Flood risks in urbanized areas – multi-</a:t>
            </a:r>
            <a:r>
              <a:rPr lang="en-US" sz="1600" dirty="0" err="1"/>
              <a:t>sensoral</a:t>
            </a:r>
            <a:r>
              <a:rPr lang="en-US" sz="1600" dirty="0"/>
              <a:t> approaches using remotely sensed data for risk assessment</a:t>
            </a:r>
            <a:endParaRPr lang="cs-CZ" sz="1600" i="1" dirty="0" smtClean="0"/>
          </a:p>
          <a:p>
            <a:pPr marL="0" indent="0">
              <a:buNone/>
            </a:pPr>
            <a:r>
              <a:rPr lang="en-US" sz="2000" b="1" dirty="0" smtClean="0"/>
              <a:t>Research Activities</a:t>
            </a:r>
            <a:endParaRPr lang="cs-CZ" sz="2000" b="1" dirty="0" smtClean="0"/>
          </a:p>
          <a:p>
            <a:r>
              <a:rPr lang="cs-CZ" sz="2000" dirty="0" smtClean="0"/>
              <a:t>Urban </a:t>
            </a:r>
            <a:r>
              <a:rPr lang="cs-CZ" sz="2000" dirty="0" err="1" smtClean="0"/>
              <a:t>remote</a:t>
            </a:r>
            <a:r>
              <a:rPr lang="cs-CZ" sz="2000" dirty="0" smtClean="0"/>
              <a:t> </a:t>
            </a:r>
            <a:r>
              <a:rPr lang="cs-CZ" sz="2000" dirty="0" err="1" smtClean="0"/>
              <a:t>sensing</a:t>
            </a:r>
            <a:endParaRPr lang="cs-CZ" sz="2000" dirty="0" smtClean="0"/>
          </a:p>
          <a:p>
            <a:r>
              <a:rPr lang="cs-CZ" sz="2000" dirty="0" err="1" smtClean="0"/>
              <a:t>Spatial</a:t>
            </a:r>
            <a:r>
              <a:rPr lang="cs-CZ" sz="2000" dirty="0" smtClean="0"/>
              <a:t> </a:t>
            </a:r>
            <a:r>
              <a:rPr lang="cs-CZ" sz="2000" dirty="0" err="1" smtClean="0"/>
              <a:t>planning</a:t>
            </a:r>
            <a:endParaRPr lang="en-US" sz="2000" dirty="0"/>
          </a:p>
        </p:txBody>
      </p:sp>
      <p:pic>
        <p:nvPicPr>
          <p:cNvPr id="1028" name="Picture 4" descr="http://statgis.upol.cz/images/logo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5155"/>
            <a:ext cx="4968553" cy="61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geographie.ruhr-uni-bochum.de/uploads/pics/netzban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342" b="9997"/>
          <a:stretch/>
        </p:blipFill>
        <p:spPr bwMode="auto">
          <a:xfrm>
            <a:off x="7341076" y="1048345"/>
            <a:ext cx="1551404" cy="2207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4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/>
          <p:cNvSpPr txBox="1">
            <a:spLocks/>
          </p:cNvSpPr>
          <p:nvPr/>
        </p:nvSpPr>
        <p:spPr>
          <a:xfrm>
            <a:off x="1713014" y="1144228"/>
            <a:ext cx="4788024" cy="72008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dirty="0" err="1" smtClean="0">
                <a:solidFill>
                  <a:schemeClr val="tx2"/>
                </a:solidFill>
              </a:rPr>
              <a:t>Mircea</a:t>
            </a:r>
            <a:r>
              <a:rPr lang="cs-CZ" sz="3200" b="1" dirty="0" smtClean="0">
                <a:solidFill>
                  <a:schemeClr val="tx2"/>
                </a:solidFill>
              </a:rPr>
              <a:t> </a:t>
            </a:r>
            <a:r>
              <a:rPr lang="cs-CZ" sz="3200" b="1" dirty="0" smtClean="0">
                <a:solidFill>
                  <a:schemeClr val="tx2"/>
                </a:solidFill>
              </a:rPr>
              <a:t>ARDELEAN</a:t>
            </a:r>
          </a:p>
          <a:p>
            <a:pPr algn="r"/>
            <a:r>
              <a:rPr lang="cs-CZ" sz="2000" b="1" dirty="0" err="1"/>
              <a:t>West</a:t>
            </a:r>
            <a:r>
              <a:rPr lang="cs-CZ" sz="2000" b="1" dirty="0"/>
              <a:t> University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Timișoara</a:t>
            </a:r>
            <a:r>
              <a:rPr lang="cs-CZ" sz="2000" b="1" dirty="0"/>
              <a:t> </a:t>
            </a:r>
            <a:endParaRPr lang="cs-CZ" sz="3200" b="1" dirty="0" smtClean="0"/>
          </a:p>
          <a:p>
            <a:pPr algn="r"/>
            <a:r>
              <a:rPr lang="cs-CZ" sz="1600" dirty="0" err="1" smtClean="0">
                <a:solidFill>
                  <a:schemeClr val="tx2"/>
                </a:solidFill>
              </a:rPr>
              <a:t>Dept</a:t>
            </a:r>
            <a:r>
              <a:rPr lang="cs-CZ" sz="1600" dirty="0" smtClean="0">
                <a:solidFill>
                  <a:schemeClr val="tx2"/>
                </a:solidFill>
              </a:rPr>
              <a:t>. </a:t>
            </a:r>
            <a:r>
              <a:rPr lang="cs-CZ" sz="1600" dirty="0" err="1" smtClean="0">
                <a:solidFill>
                  <a:schemeClr val="tx2"/>
                </a:solidFill>
              </a:rPr>
              <a:t>of</a:t>
            </a:r>
            <a:r>
              <a:rPr lang="cs-CZ" sz="1600" dirty="0" smtClean="0">
                <a:solidFill>
                  <a:schemeClr val="tx2"/>
                </a:solidFill>
              </a:rPr>
              <a:t> </a:t>
            </a:r>
            <a:r>
              <a:rPr lang="cs-CZ" sz="1600" dirty="0" err="1" smtClean="0">
                <a:solidFill>
                  <a:schemeClr val="tx2"/>
                </a:solidFill>
              </a:rPr>
              <a:t>Geography</a:t>
            </a:r>
            <a:endParaRPr lang="cs-CZ" sz="1600" dirty="0">
              <a:solidFill>
                <a:schemeClr val="tx2"/>
              </a:solidFill>
            </a:endParaRPr>
          </a:p>
        </p:txBody>
      </p:sp>
      <p:sp>
        <p:nvSpPr>
          <p:cNvPr id="4" name="Zástupný symbol pro obsah 3"/>
          <p:cNvSpPr txBox="1">
            <a:spLocks/>
          </p:cNvSpPr>
          <p:nvPr/>
        </p:nvSpPr>
        <p:spPr>
          <a:xfrm>
            <a:off x="179512" y="1700808"/>
            <a:ext cx="5724128" cy="19442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Specialties</a:t>
            </a:r>
          </a:p>
          <a:p>
            <a:r>
              <a:rPr lang="en-US" sz="2000" dirty="0"/>
              <a:t>digital </a:t>
            </a:r>
            <a:r>
              <a:rPr lang="en-US" sz="2000" dirty="0" smtClean="0"/>
              <a:t>cartography</a:t>
            </a:r>
            <a:endParaRPr lang="cs-CZ" sz="2000" dirty="0" smtClean="0"/>
          </a:p>
          <a:p>
            <a:r>
              <a:rPr lang="en-US" sz="2000" dirty="0" smtClean="0"/>
              <a:t>GIS</a:t>
            </a:r>
            <a:endParaRPr lang="cs-CZ" sz="2000" dirty="0" smtClean="0"/>
          </a:p>
          <a:p>
            <a:r>
              <a:rPr lang="en-US" sz="2000" dirty="0" smtClean="0"/>
              <a:t>physical </a:t>
            </a:r>
            <a:r>
              <a:rPr lang="en-US" sz="2000" dirty="0"/>
              <a:t>geography</a:t>
            </a:r>
          </a:p>
        </p:txBody>
      </p:sp>
      <p:sp>
        <p:nvSpPr>
          <p:cNvPr id="6" name="Zástupný symbol pro obsah 3"/>
          <p:cNvSpPr txBox="1">
            <a:spLocks/>
          </p:cNvSpPr>
          <p:nvPr/>
        </p:nvSpPr>
        <p:spPr>
          <a:xfrm>
            <a:off x="179511" y="3356992"/>
            <a:ext cx="8964489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Publications</a:t>
            </a:r>
          </a:p>
          <a:p>
            <a:r>
              <a:rPr lang="en-US" sz="1600" dirty="0"/>
              <a:t>Geomorphological Aspects of the Human Impact in the Alpine Area of Southern Carpathians </a:t>
            </a:r>
            <a:endParaRPr lang="cs-CZ" sz="1600" dirty="0" smtClean="0"/>
          </a:p>
          <a:p>
            <a:r>
              <a:rPr lang="en-US" sz="1600" dirty="0"/>
              <a:t>The Use of the Digital Terrain Model in Analyzing the Natural Potential of the </a:t>
            </a:r>
            <a:r>
              <a:rPr lang="en-US" sz="1600" dirty="0" err="1"/>
              <a:t>Muntele</a:t>
            </a:r>
            <a:r>
              <a:rPr lang="en-US" sz="1600" dirty="0"/>
              <a:t> </a:t>
            </a:r>
            <a:r>
              <a:rPr lang="en-US" sz="1600" dirty="0" smtClean="0"/>
              <a:t>Mic</a:t>
            </a:r>
            <a:endParaRPr lang="cs-CZ" sz="1600" dirty="0" smtClean="0"/>
          </a:p>
          <a:p>
            <a:r>
              <a:rPr lang="en-US" sz="1600" dirty="0"/>
              <a:t>Proposal regarding the building of electronic atlas of </a:t>
            </a:r>
            <a:r>
              <a:rPr lang="en-US" sz="1600" dirty="0" smtClean="0"/>
              <a:t>Banat</a:t>
            </a:r>
            <a:endParaRPr lang="cs-CZ" sz="1600" dirty="0" smtClean="0"/>
          </a:p>
          <a:p>
            <a:pPr marL="0" indent="0">
              <a:buNone/>
            </a:pPr>
            <a:r>
              <a:rPr lang="en-US" sz="2000" b="1" dirty="0" smtClean="0"/>
              <a:t>Research </a:t>
            </a:r>
            <a:r>
              <a:rPr lang="en-US" sz="2000" b="1" dirty="0"/>
              <a:t>Activities</a:t>
            </a:r>
            <a:endParaRPr lang="en-US" sz="2000" dirty="0"/>
          </a:p>
          <a:p>
            <a:r>
              <a:rPr lang="cs-CZ" sz="1600" dirty="0" err="1"/>
              <a:t>Complex</a:t>
            </a:r>
            <a:r>
              <a:rPr lang="cs-CZ" sz="1600" dirty="0"/>
              <a:t> </a:t>
            </a:r>
            <a:r>
              <a:rPr lang="cs-CZ" sz="1600" dirty="0" err="1"/>
              <a:t>method</a:t>
            </a:r>
            <a:r>
              <a:rPr lang="cs-CZ" sz="1600" dirty="0"/>
              <a:t> </a:t>
            </a:r>
            <a:r>
              <a:rPr lang="cs-CZ" sz="1600" dirty="0" err="1"/>
              <a:t>of</a:t>
            </a:r>
            <a:r>
              <a:rPr lang="cs-CZ" sz="1600" dirty="0"/>
              <a:t> </a:t>
            </a:r>
            <a:r>
              <a:rPr lang="cs-CZ" sz="1600" dirty="0" err="1" smtClean="0"/>
              <a:t>digital</a:t>
            </a:r>
            <a:r>
              <a:rPr lang="cs-CZ" sz="1600" dirty="0" smtClean="0"/>
              <a:t> </a:t>
            </a:r>
            <a:r>
              <a:rPr lang="en-US" sz="1600" dirty="0" smtClean="0"/>
              <a:t>geomorphological </a:t>
            </a:r>
            <a:r>
              <a:rPr lang="en-US" sz="1600" dirty="0"/>
              <a:t>map building of Romania using </a:t>
            </a:r>
            <a:r>
              <a:rPr lang="en-US" sz="1600" dirty="0" smtClean="0"/>
              <a:t>GIS</a:t>
            </a:r>
            <a:endParaRPr lang="cs-CZ" sz="1600" dirty="0" smtClean="0"/>
          </a:p>
          <a:p>
            <a:r>
              <a:rPr lang="cs-CZ" sz="1600" dirty="0"/>
              <a:t>Digital </a:t>
            </a:r>
            <a:r>
              <a:rPr lang="cs-CZ" sz="1600" dirty="0" err="1"/>
              <a:t>geomorphological</a:t>
            </a:r>
            <a:r>
              <a:rPr lang="cs-CZ" sz="1600" dirty="0"/>
              <a:t> </a:t>
            </a:r>
            <a:r>
              <a:rPr lang="cs-CZ" sz="1600" dirty="0" err="1"/>
              <a:t>analysis</a:t>
            </a:r>
            <a:r>
              <a:rPr lang="cs-CZ" sz="1600" dirty="0"/>
              <a:t> </a:t>
            </a:r>
            <a:r>
              <a:rPr lang="cs-CZ" sz="1600" dirty="0" smtClean="0"/>
              <a:t>and </a:t>
            </a:r>
            <a:r>
              <a:rPr lang="en-US" sz="1600" dirty="0" smtClean="0"/>
              <a:t>automated </a:t>
            </a:r>
            <a:r>
              <a:rPr lang="en-US" sz="1600" dirty="0"/>
              <a:t>classification methods of landforms </a:t>
            </a:r>
            <a:r>
              <a:rPr lang="en-US" sz="1600" dirty="0" smtClean="0"/>
              <a:t>in</a:t>
            </a:r>
            <a:r>
              <a:rPr lang="cs-CZ" sz="1600" dirty="0" smtClean="0"/>
              <a:t> </a:t>
            </a:r>
            <a:r>
              <a:rPr lang="en-US" sz="1600" dirty="0" smtClean="0"/>
              <a:t>mountain </a:t>
            </a:r>
            <a:r>
              <a:rPr lang="en-US" sz="1600" dirty="0"/>
              <a:t>areas based on Digital Elevation Model </a:t>
            </a:r>
            <a:r>
              <a:rPr lang="en-US" sz="1600" dirty="0" smtClean="0"/>
              <a:t>and</a:t>
            </a:r>
            <a:r>
              <a:rPr lang="cs-CZ" sz="1600" dirty="0" smtClean="0"/>
              <a:t> </a:t>
            </a:r>
            <a:r>
              <a:rPr lang="en-US" sz="1600" dirty="0" smtClean="0"/>
              <a:t>through </a:t>
            </a:r>
            <a:r>
              <a:rPr lang="en-US" sz="1600" dirty="0"/>
              <a:t>remote sensing imagery </a:t>
            </a:r>
            <a:r>
              <a:rPr lang="en-US" sz="1600" dirty="0" smtClean="0"/>
              <a:t>integration</a:t>
            </a:r>
            <a:endParaRPr lang="cs-CZ" sz="1600" dirty="0" smtClean="0"/>
          </a:p>
          <a:p>
            <a:r>
              <a:rPr lang="en-US" sz="1600" dirty="0"/>
              <a:t>Climatic change impact over the </a:t>
            </a:r>
            <a:r>
              <a:rPr lang="cs-CZ" sz="1600" dirty="0" smtClean="0"/>
              <a:t>H</a:t>
            </a:r>
            <a:r>
              <a:rPr lang="en-US" sz="1600" dirty="0" err="1" smtClean="0"/>
              <a:t>olocene</a:t>
            </a:r>
            <a:r>
              <a:rPr lang="cs-CZ" sz="1600" dirty="0" smtClean="0"/>
              <a:t> </a:t>
            </a:r>
            <a:r>
              <a:rPr lang="en-US" sz="1600" dirty="0" smtClean="0"/>
              <a:t>and </a:t>
            </a:r>
            <a:r>
              <a:rPr lang="en-US" sz="1600" dirty="0"/>
              <a:t>present day dynamics of the alpine environments </a:t>
            </a:r>
            <a:r>
              <a:rPr lang="en-US" sz="1600" dirty="0" smtClean="0"/>
              <a:t>in</a:t>
            </a:r>
            <a:r>
              <a:rPr lang="cs-CZ" sz="1600" dirty="0" smtClean="0"/>
              <a:t> </a:t>
            </a:r>
            <a:r>
              <a:rPr lang="cs-CZ" sz="1600" dirty="0" err="1" smtClean="0"/>
              <a:t>Romanian</a:t>
            </a:r>
            <a:r>
              <a:rPr lang="cs-CZ" sz="1600" dirty="0" smtClean="0"/>
              <a:t> </a:t>
            </a:r>
            <a:r>
              <a:rPr lang="cs-CZ" sz="1600" dirty="0" err="1"/>
              <a:t>Carpathians</a:t>
            </a:r>
            <a:endParaRPr lang="en-US" sz="1600" dirty="0"/>
          </a:p>
        </p:txBody>
      </p:sp>
      <p:pic>
        <p:nvPicPr>
          <p:cNvPr id="1028" name="Picture 4" descr="http://statgis.upol.cz/images/logo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5155"/>
            <a:ext cx="4968553" cy="61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eaching assistant Mircea ARDELE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038" y="870629"/>
            <a:ext cx="2319434" cy="1982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4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3501008"/>
            <a:ext cx="7704856" cy="864096"/>
          </a:xfrm>
        </p:spPr>
        <p:txBody>
          <a:bodyPr>
            <a:noAutofit/>
          </a:bodyPr>
          <a:lstStyle/>
          <a:p>
            <a:pPr algn="l"/>
            <a:r>
              <a:rPr lang="cs-CZ" sz="3600" b="1" dirty="0" err="1" smtClean="0">
                <a:solidFill>
                  <a:schemeClr val="tx2"/>
                </a:solidFill>
              </a:rPr>
              <a:t>Thank</a:t>
            </a:r>
            <a:r>
              <a:rPr lang="cs-CZ" sz="3600" b="1" dirty="0" smtClean="0">
                <a:solidFill>
                  <a:schemeClr val="tx2"/>
                </a:solidFill>
              </a:rPr>
              <a:t> </a:t>
            </a:r>
            <a:r>
              <a:rPr lang="cs-CZ" sz="3600" b="1" dirty="0" err="1" smtClean="0">
                <a:solidFill>
                  <a:schemeClr val="tx2"/>
                </a:solidFill>
              </a:rPr>
              <a:t>you</a:t>
            </a:r>
            <a:r>
              <a:rPr lang="cs-CZ" sz="3600" b="1" dirty="0" smtClean="0">
                <a:solidFill>
                  <a:schemeClr val="tx2"/>
                </a:solidFill>
              </a:rPr>
              <a:t> </a:t>
            </a:r>
            <a:r>
              <a:rPr lang="cs-CZ" sz="3600" b="1" dirty="0" err="1" smtClean="0">
                <a:solidFill>
                  <a:schemeClr val="tx2"/>
                </a:solidFill>
              </a:rPr>
              <a:t>for</a:t>
            </a:r>
            <a:r>
              <a:rPr lang="cs-CZ" sz="3600" b="1" dirty="0" smtClean="0">
                <a:solidFill>
                  <a:schemeClr val="tx2"/>
                </a:solidFill>
              </a:rPr>
              <a:t> </a:t>
            </a:r>
            <a:r>
              <a:rPr lang="cs-CZ" sz="3600" b="1" dirty="0" err="1" smtClean="0">
                <a:solidFill>
                  <a:schemeClr val="tx2"/>
                </a:solidFill>
              </a:rPr>
              <a:t>coming</a:t>
            </a:r>
            <a:r>
              <a:rPr lang="cs-CZ" sz="3600" b="1" dirty="0" smtClean="0">
                <a:solidFill>
                  <a:schemeClr val="tx2"/>
                </a:solidFill>
              </a:rPr>
              <a:t>….              </a:t>
            </a:r>
            <a:br>
              <a:rPr lang="cs-CZ" sz="3600" b="1" dirty="0" smtClean="0">
                <a:solidFill>
                  <a:schemeClr val="tx2"/>
                </a:solidFill>
              </a:rPr>
            </a:br>
            <a:r>
              <a:rPr lang="cs-CZ" sz="3600" b="1" dirty="0" smtClean="0">
                <a:solidFill>
                  <a:schemeClr val="tx2"/>
                </a:solidFill>
              </a:rPr>
              <a:t>                                        …. </a:t>
            </a:r>
            <a:r>
              <a:rPr lang="cs-CZ" sz="3600" b="1" dirty="0" err="1" smtClean="0">
                <a:solidFill>
                  <a:schemeClr val="tx2"/>
                </a:solidFill>
              </a:rPr>
              <a:t>enjoy</a:t>
            </a:r>
            <a:r>
              <a:rPr lang="cs-CZ" sz="3600" b="1" dirty="0" smtClean="0">
                <a:solidFill>
                  <a:schemeClr val="tx2"/>
                </a:solidFill>
              </a:rPr>
              <a:t> </a:t>
            </a:r>
            <a:r>
              <a:rPr lang="cs-CZ" sz="3600" b="1" dirty="0" err="1" smtClean="0">
                <a:solidFill>
                  <a:schemeClr val="tx2"/>
                </a:solidFill>
              </a:rPr>
              <a:t>StatGIS</a:t>
            </a:r>
            <a:r>
              <a:rPr lang="cs-CZ" sz="3600" b="1" dirty="0" smtClean="0">
                <a:solidFill>
                  <a:schemeClr val="tx2"/>
                </a:solidFill>
              </a:rPr>
              <a:t>!</a:t>
            </a:r>
            <a:endParaRPr lang="cs-CZ" sz="3600" b="1" dirty="0">
              <a:solidFill>
                <a:schemeClr val="tx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047" y="5661248"/>
            <a:ext cx="4419217" cy="97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Univerzita Palacké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1" y="0"/>
            <a:ext cx="91440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503" y="5001336"/>
            <a:ext cx="2736304" cy="58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1340768"/>
            <a:ext cx="9144000" cy="11967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4" descr="http://statgis.upol.cz/images/logo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595923"/>
            <a:ext cx="4968553" cy="61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43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1414</Words>
  <Application>Microsoft Office PowerPoint</Application>
  <PresentationFormat>Předvádění na obrazovce (4:3)</PresentationFormat>
  <Paragraphs>276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sady Office</vt:lpstr>
      <vt:lpstr>November 18-21, 2013</vt:lpstr>
      <vt:lpstr>Palacký University Olomouc</vt:lpstr>
      <vt:lpstr>Prezentace aplikace PowerPoint</vt:lpstr>
      <vt:lpstr>Academic staff</vt:lpstr>
      <vt:lpstr>RESEARCH  STREAMS</vt:lpstr>
      <vt:lpstr>PhD study Geoinformatics &amp; Cartography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Thank you for coming….                                                       …. enjoy StatGIS!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Vitek</dc:creator>
  <cp:lastModifiedBy>Vit Voženílek</cp:lastModifiedBy>
  <cp:revision>141</cp:revision>
  <dcterms:created xsi:type="dcterms:W3CDTF">2013-10-13T07:33:06Z</dcterms:created>
  <dcterms:modified xsi:type="dcterms:W3CDTF">2013-11-18T22:23:19Z</dcterms:modified>
</cp:coreProperties>
</file>