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4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8BCDE-4198-44A9-BDF7-7991287B5DBC}" type="datetimeFigureOut">
              <a:rPr lang="en-AU" smtClean="0"/>
              <a:t>16/11/2013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0D5EF-4422-4244-85FB-5A5B5203DE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733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F634F-BB59-4354-87D8-224ACFFE4A88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B83200-C4E4-45C8-B90B-F164E407C5A3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97C55-FAB9-4522-9D8B-07866B6E5A6F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925562-E1BA-4C24-A9A6-0556BD56FD89}" type="slidenum">
              <a:rPr lang="en-US" altLang="zh-TW"/>
              <a:pPr/>
              <a:t>5</a:t>
            </a:fld>
            <a:endParaRPr lang="en-US" altLang="zh-TW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E3FFE-2A35-452E-B9FA-524E0EC8221D}" type="slidenum">
              <a:rPr lang="en-US" altLang="zh-TW"/>
              <a:pPr/>
              <a:t>6</a:t>
            </a:fld>
            <a:endParaRPr lang="en-US" altLang="zh-TW"/>
          </a:p>
        </p:txBody>
      </p:sp>
      <p:sp>
        <p:nvSpPr>
          <p:cNvPr id="62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712C2-B249-4549-8807-255434DE49A5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94173-A32E-48AD-9BF4-B9D3564C2C2F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6FCA77-50A5-4330-9CB9-8C68E50524D2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4802E2-1B5B-4605-8BCB-F2B638B9494A}" type="slidenum">
              <a:rPr lang="en-US" altLang="zh-TW"/>
              <a:pPr/>
              <a:t>10</a:t>
            </a:fld>
            <a:endParaRPr lang="en-US" altLang="zh-TW"/>
          </a:p>
        </p:txBody>
      </p:sp>
      <p:sp>
        <p:nvSpPr>
          <p:cNvPr id="631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C3ADB-6FCE-4374-9A0A-AC6BB4C95A87}" type="slidenum">
              <a:rPr lang="en-US" altLang="zh-TW"/>
              <a:pPr/>
              <a:t>11</a:t>
            </a:fld>
            <a:endParaRPr lang="en-US" altLang="zh-TW"/>
          </a:p>
        </p:txBody>
      </p:sp>
      <p:sp>
        <p:nvSpPr>
          <p:cNvPr id="63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2A3406-552E-43C5-A58D-1221D1EBA946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81910F-97D8-4126-9EB7-333889083932}" type="slidenum">
              <a:rPr lang="en-US" altLang="zh-TW"/>
              <a:pPr/>
              <a:t>13</a:t>
            </a:fld>
            <a:endParaRPr lang="en-US" altLang="zh-TW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769952-5A85-47B8-A30E-DB8031B32387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64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6395D-87D1-4009-895A-B3AFD4FC63E6}" type="slidenum">
              <a:rPr lang="en-US" altLang="zh-TW"/>
              <a:pPr/>
              <a:t>15</a:t>
            </a:fld>
            <a:endParaRPr lang="en-US" altLang="zh-TW"/>
          </a:p>
        </p:txBody>
      </p:sp>
      <p:sp>
        <p:nvSpPr>
          <p:cNvPr id="64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6A8923-5C54-4E5E-935E-B5335E535E49}" type="slidenum">
              <a:rPr lang="en-US" altLang="zh-TW"/>
              <a:pPr/>
              <a:t>16</a:t>
            </a:fld>
            <a:endParaRPr lang="en-US" altLang="zh-TW"/>
          </a:p>
        </p:txBody>
      </p:sp>
      <p:sp>
        <p:nvSpPr>
          <p:cNvPr id="6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DB4EED-6009-4D04-85EF-E92AD8B0D90C}" type="slidenum">
              <a:rPr lang="en-US" altLang="zh-TW"/>
              <a:pPr/>
              <a:t>17</a:t>
            </a:fld>
            <a:endParaRPr lang="en-US" altLang="zh-TW"/>
          </a:p>
        </p:txBody>
      </p:sp>
      <p:sp>
        <p:nvSpPr>
          <p:cNvPr id="64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5A56E-C1DB-4D27-BBA5-CD0C24085832}" type="slidenum">
              <a:rPr lang="en-US" altLang="zh-TW"/>
              <a:pPr/>
              <a:t>18</a:t>
            </a:fld>
            <a:endParaRPr lang="en-US" altLang="zh-TW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8BEAEA-935F-4701-B68B-E83BB88E3D05}" type="slidenum">
              <a:rPr lang="en-US" altLang="zh-TW"/>
              <a:pPr/>
              <a:t>19</a:t>
            </a:fld>
            <a:endParaRPr lang="en-US" altLang="zh-TW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76814-E84F-46BE-A8D3-D35DD031C240}" type="slidenum">
              <a:rPr lang="en-US" altLang="zh-TW"/>
              <a:pPr/>
              <a:t>20</a:t>
            </a:fld>
            <a:endParaRPr lang="en-US" altLang="zh-TW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6A944-74FE-4663-AA2A-D54341060F19}" type="slidenum">
              <a:rPr lang="en-US" altLang="zh-TW"/>
              <a:pPr/>
              <a:t>21</a:t>
            </a:fld>
            <a:endParaRPr lang="en-US" altLang="zh-TW"/>
          </a:p>
        </p:txBody>
      </p:sp>
      <p:sp>
        <p:nvSpPr>
          <p:cNvPr id="55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9C1F06-00A6-4121-A6D3-B3DA5125F119}" type="slidenum">
              <a:rPr lang="en-US" altLang="zh-TW"/>
              <a:pPr/>
              <a:t>22</a:t>
            </a:fld>
            <a:endParaRPr lang="en-US" altLang="zh-TW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A1A23-0C76-4516-91E7-F4FFE022DD8A}" type="slidenum">
              <a:rPr lang="en-US" altLang="zh-TW"/>
              <a:pPr/>
              <a:t>23</a:t>
            </a:fld>
            <a:endParaRPr lang="en-US" altLang="zh-TW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26EA06-35F4-463B-BFDD-5036F9EA2D7C}" type="slidenum">
              <a:rPr lang="en-US" altLang="zh-TW"/>
              <a:pPr/>
              <a:t>24</a:t>
            </a:fld>
            <a:endParaRPr lang="en-US" altLang="zh-TW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C1230D-C89B-483F-AA5D-236B023AB286}" type="slidenum">
              <a:rPr lang="en-US" altLang="zh-TW"/>
              <a:pPr/>
              <a:t>25</a:t>
            </a:fld>
            <a:endParaRPr lang="en-US" altLang="zh-TW"/>
          </a:p>
        </p:txBody>
      </p:sp>
      <p:sp>
        <p:nvSpPr>
          <p:cNvPr id="56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1A9D2-82A4-4F4A-9A92-A296F544E7B6}" type="slidenum">
              <a:rPr lang="en-US" altLang="zh-TW"/>
              <a:pPr/>
              <a:t>26</a:t>
            </a:fld>
            <a:endParaRPr lang="en-US" altLang="zh-TW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DAD8A6-C85D-4285-8A62-F00B54D02EFC}" type="slidenum">
              <a:rPr lang="en-US" altLang="zh-TW"/>
              <a:pPr/>
              <a:t>27</a:t>
            </a:fld>
            <a:endParaRPr lang="en-US" altLang="zh-TW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CF8273-1ADB-40CA-9515-1B6324A5F0B3}" type="slidenum">
              <a:rPr lang="en-US" altLang="zh-TW"/>
              <a:pPr/>
              <a:t>28</a:t>
            </a:fld>
            <a:endParaRPr lang="en-US" altLang="zh-TW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E1CF1C-C0E7-4DB1-8F59-6E9EC22C0260}" type="slidenum">
              <a:rPr lang="en-US" altLang="zh-TW"/>
              <a:pPr/>
              <a:t>29</a:t>
            </a:fld>
            <a:endParaRPr lang="en-US" altLang="zh-TW"/>
          </a:p>
        </p:txBody>
      </p:sp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D6B361-0F8F-4756-9AB9-71AA2B63CD5A}" type="slidenum">
              <a:rPr lang="en-US" altLang="zh-TW"/>
              <a:pPr/>
              <a:t>30</a:t>
            </a:fld>
            <a:endParaRPr lang="en-US" altLang="zh-TW"/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F50F93-F939-43B5-8783-0EF2FC2ECC7B}" type="slidenum">
              <a:rPr lang="en-US" altLang="zh-TW"/>
              <a:pPr/>
              <a:t>31</a:t>
            </a:fld>
            <a:endParaRPr lang="en-US" altLang="zh-TW"/>
          </a:p>
        </p:txBody>
      </p:sp>
      <p:sp>
        <p:nvSpPr>
          <p:cNvPr id="6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FA1814-93C2-4E05-ACC7-779C50B57106}" type="slidenum">
              <a:rPr lang="en-US" altLang="zh-TW"/>
              <a:pPr/>
              <a:t>32</a:t>
            </a:fld>
            <a:endParaRPr lang="en-US" altLang="zh-TW"/>
          </a:p>
        </p:txBody>
      </p:sp>
      <p:sp>
        <p:nvSpPr>
          <p:cNvPr id="6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B84D06-13D5-4636-88D3-BB91E49474C6}" type="slidenum">
              <a:rPr lang="en-US" altLang="zh-TW"/>
              <a:pPr/>
              <a:t>33</a:t>
            </a:fld>
            <a:endParaRPr lang="en-US" altLang="zh-TW"/>
          </a:p>
        </p:txBody>
      </p:sp>
      <p:sp>
        <p:nvSpPr>
          <p:cNvPr id="61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FFE84-724F-4339-909C-3D7BB2F0481D}" type="slidenum">
              <a:rPr lang="en-US" altLang="zh-TW"/>
              <a:pPr/>
              <a:t>34</a:t>
            </a:fld>
            <a:endParaRPr lang="en-US" altLang="zh-TW"/>
          </a:p>
        </p:txBody>
      </p:sp>
      <p:sp>
        <p:nvSpPr>
          <p:cNvPr id="61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3F5519-AAE1-475D-8E56-77053894DD4C}" type="slidenum">
              <a:rPr lang="en-US" altLang="zh-TW"/>
              <a:pPr/>
              <a:t>35</a:t>
            </a:fld>
            <a:endParaRPr lang="en-US" altLang="zh-TW"/>
          </a:p>
        </p:txBody>
      </p:sp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7302E7-5D2F-40D8-A5AA-C8E735A57ACB}" type="slidenum">
              <a:rPr lang="en-US" altLang="zh-TW"/>
              <a:pPr/>
              <a:t>36</a:t>
            </a:fld>
            <a:endParaRPr lang="en-US" altLang="zh-TW"/>
          </a:p>
        </p:txBody>
      </p:sp>
      <p:sp>
        <p:nvSpPr>
          <p:cNvPr id="57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2A7E0C-7132-453E-B90B-35B216D048E4}" type="slidenum">
              <a:rPr lang="en-US" altLang="zh-TW"/>
              <a:pPr/>
              <a:t>37</a:t>
            </a:fld>
            <a:endParaRPr lang="en-US" altLang="zh-TW"/>
          </a:p>
        </p:txBody>
      </p:sp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4F72C1-E492-4726-A7A3-98CFCEB68ED6}" type="slidenum">
              <a:rPr lang="en-US" altLang="zh-TW"/>
              <a:pPr/>
              <a:t>38</a:t>
            </a:fld>
            <a:endParaRPr lang="en-US" altLang="zh-TW"/>
          </a:p>
        </p:txBody>
      </p:sp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DAF7B-9264-4D20-8414-69A539A855FF}" type="slidenum">
              <a:rPr lang="en-US" altLang="zh-TW"/>
              <a:pPr/>
              <a:t>39</a:t>
            </a:fld>
            <a:endParaRPr lang="en-US" altLang="zh-TW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22EC6-7716-47F8-9E84-DCAE12F8879E}" type="slidenum">
              <a:rPr lang="en-US" altLang="zh-TW"/>
              <a:pPr/>
              <a:t>40</a:t>
            </a:fld>
            <a:endParaRPr lang="en-US" altLang="zh-TW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14C38A-7C6F-445F-A773-57FC24B413E0}" type="slidenum">
              <a:rPr lang="en-US" altLang="zh-TW"/>
              <a:pPr/>
              <a:t>41</a:t>
            </a:fld>
            <a:endParaRPr lang="en-US" altLang="zh-TW"/>
          </a:p>
        </p:txBody>
      </p:sp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8218E9-BE0F-4F75-84DF-231E51A9014A}" type="slidenum">
              <a:rPr lang="en-US" altLang="zh-TW"/>
              <a:pPr/>
              <a:t>42</a:t>
            </a:fld>
            <a:endParaRPr lang="en-US" altLang="zh-TW"/>
          </a:p>
        </p:txBody>
      </p:sp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6C9D1-E800-4F71-9C75-E46092DCA79D}" type="slidenum">
              <a:rPr lang="en-US" altLang="zh-TW"/>
              <a:pPr/>
              <a:t>43</a:t>
            </a:fld>
            <a:endParaRPr lang="en-US" altLang="zh-TW"/>
          </a:p>
        </p:txBody>
      </p:sp>
      <p:sp>
        <p:nvSpPr>
          <p:cNvPr id="59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A873DC-6827-4BB2-B10D-6FC12FB179ED}" type="slidenum">
              <a:rPr lang="en-US" altLang="zh-TW"/>
              <a:pPr/>
              <a:t>44</a:t>
            </a:fld>
            <a:endParaRPr lang="en-US" altLang="zh-TW"/>
          </a:p>
        </p:txBody>
      </p:sp>
      <p:sp>
        <p:nvSpPr>
          <p:cNvPr id="59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F878B3-8105-457D-B54F-DF4928A2DC3D}" type="slidenum">
              <a:rPr lang="en-US" altLang="zh-TW"/>
              <a:pPr/>
              <a:t>45</a:t>
            </a:fld>
            <a:endParaRPr lang="en-US" altLang="zh-TW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3F4E3F-8145-426F-B368-2DCF0592D44F}" type="slidenum">
              <a:rPr lang="en-US" altLang="zh-TW"/>
              <a:pPr/>
              <a:t>46</a:t>
            </a:fld>
            <a:endParaRPr lang="en-US" altLang="zh-TW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5E9222-47D3-46E4-A47C-73BEC924E083}" type="slidenum">
              <a:rPr lang="en-US" altLang="zh-TW"/>
              <a:pPr/>
              <a:t>47</a:t>
            </a:fld>
            <a:endParaRPr lang="en-US" altLang="zh-TW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CA44CC-E0CF-4C1B-9ABB-3F6435610C32}" type="slidenum">
              <a:rPr lang="en-US" altLang="zh-TW"/>
              <a:pPr/>
              <a:t>48</a:t>
            </a:fld>
            <a:endParaRPr lang="en-US" altLang="zh-TW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HK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097039-A334-48AF-B21C-32440F4BF9CA}" type="slidenum">
              <a:rPr lang="en-US" altLang="zh-TW"/>
              <a:pPr/>
              <a:t>49</a:t>
            </a:fld>
            <a:endParaRPr lang="en-US" altLang="zh-TW"/>
          </a:p>
        </p:txBody>
      </p:sp>
      <p:sp>
        <p:nvSpPr>
          <p:cNvPr id="626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484438" y="549275"/>
            <a:ext cx="5973762" cy="3051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/>
            <a:r>
              <a:rPr lang="en-AU" altLang="en-US" sz="3600" b="1" dirty="0" smtClean="0"/>
              <a:t>Title</a:t>
            </a:r>
            <a:endParaRPr lang="en-US" altLang="en-US" sz="3600" b="1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132138" y="3933825"/>
            <a:ext cx="5000625" cy="127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algn="l" eaLnBrk="1" hangingPunct="1">
              <a:spcAft>
                <a:spcPts val="1800"/>
              </a:spcAft>
            </a:pPr>
            <a:r>
              <a:rPr lang="en-AU" altLang="en-US" sz="2800" dirty="0" smtClean="0"/>
              <a:t>Author</a:t>
            </a:r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659438"/>
            <a:ext cx="77390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03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2123728" y="1700808"/>
            <a:ext cx="6563072" cy="4425355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000" baseline="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First level</a:t>
            </a:r>
            <a:endParaRPr lang="cs-CZ" dirty="0" smtClean="0"/>
          </a:p>
          <a:p>
            <a:pPr lvl="1"/>
            <a:r>
              <a:rPr lang="en-AU" dirty="0" smtClean="0"/>
              <a:t>Second level</a:t>
            </a:r>
            <a:endParaRPr lang="cs-CZ" dirty="0" smtClean="0"/>
          </a:p>
          <a:p>
            <a:pPr lvl="2"/>
            <a:r>
              <a:rPr lang="en-AU" dirty="0" smtClean="0"/>
              <a:t>Third level</a:t>
            </a:r>
            <a:endParaRPr lang="cs-CZ" dirty="0" smtClean="0"/>
          </a:p>
          <a:p>
            <a:pPr lvl="3"/>
            <a:r>
              <a:rPr lang="en-AU" dirty="0" smtClean="0"/>
              <a:t>Fourth level</a:t>
            </a:r>
            <a:endParaRPr lang="cs-CZ" dirty="0" smtClean="0"/>
          </a:p>
          <a:p>
            <a:pPr lvl="4"/>
            <a:r>
              <a:rPr lang="en-AU" dirty="0" smtClean="0"/>
              <a:t>Fifth level</a:t>
            </a:r>
            <a:endParaRPr lang="cs-CZ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5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80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  <p:pic>
        <p:nvPicPr>
          <p:cNvPr id="9" name="Picture 5" descr="OPVK_ver_zakladni_logolink_RGB_e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02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/>
            </a:lvl1pPr>
          </a:lstStyle>
          <a:p>
            <a:r>
              <a:rPr lang="en-AU" dirty="0" smtClean="0"/>
              <a:t>Title</a:t>
            </a:r>
            <a:endParaRPr lang="cs-CZ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76462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21428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63688" y="6381327"/>
            <a:ext cx="5688632" cy="340147"/>
          </a:xfrm>
          <a:prstGeom prst="rect">
            <a:avLst/>
          </a:prstGeom>
          <a:ln/>
        </p:spPr>
        <p:txBody>
          <a:bodyPr/>
          <a:lstStyle>
            <a:lvl1pPr>
              <a:defRPr sz="1400"/>
            </a:lvl1pPr>
          </a:lstStyle>
          <a:p>
            <a:r>
              <a:rPr lang="en-AU" altLang="en-US" smtClean="0"/>
              <a:t>Palacky University, Olomouc, Czech Republic, 18-22 November 2013</a:t>
            </a: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376" y="6381327"/>
            <a:ext cx="730424" cy="340147"/>
          </a:xfrm>
          <a:prstGeom prst="rect">
            <a:avLst/>
          </a:prstGeom>
          <a:ln/>
        </p:spPr>
        <p:txBody>
          <a:bodyPr/>
          <a:lstStyle>
            <a:lvl1pPr algn="r">
              <a:defRPr sz="1400"/>
            </a:lvl1pPr>
          </a:lstStyle>
          <a:p>
            <a:fld id="{BA32B2CC-ECF8-47A7-B7DF-CC6498D56DAC}" type="slidenum">
              <a:rPr lang="cs-CZ" altLang="en-US" smtClean="0"/>
              <a:pPr/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4" r:id="rId4"/>
    <p:sldLayoutId id="2147483654" r:id="rId5"/>
    <p:sldLayoutId id="2147483665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.bin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audio" Target="../media/audio1.wav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5.e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9.bin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notesSlide" Target="../notesSlides/notesSlide33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emf"/><Relationship Id="rId11" Type="http://schemas.openxmlformats.org/officeDocument/2006/relationships/audio" Target="../media/audio1.wav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0.e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audio" Target="../media/audio1.wav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13.bin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14.bin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15.bin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5" descr="OPVK_ver_zakladni_logolink_RGB_e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8018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659438"/>
            <a:ext cx="77390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http://gao.hkbu.edu.hk/site/eng/images/pc011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3848" y="4564277"/>
            <a:ext cx="298767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55"/>
          <p:cNvGrpSpPr>
            <a:grpSpLocks noChangeAspect="1"/>
          </p:cNvGrpSpPr>
          <p:nvPr/>
        </p:nvGrpSpPr>
        <p:grpSpPr bwMode="auto">
          <a:xfrm>
            <a:off x="6467188" y="4545111"/>
            <a:ext cx="900112" cy="900113"/>
            <a:chOff x="793" y="73"/>
            <a:chExt cx="4174" cy="4174"/>
          </a:xfrm>
        </p:grpSpPr>
        <p:sp>
          <p:nvSpPr>
            <p:cNvPr id="8" name="Oval 56"/>
            <p:cNvSpPr>
              <a:spLocks noChangeAspect="1" noChangeArrowheads="1"/>
            </p:cNvSpPr>
            <p:nvPr/>
          </p:nvSpPr>
          <p:spPr bwMode="auto">
            <a:xfrm>
              <a:off x="793" y="73"/>
              <a:ext cx="4174" cy="4174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9" name="WordArt 57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155" y="459"/>
              <a:ext cx="3448" cy="3402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8386407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noFill/>
                    <a:round/>
                    <a:headEnd/>
                    <a:tailEnd/>
                  </a:ln>
                  <a:solidFill>
                    <a:srgbClr val="003366"/>
                  </a:solidFill>
                  <a:latin typeface="Arial"/>
                  <a:cs typeface="Arial"/>
                </a:rPr>
                <a:t>CENTRE FOR GEO-COMPUTATION STUDIES</a:t>
              </a:r>
            </a:p>
          </p:txBody>
        </p:sp>
        <p:sp>
          <p:nvSpPr>
            <p:cNvPr id="10" name="WordArt 58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155" y="504"/>
              <a:ext cx="3448" cy="3402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3252373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noFill/>
                    <a:round/>
                    <a:headEnd/>
                    <a:tailEnd/>
                  </a:ln>
                  <a:solidFill>
                    <a:srgbClr val="003366"/>
                  </a:solidFill>
                  <a:latin typeface="Arial"/>
                  <a:cs typeface="Arial"/>
                </a:rPr>
                <a:t>HONG KONG</a:t>
              </a:r>
            </a:p>
          </p:txBody>
        </p:sp>
        <p:sp>
          <p:nvSpPr>
            <p:cNvPr id="11" name="Oval 59"/>
            <p:cNvSpPr>
              <a:spLocks noChangeAspect="1" noChangeArrowheads="1"/>
            </p:cNvSpPr>
            <p:nvPr/>
          </p:nvSpPr>
          <p:spPr bwMode="auto">
            <a:xfrm>
              <a:off x="1406" y="686"/>
              <a:ext cx="2947" cy="2947"/>
            </a:xfrm>
            <a:prstGeom prst="ellipse">
              <a:avLst/>
            </a:prstGeom>
            <a:solidFill>
              <a:srgbClr val="FFFF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grpSp>
          <p:nvGrpSpPr>
            <p:cNvPr id="12" name="Group 60"/>
            <p:cNvGrpSpPr>
              <a:grpSpLocks noChangeAspect="1"/>
            </p:cNvGrpSpPr>
            <p:nvPr/>
          </p:nvGrpSpPr>
          <p:grpSpPr bwMode="auto">
            <a:xfrm>
              <a:off x="1633" y="912"/>
              <a:ext cx="2494" cy="2494"/>
              <a:chOff x="1633" y="912"/>
              <a:chExt cx="2494" cy="2494"/>
            </a:xfrm>
          </p:grpSpPr>
          <p:sp>
            <p:nvSpPr>
              <p:cNvPr id="36" name="Freeform 61"/>
              <p:cNvSpPr>
                <a:spLocks noChangeAspect="1"/>
              </p:cNvSpPr>
              <p:nvPr/>
            </p:nvSpPr>
            <p:spPr bwMode="auto">
              <a:xfrm>
                <a:off x="2748" y="1363"/>
                <a:ext cx="159" cy="192"/>
              </a:xfrm>
              <a:custGeom>
                <a:avLst/>
                <a:gdLst/>
                <a:ahLst/>
                <a:cxnLst>
                  <a:cxn ang="0">
                    <a:pos x="52" y="102"/>
                  </a:cxn>
                  <a:cxn ang="0">
                    <a:pos x="62" y="101"/>
                  </a:cxn>
                  <a:cxn ang="0">
                    <a:pos x="71" y="98"/>
                  </a:cxn>
                  <a:cxn ang="0">
                    <a:pos x="79" y="93"/>
                  </a:cxn>
                  <a:cxn ang="0">
                    <a:pos x="87" y="87"/>
                  </a:cxn>
                  <a:cxn ang="0">
                    <a:pos x="93" y="79"/>
                  </a:cxn>
                  <a:cxn ang="0">
                    <a:pos x="99" y="71"/>
                  </a:cxn>
                  <a:cxn ang="0">
                    <a:pos x="101" y="61"/>
                  </a:cxn>
                  <a:cxn ang="0">
                    <a:pos x="102" y="51"/>
                  </a:cxn>
                  <a:cxn ang="0">
                    <a:pos x="101" y="40"/>
                  </a:cxn>
                  <a:cxn ang="0">
                    <a:pos x="99" y="31"/>
                  </a:cxn>
                  <a:cxn ang="0">
                    <a:pos x="93" y="23"/>
                  </a:cxn>
                  <a:cxn ang="0">
                    <a:pos x="87" y="15"/>
                  </a:cxn>
                  <a:cxn ang="0">
                    <a:pos x="79" y="9"/>
                  </a:cxn>
                  <a:cxn ang="0">
                    <a:pos x="71" y="3"/>
                  </a:cxn>
                  <a:cxn ang="0">
                    <a:pos x="62" y="1"/>
                  </a:cxn>
                  <a:cxn ang="0">
                    <a:pos x="52" y="0"/>
                  </a:cxn>
                  <a:cxn ang="0">
                    <a:pos x="41" y="1"/>
                  </a:cxn>
                  <a:cxn ang="0">
                    <a:pos x="31" y="3"/>
                  </a:cxn>
                  <a:cxn ang="0">
                    <a:pos x="23" y="9"/>
                  </a:cxn>
                  <a:cxn ang="0">
                    <a:pos x="15" y="15"/>
                  </a:cxn>
                  <a:cxn ang="0">
                    <a:pos x="9" y="23"/>
                  </a:cxn>
                  <a:cxn ang="0">
                    <a:pos x="4" y="31"/>
                  </a:cxn>
                  <a:cxn ang="0">
                    <a:pos x="1" y="40"/>
                  </a:cxn>
                  <a:cxn ang="0">
                    <a:pos x="0" y="51"/>
                  </a:cxn>
                  <a:cxn ang="0">
                    <a:pos x="1" y="61"/>
                  </a:cxn>
                  <a:cxn ang="0">
                    <a:pos x="4" y="71"/>
                  </a:cxn>
                  <a:cxn ang="0">
                    <a:pos x="9" y="79"/>
                  </a:cxn>
                  <a:cxn ang="0">
                    <a:pos x="15" y="87"/>
                  </a:cxn>
                  <a:cxn ang="0">
                    <a:pos x="23" y="93"/>
                  </a:cxn>
                  <a:cxn ang="0">
                    <a:pos x="31" y="98"/>
                  </a:cxn>
                  <a:cxn ang="0">
                    <a:pos x="41" y="101"/>
                  </a:cxn>
                  <a:cxn ang="0">
                    <a:pos x="52" y="102"/>
                  </a:cxn>
                </a:cxnLst>
                <a:rect l="0" t="0" r="r" b="b"/>
                <a:pathLst>
                  <a:path w="102" h="102">
                    <a:moveTo>
                      <a:pt x="52" y="102"/>
                    </a:moveTo>
                    <a:lnTo>
                      <a:pt x="62" y="101"/>
                    </a:lnTo>
                    <a:lnTo>
                      <a:pt x="71" y="98"/>
                    </a:lnTo>
                    <a:lnTo>
                      <a:pt x="79" y="93"/>
                    </a:lnTo>
                    <a:lnTo>
                      <a:pt x="87" y="87"/>
                    </a:lnTo>
                    <a:lnTo>
                      <a:pt x="93" y="79"/>
                    </a:lnTo>
                    <a:lnTo>
                      <a:pt x="99" y="71"/>
                    </a:lnTo>
                    <a:lnTo>
                      <a:pt x="101" y="61"/>
                    </a:lnTo>
                    <a:lnTo>
                      <a:pt x="102" y="51"/>
                    </a:lnTo>
                    <a:lnTo>
                      <a:pt x="101" y="40"/>
                    </a:lnTo>
                    <a:lnTo>
                      <a:pt x="99" y="31"/>
                    </a:lnTo>
                    <a:lnTo>
                      <a:pt x="93" y="23"/>
                    </a:lnTo>
                    <a:lnTo>
                      <a:pt x="87" y="15"/>
                    </a:lnTo>
                    <a:lnTo>
                      <a:pt x="79" y="9"/>
                    </a:lnTo>
                    <a:lnTo>
                      <a:pt x="71" y="3"/>
                    </a:lnTo>
                    <a:lnTo>
                      <a:pt x="62" y="1"/>
                    </a:lnTo>
                    <a:lnTo>
                      <a:pt x="52" y="0"/>
                    </a:lnTo>
                    <a:lnTo>
                      <a:pt x="41" y="1"/>
                    </a:lnTo>
                    <a:lnTo>
                      <a:pt x="31" y="3"/>
                    </a:lnTo>
                    <a:lnTo>
                      <a:pt x="23" y="9"/>
                    </a:lnTo>
                    <a:lnTo>
                      <a:pt x="15" y="15"/>
                    </a:lnTo>
                    <a:lnTo>
                      <a:pt x="9" y="23"/>
                    </a:lnTo>
                    <a:lnTo>
                      <a:pt x="4" y="31"/>
                    </a:lnTo>
                    <a:lnTo>
                      <a:pt x="1" y="40"/>
                    </a:lnTo>
                    <a:lnTo>
                      <a:pt x="0" y="51"/>
                    </a:lnTo>
                    <a:lnTo>
                      <a:pt x="1" y="61"/>
                    </a:lnTo>
                    <a:lnTo>
                      <a:pt x="4" y="71"/>
                    </a:lnTo>
                    <a:lnTo>
                      <a:pt x="9" y="79"/>
                    </a:lnTo>
                    <a:lnTo>
                      <a:pt x="15" y="87"/>
                    </a:lnTo>
                    <a:lnTo>
                      <a:pt x="23" y="93"/>
                    </a:lnTo>
                    <a:lnTo>
                      <a:pt x="31" y="98"/>
                    </a:lnTo>
                    <a:lnTo>
                      <a:pt x="41" y="101"/>
                    </a:lnTo>
                    <a:lnTo>
                      <a:pt x="52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62"/>
              <p:cNvSpPr>
                <a:spLocks noChangeAspect="1"/>
              </p:cNvSpPr>
              <p:nvPr/>
            </p:nvSpPr>
            <p:spPr bwMode="auto">
              <a:xfrm>
                <a:off x="1633" y="912"/>
                <a:ext cx="2494" cy="2494"/>
              </a:xfrm>
              <a:custGeom>
                <a:avLst/>
                <a:gdLst/>
                <a:ahLst/>
                <a:cxnLst>
                  <a:cxn ang="0">
                    <a:pos x="469" y="60"/>
                  </a:cxn>
                  <a:cxn ang="0">
                    <a:pos x="512" y="45"/>
                  </a:cxn>
                  <a:cxn ang="0">
                    <a:pos x="557" y="33"/>
                  </a:cxn>
                  <a:cxn ang="0">
                    <a:pos x="602" y="22"/>
                  </a:cxn>
                  <a:cxn ang="0">
                    <a:pos x="648" y="13"/>
                  </a:cxn>
                  <a:cxn ang="0">
                    <a:pos x="695" y="7"/>
                  </a:cxn>
                  <a:cxn ang="0">
                    <a:pos x="738" y="3"/>
                  </a:cxn>
                  <a:cxn ang="0">
                    <a:pos x="782" y="0"/>
                  </a:cxn>
                  <a:cxn ang="0">
                    <a:pos x="835" y="2"/>
                  </a:cxn>
                  <a:cxn ang="0">
                    <a:pos x="893" y="4"/>
                  </a:cxn>
                  <a:cxn ang="0">
                    <a:pos x="946" y="10"/>
                  </a:cxn>
                  <a:cxn ang="0">
                    <a:pos x="1011" y="21"/>
                  </a:cxn>
                  <a:cxn ang="0">
                    <a:pos x="1071" y="40"/>
                  </a:cxn>
                  <a:cxn ang="0">
                    <a:pos x="1166" y="74"/>
                  </a:cxn>
                  <a:cxn ang="0">
                    <a:pos x="1316" y="151"/>
                  </a:cxn>
                  <a:cxn ang="0">
                    <a:pos x="1441" y="252"/>
                  </a:cxn>
                  <a:cxn ang="0">
                    <a:pos x="1535" y="370"/>
                  </a:cxn>
                  <a:cxn ang="0">
                    <a:pos x="1594" y="508"/>
                  </a:cxn>
                  <a:cxn ang="0">
                    <a:pos x="1615" y="658"/>
                  </a:cxn>
                  <a:cxn ang="0">
                    <a:pos x="1605" y="760"/>
                  </a:cxn>
                  <a:cxn ang="0">
                    <a:pos x="1579" y="857"/>
                  </a:cxn>
                  <a:cxn ang="0">
                    <a:pos x="1536" y="947"/>
                  </a:cxn>
                  <a:cxn ang="0">
                    <a:pos x="1479" y="1030"/>
                  </a:cxn>
                  <a:cxn ang="0">
                    <a:pos x="1407" y="1104"/>
                  </a:cxn>
                  <a:cxn ang="0">
                    <a:pos x="1323" y="1169"/>
                  </a:cxn>
                  <a:cxn ang="0">
                    <a:pos x="1229" y="1224"/>
                  </a:cxn>
                  <a:cxn ang="0">
                    <a:pos x="1124" y="1267"/>
                  </a:cxn>
                  <a:cxn ang="0">
                    <a:pos x="1011" y="1298"/>
                  </a:cxn>
                  <a:cxn ang="0">
                    <a:pos x="891" y="1315"/>
                  </a:cxn>
                  <a:cxn ang="0">
                    <a:pos x="769" y="1318"/>
                  </a:cxn>
                  <a:cxn ang="0">
                    <a:pos x="653" y="1306"/>
                  </a:cxn>
                  <a:cxn ang="0">
                    <a:pos x="541" y="1281"/>
                  </a:cxn>
                  <a:cxn ang="0">
                    <a:pos x="435" y="1244"/>
                  </a:cxn>
                  <a:cxn ang="0">
                    <a:pos x="337" y="1194"/>
                  </a:cxn>
                  <a:cxn ang="0">
                    <a:pos x="249" y="1133"/>
                  </a:cxn>
                  <a:cxn ang="0">
                    <a:pos x="172" y="1063"/>
                  </a:cxn>
                  <a:cxn ang="0">
                    <a:pos x="106" y="982"/>
                  </a:cxn>
                  <a:cxn ang="0">
                    <a:pos x="56" y="894"/>
                  </a:cxn>
                  <a:cxn ang="0">
                    <a:pos x="21" y="798"/>
                  </a:cxn>
                  <a:cxn ang="0">
                    <a:pos x="3" y="694"/>
                  </a:cxn>
                  <a:cxn ang="0">
                    <a:pos x="6" y="564"/>
                  </a:cxn>
                  <a:cxn ang="0">
                    <a:pos x="46" y="429"/>
                  </a:cxn>
                  <a:cxn ang="0">
                    <a:pos x="119" y="308"/>
                  </a:cxn>
                  <a:cxn ang="0">
                    <a:pos x="220" y="203"/>
                  </a:cxn>
                  <a:cxn ang="0">
                    <a:pos x="347" y="117"/>
                  </a:cxn>
                </a:cxnLst>
                <a:rect l="0" t="0" r="r" b="b"/>
                <a:pathLst>
                  <a:path w="1615" h="1319">
                    <a:moveTo>
                      <a:pt x="442" y="71"/>
                    </a:moveTo>
                    <a:lnTo>
                      <a:pt x="456" y="65"/>
                    </a:lnTo>
                    <a:lnTo>
                      <a:pt x="469" y="60"/>
                    </a:lnTo>
                    <a:lnTo>
                      <a:pt x="484" y="55"/>
                    </a:lnTo>
                    <a:lnTo>
                      <a:pt x="498" y="50"/>
                    </a:lnTo>
                    <a:lnTo>
                      <a:pt x="512" y="45"/>
                    </a:lnTo>
                    <a:lnTo>
                      <a:pt x="527" y="41"/>
                    </a:lnTo>
                    <a:lnTo>
                      <a:pt x="542" y="36"/>
                    </a:lnTo>
                    <a:lnTo>
                      <a:pt x="557" y="33"/>
                    </a:lnTo>
                    <a:lnTo>
                      <a:pt x="572" y="29"/>
                    </a:lnTo>
                    <a:lnTo>
                      <a:pt x="587" y="26"/>
                    </a:lnTo>
                    <a:lnTo>
                      <a:pt x="602" y="22"/>
                    </a:lnTo>
                    <a:lnTo>
                      <a:pt x="617" y="19"/>
                    </a:lnTo>
                    <a:lnTo>
                      <a:pt x="633" y="15"/>
                    </a:lnTo>
                    <a:lnTo>
                      <a:pt x="648" y="13"/>
                    </a:lnTo>
                    <a:lnTo>
                      <a:pt x="664" y="11"/>
                    </a:lnTo>
                    <a:lnTo>
                      <a:pt x="680" y="8"/>
                    </a:lnTo>
                    <a:lnTo>
                      <a:pt x="695" y="7"/>
                    </a:lnTo>
                    <a:lnTo>
                      <a:pt x="710" y="5"/>
                    </a:lnTo>
                    <a:lnTo>
                      <a:pt x="724" y="4"/>
                    </a:lnTo>
                    <a:lnTo>
                      <a:pt x="738" y="3"/>
                    </a:lnTo>
                    <a:lnTo>
                      <a:pt x="753" y="2"/>
                    </a:lnTo>
                    <a:lnTo>
                      <a:pt x="767" y="2"/>
                    </a:lnTo>
                    <a:lnTo>
                      <a:pt x="782" y="0"/>
                    </a:lnTo>
                    <a:lnTo>
                      <a:pt x="798" y="0"/>
                    </a:lnTo>
                    <a:lnTo>
                      <a:pt x="815" y="0"/>
                    </a:lnTo>
                    <a:lnTo>
                      <a:pt x="835" y="2"/>
                    </a:lnTo>
                    <a:lnTo>
                      <a:pt x="853" y="2"/>
                    </a:lnTo>
                    <a:lnTo>
                      <a:pt x="874" y="3"/>
                    </a:lnTo>
                    <a:lnTo>
                      <a:pt x="893" y="4"/>
                    </a:lnTo>
                    <a:lnTo>
                      <a:pt x="912" y="6"/>
                    </a:lnTo>
                    <a:lnTo>
                      <a:pt x="930" y="7"/>
                    </a:lnTo>
                    <a:lnTo>
                      <a:pt x="946" y="10"/>
                    </a:lnTo>
                    <a:lnTo>
                      <a:pt x="968" y="13"/>
                    </a:lnTo>
                    <a:lnTo>
                      <a:pt x="990" y="17"/>
                    </a:lnTo>
                    <a:lnTo>
                      <a:pt x="1011" y="21"/>
                    </a:lnTo>
                    <a:lnTo>
                      <a:pt x="1031" y="27"/>
                    </a:lnTo>
                    <a:lnTo>
                      <a:pt x="1051" y="34"/>
                    </a:lnTo>
                    <a:lnTo>
                      <a:pt x="1071" y="40"/>
                    </a:lnTo>
                    <a:lnTo>
                      <a:pt x="1090" y="47"/>
                    </a:lnTo>
                    <a:lnTo>
                      <a:pt x="1111" y="53"/>
                    </a:lnTo>
                    <a:lnTo>
                      <a:pt x="1166" y="74"/>
                    </a:lnTo>
                    <a:lnTo>
                      <a:pt x="1219" y="97"/>
                    </a:lnTo>
                    <a:lnTo>
                      <a:pt x="1269" y="123"/>
                    </a:lnTo>
                    <a:lnTo>
                      <a:pt x="1316" y="151"/>
                    </a:lnTo>
                    <a:lnTo>
                      <a:pt x="1361" y="183"/>
                    </a:lnTo>
                    <a:lnTo>
                      <a:pt x="1403" y="216"/>
                    </a:lnTo>
                    <a:lnTo>
                      <a:pt x="1441" y="252"/>
                    </a:lnTo>
                    <a:lnTo>
                      <a:pt x="1475" y="289"/>
                    </a:lnTo>
                    <a:lnTo>
                      <a:pt x="1508" y="329"/>
                    </a:lnTo>
                    <a:lnTo>
                      <a:pt x="1535" y="370"/>
                    </a:lnTo>
                    <a:lnTo>
                      <a:pt x="1558" y="414"/>
                    </a:lnTo>
                    <a:lnTo>
                      <a:pt x="1578" y="460"/>
                    </a:lnTo>
                    <a:lnTo>
                      <a:pt x="1594" y="508"/>
                    </a:lnTo>
                    <a:lnTo>
                      <a:pt x="1605" y="556"/>
                    </a:lnTo>
                    <a:lnTo>
                      <a:pt x="1612" y="607"/>
                    </a:lnTo>
                    <a:lnTo>
                      <a:pt x="1615" y="658"/>
                    </a:lnTo>
                    <a:lnTo>
                      <a:pt x="1614" y="693"/>
                    </a:lnTo>
                    <a:lnTo>
                      <a:pt x="1610" y="726"/>
                    </a:lnTo>
                    <a:lnTo>
                      <a:pt x="1605" y="760"/>
                    </a:lnTo>
                    <a:lnTo>
                      <a:pt x="1599" y="792"/>
                    </a:lnTo>
                    <a:lnTo>
                      <a:pt x="1589" y="824"/>
                    </a:lnTo>
                    <a:lnTo>
                      <a:pt x="1579" y="857"/>
                    </a:lnTo>
                    <a:lnTo>
                      <a:pt x="1566" y="887"/>
                    </a:lnTo>
                    <a:lnTo>
                      <a:pt x="1552" y="918"/>
                    </a:lnTo>
                    <a:lnTo>
                      <a:pt x="1536" y="947"/>
                    </a:lnTo>
                    <a:lnTo>
                      <a:pt x="1518" y="975"/>
                    </a:lnTo>
                    <a:lnTo>
                      <a:pt x="1499" y="1003"/>
                    </a:lnTo>
                    <a:lnTo>
                      <a:pt x="1479" y="1030"/>
                    </a:lnTo>
                    <a:lnTo>
                      <a:pt x="1456" y="1055"/>
                    </a:lnTo>
                    <a:lnTo>
                      <a:pt x="1433" y="1080"/>
                    </a:lnTo>
                    <a:lnTo>
                      <a:pt x="1407" y="1104"/>
                    </a:lnTo>
                    <a:lnTo>
                      <a:pt x="1381" y="1126"/>
                    </a:lnTo>
                    <a:lnTo>
                      <a:pt x="1352" y="1148"/>
                    </a:lnTo>
                    <a:lnTo>
                      <a:pt x="1323" y="1169"/>
                    </a:lnTo>
                    <a:lnTo>
                      <a:pt x="1293" y="1189"/>
                    </a:lnTo>
                    <a:lnTo>
                      <a:pt x="1261" y="1207"/>
                    </a:lnTo>
                    <a:lnTo>
                      <a:pt x="1229" y="1224"/>
                    </a:lnTo>
                    <a:lnTo>
                      <a:pt x="1195" y="1240"/>
                    </a:lnTo>
                    <a:lnTo>
                      <a:pt x="1160" y="1254"/>
                    </a:lnTo>
                    <a:lnTo>
                      <a:pt x="1124" y="1267"/>
                    </a:lnTo>
                    <a:lnTo>
                      <a:pt x="1087" y="1280"/>
                    </a:lnTo>
                    <a:lnTo>
                      <a:pt x="1050" y="1290"/>
                    </a:lnTo>
                    <a:lnTo>
                      <a:pt x="1011" y="1298"/>
                    </a:lnTo>
                    <a:lnTo>
                      <a:pt x="972" y="1306"/>
                    </a:lnTo>
                    <a:lnTo>
                      <a:pt x="933" y="1311"/>
                    </a:lnTo>
                    <a:lnTo>
                      <a:pt x="891" y="1315"/>
                    </a:lnTo>
                    <a:lnTo>
                      <a:pt x="850" y="1318"/>
                    </a:lnTo>
                    <a:lnTo>
                      <a:pt x="808" y="1319"/>
                    </a:lnTo>
                    <a:lnTo>
                      <a:pt x="769" y="1318"/>
                    </a:lnTo>
                    <a:lnTo>
                      <a:pt x="730" y="1315"/>
                    </a:lnTo>
                    <a:lnTo>
                      <a:pt x="691" y="1312"/>
                    </a:lnTo>
                    <a:lnTo>
                      <a:pt x="653" y="1306"/>
                    </a:lnTo>
                    <a:lnTo>
                      <a:pt x="615" y="1299"/>
                    </a:lnTo>
                    <a:lnTo>
                      <a:pt x="577" y="1291"/>
                    </a:lnTo>
                    <a:lnTo>
                      <a:pt x="541" y="1281"/>
                    </a:lnTo>
                    <a:lnTo>
                      <a:pt x="504" y="1270"/>
                    </a:lnTo>
                    <a:lnTo>
                      <a:pt x="469" y="1258"/>
                    </a:lnTo>
                    <a:lnTo>
                      <a:pt x="435" y="1244"/>
                    </a:lnTo>
                    <a:lnTo>
                      <a:pt x="401" y="1228"/>
                    </a:lnTo>
                    <a:lnTo>
                      <a:pt x="369" y="1212"/>
                    </a:lnTo>
                    <a:lnTo>
                      <a:pt x="337" y="1194"/>
                    </a:lnTo>
                    <a:lnTo>
                      <a:pt x="307" y="1175"/>
                    </a:lnTo>
                    <a:lnTo>
                      <a:pt x="277" y="1155"/>
                    </a:lnTo>
                    <a:lnTo>
                      <a:pt x="249" y="1133"/>
                    </a:lnTo>
                    <a:lnTo>
                      <a:pt x="222" y="1111"/>
                    </a:lnTo>
                    <a:lnTo>
                      <a:pt x="196" y="1087"/>
                    </a:lnTo>
                    <a:lnTo>
                      <a:pt x="172" y="1063"/>
                    </a:lnTo>
                    <a:lnTo>
                      <a:pt x="149" y="1038"/>
                    </a:lnTo>
                    <a:lnTo>
                      <a:pt x="127" y="1010"/>
                    </a:lnTo>
                    <a:lnTo>
                      <a:pt x="106" y="982"/>
                    </a:lnTo>
                    <a:lnTo>
                      <a:pt x="88" y="955"/>
                    </a:lnTo>
                    <a:lnTo>
                      <a:pt x="72" y="925"/>
                    </a:lnTo>
                    <a:lnTo>
                      <a:pt x="56" y="894"/>
                    </a:lnTo>
                    <a:lnTo>
                      <a:pt x="42" y="862"/>
                    </a:lnTo>
                    <a:lnTo>
                      <a:pt x="30" y="830"/>
                    </a:lnTo>
                    <a:lnTo>
                      <a:pt x="21" y="798"/>
                    </a:lnTo>
                    <a:lnTo>
                      <a:pt x="13" y="765"/>
                    </a:lnTo>
                    <a:lnTo>
                      <a:pt x="6" y="730"/>
                    </a:lnTo>
                    <a:lnTo>
                      <a:pt x="3" y="694"/>
                    </a:lnTo>
                    <a:lnTo>
                      <a:pt x="0" y="658"/>
                    </a:lnTo>
                    <a:lnTo>
                      <a:pt x="2" y="610"/>
                    </a:lnTo>
                    <a:lnTo>
                      <a:pt x="6" y="564"/>
                    </a:lnTo>
                    <a:lnTo>
                      <a:pt x="15" y="518"/>
                    </a:lnTo>
                    <a:lnTo>
                      <a:pt x="29" y="473"/>
                    </a:lnTo>
                    <a:lnTo>
                      <a:pt x="46" y="429"/>
                    </a:lnTo>
                    <a:lnTo>
                      <a:pt x="67" y="388"/>
                    </a:lnTo>
                    <a:lnTo>
                      <a:pt x="91" y="347"/>
                    </a:lnTo>
                    <a:lnTo>
                      <a:pt x="119" y="308"/>
                    </a:lnTo>
                    <a:lnTo>
                      <a:pt x="150" y="271"/>
                    </a:lnTo>
                    <a:lnTo>
                      <a:pt x="185" y="237"/>
                    </a:lnTo>
                    <a:lnTo>
                      <a:pt x="220" y="203"/>
                    </a:lnTo>
                    <a:lnTo>
                      <a:pt x="261" y="172"/>
                    </a:lnTo>
                    <a:lnTo>
                      <a:pt x="302" y="143"/>
                    </a:lnTo>
                    <a:lnTo>
                      <a:pt x="347" y="117"/>
                    </a:lnTo>
                    <a:lnTo>
                      <a:pt x="393" y="93"/>
                    </a:lnTo>
                    <a:lnTo>
                      <a:pt x="442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63"/>
              <p:cNvSpPr>
                <a:spLocks noChangeAspect="1"/>
              </p:cNvSpPr>
              <p:nvPr/>
            </p:nvSpPr>
            <p:spPr bwMode="auto">
              <a:xfrm>
                <a:off x="2403" y="957"/>
                <a:ext cx="441" cy="603"/>
              </a:xfrm>
              <a:custGeom>
                <a:avLst/>
                <a:gdLst/>
                <a:ahLst/>
                <a:cxnLst>
                  <a:cxn ang="0">
                    <a:pos x="173" y="35"/>
                  </a:cxn>
                  <a:cxn ang="0">
                    <a:pos x="145" y="62"/>
                  </a:cxn>
                  <a:cxn ang="0">
                    <a:pos x="120" y="88"/>
                  </a:cxn>
                  <a:cxn ang="0">
                    <a:pos x="97" y="116"/>
                  </a:cxn>
                  <a:cxn ang="0">
                    <a:pos x="75" y="145"/>
                  </a:cxn>
                  <a:cxn ang="0">
                    <a:pos x="54" y="174"/>
                  </a:cxn>
                  <a:cxn ang="0">
                    <a:pos x="35" y="204"/>
                  </a:cxn>
                  <a:cxn ang="0">
                    <a:pos x="17" y="235"/>
                  </a:cxn>
                  <a:cxn ang="0">
                    <a:pos x="0" y="266"/>
                  </a:cxn>
                  <a:cxn ang="0">
                    <a:pos x="16" y="270"/>
                  </a:cxn>
                  <a:cxn ang="0">
                    <a:pos x="32" y="275"/>
                  </a:cxn>
                  <a:cxn ang="0">
                    <a:pos x="49" y="280"/>
                  </a:cxn>
                  <a:cxn ang="0">
                    <a:pos x="66" y="284"/>
                  </a:cxn>
                  <a:cxn ang="0">
                    <a:pos x="84" y="288"/>
                  </a:cxn>
                  <a:cxn ang="0">
                    <a:pos x="102" y="292"/>
                  </a:cxn>
                  <a:cxn ang="0">
                    <a:pos x="120" y="296"/>
                  </a:cxn>
                  <a:cxn ang="0">
                    <a:pos x="138" y="300"/>
                  </a:cxn>
                  <a:cxn ang="0">
                    <a:pos x="157" y="304"/>
                  </a:cxn>
                  <a:cxn ang="0">
                    <a:pos x="175" y="306"/>
                  </a:cxn>
                  <a:cxn ang="0">
                    <a:pos x="194" y="310"/>
                  </a:cxn>
                  <a:cxn ang="0">
                    <a:pos x="212" y="312"/>
                  </a:cxn>
                  <a:cxn ang="0">
                    <a:pos x="232" y="314"/>
                  </a:cxn>
                  <a:cxn ang="0">
                    <a:pos x="250" y="315"/>
                  </a:cxn>
                  <a:cxn ang="0">
                    <a:pos x="269" y="317"/>
                  </a:cxn>
                  <a:cxn ang="0">
                    <a:pos x="287" y="318"/>
                  </a:cxn>
                  <a:cxn ang="0">
                    <a:pos x="287" y="1"/>
                  </a:cxn>
                  <a:cxn ang="0">
                    <a:pos x="276" y="0"/>
                  </a:cxn>
                  <a:cxn ang="0">
                    <a:pos x="265" y="0"/>
                  </a:cxn>
                  <a:cxn ang="0">
                    <a:pos x="254" y="0"/>
                  </a:cxn>
                  <a:cxn ang="0">
                    <a:pos x="242" y="1"/>
                  </a:cxn>
                  <a:cxn ang="0">
                    <a:pos x="232" y="1"/>
                  </a:cxn>
                  <a:cxn ang="0">
                    <a:pos x="221" y="2"/>
                  </a:cxn>
                  <a:cxn ang="0">
                    <a:pos x="212" y="3"/>
                  </a:cxn>
                  <a:cxn ang="0">
                    <a:pos x="204" y="4"/>
                  </a:cxn>
                  <a:cxn ang="0">
                    <a:pos x="173" y="35"/>
                  </a:cxn>
                </a:cxnLst>
                <a:rect l="0" t="0" r="r" b="b"/>
                <a:pathLst>
                  <a:path w="287" h="318">
                    <a:moveTo>
                      <a:pt x="173" y="35"/>
                    </a:moveTo>
                    <a:lnTo>
                      <a:pt x="145" y="62"/>
                    </a:lnTo>
                    <a:lnTo>
                      <a:pt x="120" y="88"/>
                    </a:lnTo>
                    <a:lnTo>
                      <a:pt x="97" y="116"/>
                    </a:lnTo>
                    <a:lnTo>
                      <a:pt x="75" y="145"/>
                    </a:lnTo>
                    <a:lnTo>
                      <a:pt x="54" y="174"/>
                    </a:lnTo>
                    <a:lnTo>
                      <a:pt x="35" y="204"/>
                    </a:lnTo>
                    <a:lnTo>
                      <a:pt x="17" y="235"/>
                    </a:lnTo>
                    <a:lnTo>
                      <a:pt x="0" y="266"/>
                    </a:lnTo>
                    <a:lnTo>
                      <a:pt x="16" y="270"/>
                    </a:lnTo>
                    <a:lnTo>
                      <a:pt x="32" y="275"/>
                    </a:lnTo>
                    <a:lnTo>
                      <a:pt x="49" y="280"/>
                    </a:lnTo>
                    <a:lnTo>
                      <a:pt x="66" y="284"/>
                    </a:lnTo>
                    <a:lnTo>
                      <a:pt x="84" y="288"/>
                    </a:lnTo>
                    <a:lnTo>
                      <a:pt x="102" y="292"/>
                    </a:lnTo>
                    <a:lnTo>
                      <a:pt x="120" y="296"/>
                    </a:lnTo>
                    <a:lnTo>
                      <a:pt x="138" y="300"/>
                    </a:lnTo>
                    <a:lnTo>
                      <a:pt x="157" y="304"/>
                    </a:lnTo>
                    <a:lnTo>
                      <a:pt x="175" y="306"/>
                    </a:lnTo>
                    <a:lnTo>
                      <a:pt x="194" y="310"/>
                    </a:lnTo>
                    <a:lnTo>
                      <a:pt x="212" y="312"/>
                    </a:lnTo>
                    <a:lnTo>
                      <a:pt x="232" y="314"/>
                    </a:lnTo>
                    <a:lnTo>
                      <a:pt x="250" y="315"/>
                    </a:lnTo>
                    <a:lnTo>
                      <a:pt x="269" y="317"/>
                    </a:lnTo>
                    <a:lnTo>
                      <a:pt x="287" y="318"/>
                    </a:lnTo>
                    <a:lnTo>
                      <a:pt x="287" y="1"/>
                    </a:lnTo>
                    <a:lnTo>
                      <a:pt x="276" y="0"/>
                    </a:lnTo>
                    <a:lnTo>
                      <a:pt x="265" y="0"/>
                    </a:lnTo>
                    <a:lnTo>
                      <a:pt x="254" y="0"/>
                    </a:lnTo>
                    <a:lnTo>
                      <a:pt x="242" y="1"/>
                    </a:lnTo>
                    <a:lnTo>
                      <a:pt x="232" y="1"/>
                    </a:lnTo>
                    <a:lnTo>
                      <a:pt x="221" y="2"/>
                    </a:lnTo>
                    <a:lnTo>
                      <a:pt x="212" y="3"/>
                    </a:lnTo>
                    <a:lnTo>
                      <a:pt x="204" y="4"/>
                    </a:lnTo>
                    <a:lnTo>
                      <a:pt x="173" y="35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64"/>
              <p:cNvSpPr>
                <a:spLocks noChangeAspect="1"/>
              </p:cNvSpPr>
              <p:nvPr/>
            </p:nvSpPr>
            <p:spPr bwMode="auto">
              <a:xfrm>
                <a:off x="2239" y="1506"/>
                <a:ext cx="605" cy="640"/>
              </a:xfrm>
              <a:custGeom>
                <a:avLst/>
                <a:gdLst/>
                <a:ahLst/>
                <a:cxnLst>
                  <a:cxn ang="0">
                    <a:pos x="393" y="53"/>
                  </a:cxn>
                  <a:cxn ang="0">
                    <a:pos x="375" y="52"/>
                  </a:cxn>
                  <a:cxn ang="0">
                    <a:pos x="355" y="51"/>
                  </a:cxn>
                  <a:cxn ang="0">
                    <a:pos x="337" y="49"/>
                  </a:cxn>
                  <a:cxn ang="0">
                    <a:pos x="317" y="47"/>
                  </a:cxn>
                  <a:cxn ang="0">
                    <a:pos x="299" y="45"/>
                  </a:cxn>
                  <a:cxn ang="0">
                    <a:pos x="279" y="43"/>
                  </a:cxn>
                  <a:cxn ang="0">
                    <a:pos x="261" y="40"/>
                  </a:cxn>
                  <a:cxn ang="0">
                    <a:pos x="241" y="37"/>
                  </a:cxn>
                  <a:cxn ang="0">
                    <a:pos x="223" y="33"/>
                  </a:cxn>
                  <a:cxn ang="0">
                    <a:pos x="204" y="30"/>
                  </a:cxn>
                  <a:cxn ang="0">
                    <a:pos x="185" y="25"/>
                  </a:cxn>
                  <a:cxn ang="0">
                    <a:pos x="166" y="21"/>
                  </a:cxn>
                  <a:cxn ang="0">
                    <a:pos x="148" y="16"/>
                  </a:cxn>
                  <a:cxn ang="0">
                    <a:pos x="129" y="11"/>
                  </a:cxn>
                  <a:cxn ang="0">
                    <a:pos x="111" y="6"/>
                  </a:cxn>
                  <a:cxn ang="0">
                    <a:pos x="92" y="0"/>
                  </a:cxn>
                  <a:cxn ang="0">
                    <a:pos x="76" y="37"/>
                  </a:cxn>
                  <a:cxn ang="0">
                    <a:pos x="60" y="76"/>
                  </a:cxn>
                  <a:cxn ang="0">
                    <a:pos x="45" y="117"/>
                  </a:cxn>
                  <a:cxn ang="0">
                    <a:pos x="31" y="160"/>
                  </a:cxn>
                  <a:cxn ang="0">
                    <a:pos x="20" y="204"/>
                  </a:cxn>
                  <a:cxn ang="0">
                    <a:pos x="11" y="249"/>
                  </a:cxn>
                  <a:cxn ang="0">
                    <a:pos x="4" y="293"/>
                  </a:cxn>
                  <a:cxn ang="0">
                    <a:pos x="0" y="338"/>
                  </a:cxn>
                  <a:cxn ang="0">
                    <a:pos x="393" y="338"/>
                  </a:cxn>
                  <a:cxn ang="0">
                    <a:pos x="393" y="53"/>
                  </a:cxn>
                </a:cxnLst>
                <a:rect l="0" t="0" r="r" b="b"/>
                <a:pathLst>
                  <a:path w="393" h="338">
                    <a:moveTo>
                      <a:pt x="393" y="53"/>
                    </a:moveTo>
                    <a:lnTo>
                      <a:pt x="375" y="52"/>
                    </a:lnTo>
                    <a:lnTo>
                      <a:pt x="355" y="51"/>
                    </a:lnTo>
                    <a:lnTo>
                      <a:pt x="337" y="49"/>
                    </a:lnTo>
                    <a:lnTo>
                      <a:pt x="317" y="47"/>
                    </a:lnTo>
                    <a:lnTo>
                      <a:pt x="299" y="45"/>
                    </a:lnTo>
                    <a:lnTo>
                      <a:pt x="279" y="43"/>
                    </a:lnTo>
                    <a:lnTo>
                      <a:pt x="261" y="40"/>
                    </a:lnTo>
                    <a:lnTo>
                      <a:pt x="241" y="37"/>
                    </a:lnTo>
                    <a:lnTo>
                      <a:pt x="223" y="33"/>
                    </a:lnTo>
                    <a:lnTo>
                      <a:pt x="204" y="30"/>
                    </a:lnTo>
                    <a:lnTo>
                      <a:pt x="185" y="25"/>
                    </a:lnTo>
                    <a:lnTo>
                      <a:pt x="166" y="21"/>
                    </a:lnTo>
                    <a:lnTo>
                      <a:pt x="148" y="16"/>
                    </a:lnTo>
                    <a:lnTo>
                      <a:pt x="129" y="11"/>
                    </a:lnTo>
                    <a:lnTo>
                      <a:pt x="111" y="6"/>
                    </a:lnTo>
                    <a:lnTo>
                      <a:pt x="92" y="0"/>
                    </a:lnTo>
                    <a:lnTo>
                      <a:pt x="76" y="37"/>
                    </a:lnTo>
                    <a:lnTo>
                      <a:pt x="60" y="76"/>
                    </a:lnTo>
                    <a:lnTo>
                      <a:pt x="45" y="117"/>
                    </a:lnTo>
                    <a:lnTo>
                      <a:pt x="31" y="160"/>
                    </a:lnTo>
                    <a:lnTo>
                      <a:pt x="20" y="204"/>
                    </a:lnTo>
                    <a:lnTo>
                      <a:pt x="11" y="249"/>
                    </a:lnTo>
                    <a:lnTo>
                      <a:pt x="4" y="293"/>
                    </a:lnTo>
                    <a:lnTo>
                      <a:pt x="0" y="338"/>
                    </a:lnTo>
                    <a:lnTo>
                      <a:pt x="393" y="338"/>
                    </a:lnTo>
                    <a:lnTo>
                      <a:pt x="393" y="53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5"/>
              <p:cNvSpPr>
                <a:spLocks noChangeAspect="1"/>
              </p:cNvSpPr>
              <p:nvPr/>
            </p:nvSpPr>
            <p:spPr bwMode="auto">
              <a:xfrm>
                <a:off x="2239" y="2183"/>
                <a:ext cx="608" cy="59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1"/>
                  </a:cxn>
                  <a:cxn ang="0">
                    <a:pos x="4" y="81"/>
                  </a:cxn>
                  <a:cxn ang="0">
                    <a:pos x="11" y="121"/>
                  </a:cxn>
                  <a:cxn ang="0">
                    <a:pos x="21" y="162"/>
                  </a:cxn>
                  <a:cxn ang="0">
                    <a:pos x="32" y="201"/>
                  </a:cxn>
                  <a:cxn ang="0">
                    <a:pos x="46" y="239"/>
                  </a:cxn>
                  <a:cxn ang="0">
                    <a:pos x="61" y="277"/>
                  </a:cxn>
                  <a:cxn ang="0">
                    <a:pos x="79" y="314"/>
                  </a:cxn>
                  <a:cxn ang="0">
                    <a:pos x="93" y="309"/>
                  </a:cxn>
                  <a:cxn ang="0">
                    <a:pos x="108" y="305"/>
                  </a:cxn>
                  <a:cxn ang="0">
                    <a:pos x="123" y="299"/>
                  </a:cxn>
                  <a:cxn ang="0">
                    <a:pos x="140" y="294"/>
                  </a:cxn>
                  <a:cxn ang="0">
                    <a:pos x="157" y="288"/>
                  </a:cxn>
                  <a:cxn ang="0">
                    <a:pos x="174" y="284"/>
                  </a:cxn>
                  <a:cxn ang="0">
                    <a:pos x="193" y="279"/>
                  </a:cxn>
                  <a:cxn ang="0">
                    <a:pos x="211" y="275"/>
                  </a:cxn>
                  <a:cxn ang="0">
                    <a:pos x="231" y="270"/>
                  </a:cxn>
                  <a:cxn ang="0">
                    <a:pos x="251" y="265"/>
                  </a:cxn>
                  <a:cxn ang="0">
                    <a:pos x="273" y="261"/>
                  </a:cxn>
                  <a:cxn ang="0">
                    <a:pos x="295" y="256"/>
                  </a:cxn>
                  <a:cxn ang="0">
                    <a:pos x="318" y="253"/>
                  </a:cxn>
                  <a:cxn ang="0">
                    <a:pos x="342" y="248"/>
                  </a:cxn>
                  <a:cxn ang="0">
                    <a:pos x="368" y="246"/>
                  </a:cxn>
                  <a:cxn ang="0">
                    <a:pos x="394" y="242"/>
                  </a:cxn>
                  <a:cxn ang="0">
                    <a:pos x="394" y="0"/>
                  </a:cxn>
                  <a:cxn ang="0">
                    <a:pos x="0" y="0"/>
                  </a:cxn>
                </a:cxnLst>
                <a:rect l="0" t="0" r="r" b="b"/>
                <a:pathLst>
                  <a:path w="394" h="314">
                    <a:moveTo>
                      <a:pt x="0" y="0"/>
                    </a:moveTo>
                    <a:lnTo>
                      <a:pt x="0" y="41"/>
                    </a:lnTo>
                    <a:lnTo>
                      <a:pt x="4" y="81"/>
                    </a:lnTo>
                    <a:lnTo>
                      <a:pt x="11" y="121"/>
                    </a:lnTo>
                    <a:lnTo>
                      <a:pt x="21" y="162"/>
                    </a:lnTo>
                    <a:lnTo>
                      <a:pt x="32" y="201"/>
                    </a:lnTo>
                    <a:lnTo>
                      <a:pt x="46" y="239"/>
                    </a:lnTo>
                    <a:lnTo>
                      <a:pt x="61" y="277"/>
                    </a:lnTo>
                    <a:lnTo>
                      <a:pt x="79" y="314"/>
                    </a:lnTo>
                    <a:lnTo>
                      <a:pt x="93" y="309"/>
                    </a:lnTo>
                    <a:lnTo>
                      <a:pt x="108" y="305"/>
                    </a:lnTo>
                    <a:lnTo>
                      <a:pt x="123" y="299"/>
                    </a:lnTo>
                    <a:lnTo>
                      <a:pt x="140" y="294"/>
                    </a:lnTo>
                    <a:lnTo>
                      <a:pt x="157" y="288"/>
                    </a:lnTo>
                    <a:lnTo>
                      <a:pt x="174" y="284"/>
                    </a:lnTo>
                    <a:lnTo>
                      <a:pt x="193" y="279"/>
                    </a:lnTo>
                    <a:lnTo>
                      <a:pt x="211" y="275"/>
                    </a:lnTo>
                    <a:lnTo>
                      <a:pt x="231" y="270"/>
                    </a:lnTo>
                    <a:lnTo>
                      <a:pt x="251" y="265"/>
                    </a:lnTo>
                    <a:lnTo>
                      <a:pt x="273" y="261"/>
                    </a:lnTo>
                    <a:lnTo>
                      <a:pt x="295" y="256"/>
                    </a:lnTo>
                    <a:lnTo>
                      <a:pt x="318" y="253"/>
                    </a:lnTo>
                    <a:lnTo>
                      <a:pt x="342" y="248"/>
                    </a:lnTo>
                    <a:lnTo>
                      <a:pt x="368" y="246"/>
                    </a:lnTo>
                    <a:lnTo>
                      <a:pt x="394" y="242"/>
                    </a:lnTo>
                    <a:lnTo>
                      <a:pt x="39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66"/>
              <p:cNvSpPr>
                <a:spLocks noChangeAspect="1"/>
              </p:cNvSpPr>
              <p:nvPr/>
            </p:nvSpPr>
            <p:spPr bwMode="auto">
              <a:xfrm>
                <a:off x="2022" y="2846"/>
                <a:ext cx="597" cy="473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17" y="101"/>
                  </a:cxn>
                  <a:cxn ang="0">
                    <a:pos x="37" y="112"/>
                  </a:cxn>
                  <a:cxn ang="0">
                    <a:pos x="58" y="125"/>
                  </a:cxn>
                  <a:cxn ang="0">
                    <a:pos x="81" y="138"/>
                  </a:cxn>
                  <a:cxn ang="0">
                    <a:pos x="104" y="150"/>
                  </a:cxn>
                  <a:cxn ang="0">
                    <a:pos x="129" y="162"/>
                  </a:cxn>
                  <a:cxn ang="0">
                    <a:pos x="154" y="174"/>
                  </a:cxn>
                  <a:cxn ang="0">
                    <a:pos x="181" y="185"/>
                  </a:cxn>
                  <a:cxn ang="0">
                    <a:pos x="207" y="197"/>
                  </a:cxn>
                  <a:cxn ang="0">
                    <a:pos x="234" y="207"/>
                  </a:cxn>
                  <a:cxn ang="0">
                    <a:pos x="260" y="216"/>
                  </a:cxn>
                  <a:cxn ang="0">
                    <a:pos x="287" y="225"/>
                  </a:cxn>
                  <a:cxn ang="0">
                    <a:pos x="312" y="233"/>
                  </a:cxn>
                  <a:cxn ang="0">
                    <a:pos x="338" y="240"/>
                  </a:cxn>
                  <a:cxn ang="0">
                    <a:pos x="362" y="246"/>
                  </a:cxn>
                  <a:cxn ang="0">
                    <a:pos x="385" y="251"/>
                  </a:cxn>
                  <a:cxn ang="0">
                    <a:pos x="373" y="238"/>
                  </a:cxn>
                  <a:cxn ang="0">
                    <a:pos x="362" y="225"/>
                  </a:cxn>
                  <a:cxn ang="0">
                    <a:pos x="349" y="212"/>
                  </a:cxn>
                  <a:cxn ang="0">
                    <a:pos x="336" y="197"/>
                  </a:cxn>
                  <a:cxn ang="0">
                    <a:pos x="323" y="180"/>
                  </a:cxn>
                  <a:cxn ang="0">
                    <a:pos x="309" y="164"/>
                  </a:cxn>
                  <a:cxn ang="0">
                    <a:pos x="295" y="148"/>
                  </a:cxn>
                  <a:cxn ang="0">
                    <a:pos x="282" y="131"/>
                  </a:cxn>
                  <a:cxn ang="0">
                    <a:pos x="268" y="114"/>
                  </a:cxn>
                  <a:cxn ang="0">
                    <a:pos x="256" y="96"/>
                  </a:cxn>
                  <a:cxn ang="0">
                    <a:pos x="243" y="79"/>
                  </a:cxn>
                  <a:cxn ang="0">
                    <a:pos x="231" y="63"/>
                  </a:cxn>
                  <a:cxn ang="0">
                    <a:pos x="221" y="46"/>
                  </a:cxn>
                  <a:cxn ang="0">
                    <a:pos x="212" y="29"/>
                  </a:cxn>
                  <a:cxn ang="0">
                    <a:pos x="203" y="14"/>
                  </a:cxn>
                  <a:cxn ang="0">
                    <a:pos x="196" y="0"/>
                  </a:cxn>
                  <a:cxn ang="0">
                    <a:pos x="183" y="4"/>
                  </a:cxn>
                  <a:cxn ang="0">
                    <a:pos x="170" y="9"/>
                  </a:cxn>
                  <a:cxn ang="0">
                    <a:pos x="158" y="13"/>
                  </a:cxn>
                  <a:cxn ang="0">
                    <a:pos x="144" y="19"/>
                  </a:cxn>
                  <a:cxn ang="0">
                    <a:pos x="131" y="25"/>
                  </a:cxn>
                  <a:cxn ang="0">
                    <a:pos x="117" y="31"/>
                  </a:cxn>
                  <a:cxn ang="0">
                    <a:pos x="104" y="36"/>
                  </a:cxn>
                  <a:cxn ang="0">
                    <a:pos x="91" y="42"/>
                  </a:cxn>
                  <a:cxn ang="0">
                    <a:pos x="78" y="48"/>
                  </a:cxn>
                  <a:cxn ang="0">
                    <a:pos x="66" y="54"/>
                  </a:cxn>
                  <a:cxn ang="0">
                    <a:pos x="53" y="61"/>
                  </a:cxn>
                  <a:cxn ang="0">
                    <a:pos x="41" y="66"/>
                  </a:cxn>
                  <a:cxn ang="0">
                    <a:pos x="30" y="72"/>
                  </a:cxn>
                  <a:cxn ang="0">
                    <a:pos x="19" y="78"/>
                  </a:cxn>
                  <a:cxn ang="0">
                    <a:pos x="9" y="82"/>
                  </a:cxn>
                  <a:cxn ang="0">
                    <a:pos x="0" y="88"/>
                  </a:cxn>
                </a:cxnLst>
                <a:rect l="0" t="0" r="r" b="b"/>
                <a:pathLst>
                  <a:path w="385" h="251">
                    <a:moveTo>
                      <a:pt x="0" y="88"/>
                    </a:moveTo>
                    <a:lnTo>
                      <a:pt x="17" y="101"/>
                    </a:lnTo>
                    <a:lnTo>
                      <a:pt x="37" y="112"/>
                    </a:lnTo>
                    <a:lnTo>
                      <a:pt x="58" y="125"/>
                    </a:lnTo>
                    <a:lnTo>
                      <a:pt x="81" y="138"/>
                    </a:lnTo>
                    <a:lnTo>
                      <a:pt x="104" y="150"/>
                    </a:lnTo>
                    <a:lnTo>
                      <a:pt x="129" y="162"/>
                    </a:lnTo>
                    <a:lnTo>
                      <a:pt x="154" y="174"/>
                    </a:lnTo>
                    <a:lnTo>
                      <a:pt x="181" y="185"/>
                    </a:lnTo>
                    <a:lnTo>
                      <a:pt x="207" y="197"/>
                    </a:lnTo>
                    <a:lnTo>
                      <a:pt x="234" y="207"/>
                    </a:lnTo>
                    <a:lnTo>
                      <a:pt x="260" y="216"/>
                    </a:lnTo>
                    <a:lnTo>
                      <a:pt x="287" y="225"/>
                    </a:lnTo>
                    <a:lnTo>
                      <a:pt x="312" y="233"/>
                    </a:lnTo>
                    <a:lnTo>
                      <a:pt x="338" y="240"/>
                    </a:lnTo>
                    <a:lnTo>
                      <a:pt x="362" y="246"/>
                    </a:lnTo>
                    <a:lnTo>
                      <a:pt x="385" y="251"/>
                    </a:lnTo>
                    <a:lnTo>
                      <a:pt x="373" y="238"/>
                    </a:lnTo>
                    <a:lnTo>
                      <a:pt x="362" y="225"/>
                    </a:lnTo>
                    <a:lnTo>
                      <a:pt x="349" y="212"/>
                    </a:lnTo>
                    <a:lnTo>
                      <a:pt x="336" y="197"/>
                    </a:lnTo>
                    <a:lnTo>
                      <a:pt x="323" y="180"/>
                    </a:lnTo>
                    <a:lnTo>
                      <a:pt x="309" y="164"/>
                    </a:lnTo>
                    <a:lnTo>
                      <a:pt x="295" y="148"/>
                    </a:lnTo>
                    <a:lnTo>
                      <a:pt x="282" y="131"/>
                    </a:lnTo>
                    <a:lnTo>
                      <a:pt x="268" y="114"/>
                    </a:lnTo>
                    <a:lnTo>
                      <a:pt x="256" y="96"/>
                    </a:lnTo>
                    <a:lnTo>
                      <a:pt x="243" y="79"/>
                    </a:lnTo>
                    <a:lnTo>
                      <a:pt x="231" y="63"/>
                    </a:lnTo>
                    <a:lnTo>
                      <a:pt x="221" y="46"/>
                    </a:lnTo>
                    <a:lnTo>
                      <a:pt x="212" y="29"/>
                    </a:lnTo>
                    <a:lnTo>
                      <a:pt x="203" y="14"/>
                    </a:lnTo>
                    <a:lnTo>
                      <a:pt x="196" y="0"/>
                    </a:lnTo>
                    <a:lnTo>
                      <a:pt x="183" y="4"/>
                    </a:lnTo>
                    <a:lnTo>
                      <a:pt x="170" y="9"/>
                    </a:lnTo>
                    <a:lnTo>
                      <a:pt x="158" y="13"/>
                    </a:lnTo>
                    <a:lnTo>
                      <a:pt x="144" y="19"/>
                    </a:lnTo>
                    <a:lnTo>
                      <a:pt x="131" y="25"/>
                    </a:lnTo>
                    <a:lnTo>
                      <a:pt x="117" y="31"/>
                    </a:lnTo>
                    <a:lnTo>
                      <a:pt x="104" y="36"/>
                    </a:lnTo>
                    <a:lnTo>
                      <a:pt x="91" y="42"/>
                    </a:lnTo>
                    <a:lnTo>
                      <a:pt x="78" y="48"/>
                    </a:lnTo>
                    <a:lnTo>
                      <a:pt x="66" y="54"/>
                    </a:lnTo>
                    <a:lnTo>
                      <a:pt x="53" y="61"/>
                    </a:lnTo>
                    <a:lnTo>
                      <a:pt x="41" y="66"/>
                    </a:lnTo>
                    <a:lnTo>
                      <a:pt x="30" y="72"/>
                    </a:lnTo>
                    <a:lnTo>
                      <a:pt x="19" y="78"/>
                    </a:lnTo>
                    <a:lnTo>
                      <a:pt x="9" y="82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67"/>
              <p:cNvSpPr>
                <a:spLocks noChangeAspect="1"/>
              </p:cNvSpPr>
              <p:nvPr/>
            </p:nvSpPr>
            <p:spPr bwMode="auto">
              <a:xfrm>
                <a:off x="1671" y="2188"/>
                <a:ext cx="642" cy="7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2"/>
                  </a:cxn>
                  <a:cxn ang="0">
                    <a:pos x="8" y="63"/>
                  </a:cxn>
                  <a:cxn ang="0">
                    <a:pos x="13" y="93"/>
                  </a:cxn>
                  <a:cxn ang="0">
                    <a:pos x="20" y="121"/>
                  </a:cxn>
                  <a:cxn ang="0">
                    <a:pos x="30" y="150"/>
                  </a:cxn>
                  <a:cxn ang="0">
                    <a:pos x="40" y="179"/>
                  </a:cxn>
                  <a:cxn ang="0">
                    <a:pos x="50" y="207"/>
                  </a:cxn>
                  <a:cxn ang="0">
                    <a:pos x="63" y="233"/>
                  </a:cxn>
                  <a:cxn ang="0">
                    <a:pos x="77" y="260"/>
                  </a:cxn>
                  <a:cxn ang="0">
                    <a:pos x="92" y="285"/>
                  </a:cxn>
                  <a:cxn ang="0">
                    <a:pos x="108" y="309"/>
                  </a:cxn>
                  <a:cxn ang="0">
                    <a:pos x="125" y="332"/>
                  </a:cxn>
                  <a:cxn ang="0">
                    <a:pos x="144" y="355"/>
                  </a:cxn>
                  <a:cxn ang="0">
                    <a:pos x="163" y="377"/>
                  </a:cxn>
                  <a:cxn ang="0">
                    <a:pos x="183" y="398"/>
                  </a:cxn>
                  <a:cxn ang="0">
                    <a:pos x="205" y="418"/>
                  </a:cxn>
                  <a:cxn ang="0">
                    <a:pos x="215" y="412"/>
                  </a:cxn>
                  <a:cxn ang="0">
                    <a:pos x="225" y="406"/>
                  </a:cxn>
                  <a:cxn ang="0">
                    <a:pos x="237" y="400"/>
                  </a:cxn>
                  <a:cxn ang="0">
                    <a:pos x="250" y="395"/>
                  </a:cxn>
                  <a:cxn ang="0">
                    <a:pos x="262" y="389"/>
                  </a:cxn>
                  <a:cxn ang="0">
                    <a:pos x="275" y="382"/>
                  </a:cxn>
                  <a:cxn ang="0">
                    <a:pos x="288" y="376"/>
                  </a:cxn>
                  <a:cxn ang="0">
                    <a:pos x="301" y="370"/>
                  </a:cxn>
                  <a:cxn ang="0">
                    <a:pos x="315" y="365"/>
                  </a:cxn>
                  <a:cxn ang="0">
                    <a:pos x="329" y="359"/>
                  </a:cxn>
                  <a:cxn ang="0">
                    <a:pos x="344" y="353"/>
                  </a:cxn>
                  <a:cxn ang="0">
                    <a:pos x="358" y="347"/>
                  </a:cxn>
                  <a:cxn ang="0">
                    <a:pos x="373" y="342"/>
                  </a:cxn>
                  <a:cxn ang="0">
                    <a:pos x="387" y="336"/>
                  </a:cxn>
                  <a:cxn ang="0">
                    <a:pos x="402" y="330"/>
                  </a:cxn>
                  <a:cxn ang="0">
                    <a:pos x="416" y="325"/>
                  </a:cxn>
                  <a:cxn ang="0">
                    <a:pos x="397" y="284"/>
                  </a:cxn>
                  <a:cxn ang="0">
                    <a:pos x="380" y="242"/>
                  </a:cxn>
                  <a:cxn ang="0">
                    <a:pos x="366" y="201"/>
                  </a:cxn>
                  <a:cxn ang="0">
                    <a:pos x="353" y="160"/>
                  </a:cxn>
                  <a:cxn ang="0">
                    <a:pos x="343" y="118"/>
                  </a:cxn>
                  <a:cxn ang="0">
                    <a:pos x="335" y="78"/>
                  </a:cxn>
                  <a:cxn ang="0">
                    <a:pos x="329" y="38"/>
                  </a:cxn>
                  <a:cxn ang="0">
                    <a:pos x="325" y="0"/>
                  </a:cxn>
                  <a:cxn ang="0">
                    <a:pos x="0" y="0"/>
                  </a:cxn>
                </a:cxnLst>
                <a:rect l="0" t="0" r="r" b="b"/>
                <a:pathLst>
                  <a:path w="416" h="418">
                    <a:moveTo>
                      <a:pt x="0" y="0"/>
                    </a:moveTo>
                    <a:lnTo>
                      <a:pt x="3" y="32"/>
                    </a:lnTo>
                    <a:lnTo>
                      <a:pt x="8" y="63"/>
                    </a:lnTo>
                    <a:lnTo>
                      <a:pt x="13" y="93"/>
                    </a:lnTo>
                    <a:lnTo>
                      <a:pt x="20" y="121"/>
                    </a:lnTo>
                    <a:lnTo>
                      <a:pt x="30" y="150"/>
                    </a:lnTo>
                    <a:lnTo>
                      <a:pt x="40" y="179"/>
                    </a:lnTo>
                    <a:lnTo>
                      <a:pt x="50" y="207"/>
                    </a:lnTo>
                    <a:lnTo>
                      <a:pt x="63" y="233"/>
                    </a:lnTo>
                    <a:lnTo>
                      <a:pt x="77" y="260"/>
                    </a:lnTo>
                    <a:lnTo>
                      <a:pt x="92" y="285"/>
                    </a:lnTo>
                    <a:lnTo>
                      <a:pt x="108" y="309"/>
                    </a:lnTo>
                    <a:lnTo>
                      <a:pt x="125" y="332"/>
                    </a:lnTo>
                    <a:lnTo>
                      <a:pt x="144" y="355"/>
                    </a:lnTo>
                    <a:lnTo>
                      <a:pt x="163" y="377"/>
                    </a:lnTo>
                    <a:lnTo>
                      <a:pt x="183" y="398"/>
                    </a:lnTo>
                    <a:lnTo>
                      <a:pt x="205" y="418"/>
                    </a:lnTo>
                    <a:lnTo>
                      <a:pt x="215" y="412"/>
                    </a:lnTo>
                    <a:lnTo>
                      <a:pt x="225" y="406"/>
                    </a:lnTo>
                    <a:lnTo>
                      <a:pt x="237" y="400"/>
                    </a:lnTo>
                    <a:lnTo>
                      <a:pt x="250" y="395"/>
                    </a:lnTo>
                    <a:lnTo>
                      <a:pt x="262" y="389"/>
                    </a:lnTo>
                    <a:lnTo>
                      <a:pt x="275" y="382"/>
                    </a:lnTo>
                    <a:lnTo>
                      <a:pt x="288" y="376"/>
                    </a:lnTo>
                    <a:lnTo>
                      <a:pt x="301" y="370"/>
                    </a:lnTo>
                    <a:lnTo>
                      <a:pt x="315" y="365"/>
                    </a:lnTo>
                    <a:lnTo>
                      <a:pt x="329" y="359"/>
                    </a:lnTo>
                    <a:lnTo>
                      <a:pt x="344" y="353"/>
                    </a:lnTo>
                    <a:lnTo>
                      <a:pt x="358" y="347"/>
                    </a:lnTo>
                    <a:lnTo>
                      <a:pt x="373" y="342"/>
                    </a:lnTo>
                    <a:lnTo>
                      <a:pt x="387" y="336"/>
                    </a:lnTo>
                    <a:lnTo>
                      <a:pt x="402" y="330"/>
                    </a:lnTo>
                    <a:lnTo>
                      <a:pt x="416" y="325"/>
                    </a:lnTo>
                    <a:lnTo>
                      <a:pt x="397" y="284"/>
                    </a:lnTo>
                    <a:lnTo>
                      <a:pt x="380" y="242"/>
                    </a:lnTo>
                    <a:lnTo>
                      <a:pt x="366" y="201"/>
                    </a:lnTo>
                    <a:lnTo>
                      <a:pt x="353" y="160"/>
                    </a:lnTo>
                    <a:lnTo>
                      <a:pt x="343" y="118"/>
                    </a:lnTo>
                    <a:lnTo>
                      <a:pt x="335" y="78"/>
                    </a:lnTo>
                    <a:lnTo>
                      <a:pt x="329" y="38"/>
                    </a:lnTo>
                    <a:lnTo>
                      <a:pt x="3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68"/>
              <p:cNvSpPr>
                <a:spLocks noChangeAspect="1"/>
              </p:cNvSpPr>
              <p:nvPr/>
            </p:nvSpPr>
            <p:spPr bwMode="auto">
              <a:xfrm>
                <a:off x="1668" y="1329"/>
                <a:ext cx="679" cy="817"/>
              </a:xfrm>
              <a:custGeom>
                <a:avLst/>
                <a:gdLst/>
                <a:ahLst/>
                <a:cxnLst>
                  <a:cxn ang="0">
                    <a:pos x="340" y="431"/>
                  </a:cxn>
                  <a:cxn ang="0">
                    <a:pos x="343" y="396"/>
                  </a:cxn>
                  <a:cxn ang="0">
                    <a:pos x="347" y="363"/>
                  </a:cxn>
                  <a:cxn ang="0">
                    <a:pos x="352" y="328"/>
                  </a:cxn>
                  <a:cxn ang="0">
                    <a:pos x="359" y="295"/>
                  </a:cxn>
                  <a:cxn ang="0">
                    <a:pos x="367" y="261"/>
                  </a:cxn>
                  <a:cxn ang="0">
                    <a:pos x="376" y="228"/>
                  </a:cxn>
                  <a:cxn ang="0">
                    <a:pos x="388" y="194"/>
                  </a:cxn>
                  <a:cxn ang="0">
                    <a:pos x="400" y="162"/>
                  </a:cxn>
                  <a:cxn ang="0">
                    <a:pos x="405" y="153"/>
                  </a:cxn>
                  <a:cxn ang="0">
                    <a:pos x="409" y="144"/>
                  </a:cxn>
                  <a:cxn ang="0">
                    <a:pos x="414" y="134"/>
                  </a:cxn>
                  <a:cxn ang="0">
                    <a:pos x="420" y="125"/>
                  </a:cxn>
                  <a:cxn ang="0">
                    <a:pos x="424" y="116"/>
                  </a:cxn>
                  <a:cxn ang="0">
                    <a:pos x="430" y="107"/>
                  </a:cxn>
                  <a:cxn ang="0">
                    <a:pos x="435" y="97"/>
                  </a:cxn>
                  <a:cxn ang="0">
                    <a:pos x="439" y="88"/>
                  </a:cxn>
                  <a:cxn ang="0">
                    <a:pos x="424" y="84"/>
                  </a:cxn>
                  <a:cxn ang="0">
                    <a:pos x="409" y="78"/>
                  </a:cxn>
                  <a:cxn ang="0">
                    <a:pos x="395" y="73"/>
                  </a:cxn>
                  <a:cxn ang="0">
                    <a:pos x="380" y="68"/>
                  </a:cxn>
                  <a:cxn ang="0">
                    <a:pos x="363" y="62"/>
                  </a:cxn>
                  <a:cxn ang="0">
                    <a:pos x="348" y="57"/>
                  </a:cxn>
                  <a:cxn ang="0">
                    <a:pos x="332" y="51"/>
                  </a:cxn>
                  <a:cxn ang="0">
                    <a:pos x="317" y="46"/>
                  </a:cxn>
                  <a:cxn ang="0">
                    <a:pos x="302" y="40"/>
                  </a:cxn>
                  <a:cxn ang="0">
                    <a:pos x="287" y="34"/>
                  </a:cxn>
                  <a:cxn ang="0">
                    <a:pos x="274" y="28"/>
                  </a:cxn>
                  <a:cxn ang="0">
                    <a:pos x="260" y="23"/>
                  </a:cxn>
                  <a:cxn ang="0">
                    <a:pos x="247" y="17"/>
                  </a:cxn>
                  <a:cxn ang="0">
                    <a:pos x="234" y="11"/>
                  </a:cxn>
                  <a:cxn ang="0">
                    <a:pos x="223" y="5"/>
                  </a:cxn>
                  <a:cxn ang="0">
                    <a:pos x="212" y="0"/>
                  </a:cxn>
                  <a:cxn ang="0">
                    <a:pos x="204" y="8"/>
                  </a:cxn>
                  <a:cxn ang="0">
                    <a:pos x="195" y="16"/>
                  </a:cxn>
                  <a:cxn ang="0">
                    <a:pos x="185" y="24"/>
                  </a:cxn>
                  <a:cxn ang="0">
                    <a:pos x="176" y="33"/>
                  </a:cxn>
                  <a:cxn ang="0">
                    <a:pos x="165" y="41"/>
                  </a:cxn>
                  <a:cxn ang="0">
                    <a:pos x="156" y="50"/>
                  </a:cxn>
                  <a:cxn ang="0">
                    <a:pos x="148" y="59"/>
                  </a:cxn>
                  <a:cxn ang="0">
                    <a:pos x="140" y="68"/>
                  </a:cxn>
                  <a:cxn ang="0">
                    <a:pos x="110" y="106"/>
                  </a:cxn>
                  <a:cxn ang="0">
                    <a:pos x="82" y="146"/>
                  </a:cxn>
                  <a:cxn ang="0">
                    <a:pos x="59" y="187"/>
                  </a:cxn>
                  <a:cxn ang="0">
                    <a:pos x="40" y="232"/>
                  </a:cxn>
                  <a:cxn ang="0">
                    <a:pos x="23" y="278"/>
                  </a:cxn>
                  <a:cxn ang="0">
                    <a:pos x="12" y="327"/>
                  </a:cxn>
                  <a:cxn ang="0">
                    <a:pos x="4" y="378"/>
                  </a:cxn>
                  <a:cxn ang="0">
                    <a:pos x="0" y="431"/>
                  </a:cxn>
                  <a:cxn ang="0">
                    <a:pos x="340" y="431"/>
                  </a:cxn>
                </a:cxnLst>
                <a:rect l="0" t="0" r="r" b="b"/>
                <a:pathLst>
                  <a:path w="439" h="431">
                    <a:moveTo>
                      <a:pt x="340" y="431"/>
                    </a:moveTo>
                    <a:lnTo>
                      <a:pt x="343" y="396"/>
                    </a:lnTo>
                    <a:lnTo>
                      <a:pt x="347" y="363"/>
                    </a:lnTo>
                    <a:lnTo>
                      <a:pt x="352" y="328"/>
                    </a:lnTo>
                    <a:lnTo>
                      <a:pt x="359" y="295"/>
                    </a:lnTo>
                    <a:lnTo>
                      <a:pt x="367" y="261"/>
                    </a:lnTo>
                    <a:lnTo>
                      <a:pt x="376" y="228"/>
                    </a:lnTo>
                    <a:lnTo>
                      <a:pt x="388" y="194"/>
                    </a:lnTo>
                    <a:lnTo>
                      <a:pt x="400" y="162"/>
                    </a:lnTo>
                    <a:lnTo>
                      <a:pt x="405" y="153"/>
                    </a:lnTo>
                    <a:lnTo>
                      <a:pt x="409" y="144"/>
                    </a:lnTo>
                    <a:lnTo>
                      <a:pt x="414" y="134"/>
                    </a:lnTo>
                    <a:lnTo>
                      <a:pt x="420" y="125"/>
                    </a:lnTo>
                    <a:lnTo>
                      <a:pt x="424" y="116"/>
                    </a:lnTo>
                    <a:lnTo>
                      <a:pt x="430" y="107"/>
                    </a:lnTo>
                    <a:lnTo>
                      <a:pt x="435" y="97"/>
                    </a:lnTo>
                    <a:lnTo>
                      <a:pt x="439" y="88"/>
                    </a:lnTo>
                    <a:lnTo>
                      <a:pt x="424" y="84"/>
                    </a:lnTo>
                    <a:lnTo>
                      <a:pt x="409" y="78"/>
                    </a:lnTo>
                    <a:lnTo>
                      <a:pt x="395" y="73"/>
                    </a:lnTo>
                    <a:lnTo>
                      <a:pt x="380" y="68"/>
                    </a:lnTo>
                    <a:lnTo>
                      <a:pt x="363" y="62"/>
                    </a:lnTo>
                    <a:lnTo>
                      <a:pt x="348" y="57"/>
                    </a:lnTo>
                    <a:lnTo>
                      <a:pt x="332" y="51"/>
                    </a:lnTo>
                    <a:lnTo>
                      <a:pt x="317" y="46"/>
                    </a:lnTo>
                    <a:lnTo>
                      <a:pt x="302" y="40"/>
                    </a:lnTo>
                    <a:lnTo>
                      <a:pt x="287" y="34"/>
                    </a:lnTo>
                    <a:lnTo>
                      <a:pt x="274" y="28"/>
                    </a:lnTo>
                    <a:lnTo>
                      <a:pt x="260" y="23"/>
                    </a:lnTo>
                    <a:lnTo>
                      <a:pt x="247" y="17"/>
                    </a:lnTo>
                    <a:lnTo>
                      <a:pt x="234" y="11"/>
                    </a:lnTo>
                    <a:lnTo>
                      <a:pt x="223" y="5"/>
                    </a:lnTo>
                    <a:lnTo>
                      <a:pt x="212" y="0"/>
                    </a:lnTo>
                    <a:lnTo>
                      <a:pt x="204" y="8"/>
                    </a:lnTo>
                    <a:lnTo>
                      <a:pt x="195" y="16"/>
                    </a:lnTo>
                    <a:lnTo>
                      <a:pt x="185" y="24"/>
                    </a:lnTo>
                    <a:lnTo>
                      <a:pt x="176" y="33"/>
                    </a:lnTo>
                    <a:lnTo>
                      <a:pt x="165" y="41"/>
                    </a:lnTo>
                    <a:lnTo>
                      <a:pt x="156" y="50"/>
                    </a:lnTo>
                    <a:lnTo>
                      <a:pt x="148" y="59"/>
                    </a:lnTo>
                    <a:lnTo>
                      <a:pt x="140" y="68"/>
                    </a:lnTo>
                    <a:lnTo>
                      <a:pt x="110" y="106"/>
                    </a:lnTo>
                    <a:lnTo>
                      <a:pt x="82" y="146"/>
                    </a:lnTo>
                    <a:lnTo>
                      <a:pt x="59" y="187"/>
                    </a:lnTo>
                    <a:lnTo>
                      <a:pt x="40" y="232"/>
                    </a:lnTo>
                    <a:lnTo>
                      <a:pt x="23" y="278"/>
                    </a:lnTo>
                    <a:lnTo>
                      <a:pt x="12" y="327"/>
                    </a:lnTo>
                    <a:lnTo>
                      <a:pt x="4" y="378"/>
                    </a:lnTo>
                    <a:lnTo>
                      <a:pt x="0" y="431"/>
                    </a:lnTo>
                    <a:lnTo>
                      <a:pt x="340" y="431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69"/>
              <p:cNvSpPr>
                <a:spLocks noChangeAspect="1"/>
              </p:cNvSpPr>
              <p:nvPr/>
            </p:nvSpPr>
            <p:spPr bwMode="auto">
              <a:xfrm>
                <a:off x="2044" y="969"/>
                <a:ext cx="622" cy="473"/>
              </a:xfrm>
              <a:custGeom>
                <a:avLst/>
                <a:gdLst/>
                <a:ahLst/>
                <a:cxnLst>
                  <a:cxn ang="0">
                    <a:pos x="335" y="57"/>
                  </a:cxn>
                  <a:cxn ang="0">
                    <a:pos x="355" y="40"/>
                  </a:cxn>
                  <a:cxn ang="0">
                    <a:pos x="377" y="22"/>
                  </a:cxn>
                  <a:cxn ang="0">
                    <a:pos x="395" y="6"/>
                  </a:cxn>
                  <a:cxn ang="0">
                    <a:pos x="391" y="3"/>
                  </a:cxn>
                  <a:cxn ang="0">
                    <a:pos x="372" y="6"/>
                  </a:cxn>
                  <a:cxn ang="0">
                    <a:pos x="352" y="11"/>
                  </a:cxn>
                  <a:cxn ang="0">
                    <a:pos x="330" y="15"/>
                  </a:cxn>
                  <a:cxn ang="0">
                    <a:pos x="307" y="20"/>
                  </a:cxn>
                  <a:cxn ang="0">
                    <a:pos x="282" y="27"/>
                  </a:cxn>
                  <a:cxn ang="0">
                    <a:pos x="254" y="36"/>
                  </a:cxn>
                  <a:cxn ang="0">
                    <a:pos x="223" y="46"/>
                  </a:cxn>
                  <a:cxn ang="0">
                    <a:pos x="191" y="58"/>
                  </a:cxn>
                  <a:cxn ang="0">
                    <a:pos x="161" y="72"/>
                  </a:cxn>
                  <a:cxn ang="0">
                    <a:pos x="131" y="87"/>
                  </a:cxn>
                  <a:cxn ang="0">
                    <a:pos x="105" y="103"/>
                  </a:cxn>
                  <a:cxn ang="0">
                    <a:pos x="78" y="120"/>
                  </a:cxn>
                  <a:cxn ang="0">
                    <a:pos x="54" y="136"/>
                  </a:cxn>
                  <a:cxn ang="0">
                    <a:pos x="31" y="153"/>
                  </a:cxn>
                  <a:cxn ang="0">
                    <a:pos x="9" y="167"/>
                  </a:cxn>
                  <a:cxn ang="0">
                    <a:pos x="9" y="179"/>
                  </a:cxn>
                  <a:cxn ang="0">
                    <a:pos x="30" y="189"/>
                  </a:cxn>
                  <a:cxn ang="0">
                    <a:pos x="54" y="199"/>
                  </a:cxn>
                  <a:cxn ang="0">
                    <a:pos x="80" y="209"/>
                  </a:cxn>
                  <a:cxn ang="0">
                    <a:pos x="108" y="218"/>
                  </a:cxn>
                  <a:cxn ang="0">
                    <a:pos x="137" y="227"/>
                  </a:cxn>
                  <a:cxn ang="0">
                    <a:pos x="164" y="237"/>
                  </a:cxn>
                  <a:cxn ang="0">
                    <a:pos x="191" y="245"/>
                  </a:cxn>
                  <a:cxn ang="0">
                    <a:pos x="215" y="227"/>
                  </a:cxn>
                  <a:cxn ang="0">
                    <a:pos x="244" y="180"/>
                  </a:cxn>
                  <a:cxn ang="0">
                    <a:pos x="276" y="132"/>
                  </a:cxn>
                  <a:cxn ang="0">
                    <a:pos x="311" y="86"/>
                  </a:cxn>
                </a:cxnLst>
                <a:rect l="0" t="0" r="r" b="b"/>
                <a:pathLst>
                  <a:path w="401" h="249">
                    <a:moveTo>
                      <a:pt x="328" y="64"/>
                    </a:moveTo>
                    <a:lnTo>
                      <a:pt x="335" y="57"/>
                    </a:lnTo>
                    <a:lnTo>
                      <a:pt x="344" y="48"/>
                    </a:lnTo>
                    <a:lnTo>
                      <a:pt x="355" y="40"/>
                    </a:lnTo>
                    <a:lnTo>
                      <a:pt x="365" y="30"/>
                    </a:lnTo>
                    <a:lnTo>
                      <a:pt x="377" y="22"/>
                    </a:lnTo>
                    <a:lnTo>
                      <a:pt x="386" y="14"/>
                    </a:lnTo>
                    <a:lnTo>
                      <a:pt x="395" y="6"/>
                    </a:lnTo>
                    <a:lnTo>
                      <a:pt x="401" y="0"/>
                    </a:lnTo>
                    <a:lnTo>
                      <a:pt x="391" y="3"/>
                    </a:lnTo>
                    <a:lnTo>
                      <a:pt x="381" y="5"/>
                    </a:lnTo>
                    <a:lnTo>
                      <a:pt x="372" y="6"/>
                    </a:lnTo>
                    <a:lnTo>
                      <a:pt x="362" y="8"/>
                    </a:lnTo>
                    <a:lnTo>
                      <a:pt x="352" y="11"/>
                    </a:lnTo>
                    <a:lnTo>
                      <a:pt x="342" y="13"/>
                    </a:lnTo>
                    <a:lnTo>
                      <a:pt x="330" y="15"/>
                    </a:lnTo>
                    <a:lnTo>
                      <a:pt x="319" y="18"/>
                    </a:lnTo>
                    <a:lnTo>
                      <a:pt x="307" y="20"/>
                    </a:lnTo>
                    <a:lnTo>
                      <a:pt x="295" y="23"/>
                    </a:lnTo>
                    <a:lnTo>
                      <a:pt x="282" y="27"/>
                    </a:lnTo>
                    <a:lnTo>
                      <a:pt x="268" y="31"/>
                    </a:lnTo>
                    <a:lnTo>
                      <a:pt x="254" y="36"/>
                    </a:lnTo>
                    <a:lnTo>
                      <a:pt x="239" y="41"/>
                    </a:lnTo>
                    <a:lnTo>
                      <a:pt x="223" y="46"/>
                    </a:lnTo>
                    <a:lnTo>
                      <a:pt x="206" y="52"/>
                    </a:lnTo>
                    <a:lnTo>
                      <a:pt x="191" y="58"/>
                    </a:lnTo>
                    <a:lnTo>
                      <a:pt x="175" y="65"/>
                    </a:lnTo>
                    <a:lnTo>
                      <a:pt x="161" y="72"/>
                    </a:lnTo>
                    <a:lnTo>
                      <a:pt x="146" y="80"/>
                    </a:lnTo>
                    <a:lnTo>
                      <a:pt x="131" y="87"/>
                    </a:lnTo>
                    <a:lnTo>
                      <a:pt x="117" y="95"/>
                    </a:lnTo>
                    <a:lnTo>
                      <a:pt x="105" y="103"/>
                    </a:lnTo>
                    <a:lnTo>
                      <a:pt x="91" y="111"/>
                    </a:lnTo>
                    <a:lnTo>
                      <a:pt x="78" y="120"/>
                    </a:lnTo>
                    <a:lnTo>
                      <a:pt x="65" y="128"/>
                    </a:lnTo>
                    <a:lnTo>
                      <a:pt x="54" y="136"/>
                    </a:lnTo>
                    <a:lnTo>
                      <a:pt x="41" y="144"/>
                    </a:lnTo>
                    <a:lnTo>
                      <a:pt x="31" y="153"/>
                    </a:lnTo>
                    <a:lnTo>
                      <a:pt x="19" y="161"/>
                    </a:lnTo>
                    <a:lnTo>
                      <a:pt x="9" y="167"/>
                    </a:lnTo>
                    <a:lnTo>
                      <a:pt x="0" y="174"/>
                    </a:lnTo>
                    <a:lnTo>
                      <a:pt x="9" y="179"/>
                    </a:lnTo>
                    <a:lnTo>
                      <a:pt x="19" y="185"/>
                    </a:lnTo>
                    <a:lnTo>
                      <a:pt x="30" y="189"/>
                    </a:lnTo>
                    <a:lnTo>
                      <a:pt x="42" y="194"/>
                    </a:lnTo>
                    <a:lnTo>
                      <a:pt x="54" y="199"/>
                    </a:lnTo>
                    <a:lnTo>
                      <a:pt x="68" y="204"/>
                    </a:lnTo>
                    <a:lnTo>
                      <a:pt x="80" y="209"/>
                    </a:lnTo>
                    <a:lnTo>
                      <a:pt x="94" y="214"/>
                    </a:lnTo>
                    <a:lnTo>
                      <a:pt x="108" y="218"/>
                    </a:lnTo>
                    <a:lnTo>
                      <a:pt x="122" y="223"/>
                    </a:lnTo>
                    <a:lnTo>
                      <a:pt x="137" y="227"/>
                    </a:lnTo>
                    <a:lnTo>
                      <a:pt x="151" y="232"/>
                    </a:lnTo>
                    <a:lnTo>
                      <a:pt x="164" y="237"/>
                    </a:lnTo>
                    <a:lnTo>
                      <a:pt x="178" y="241"/>
                    </a:lnTo>
                    <a:lnTo>
                      <a:pt x="191" y="245"/>
                    </a:lnTo>
                    <a:lnTo>
                      <a:pt x="204" y="249"/>
                    </a:lnTo>
                    <a:lnTo>
                      <a:pt x="215" y="227"/>
                    </a:lnTo>
                    <a:lnTo>
                      <a:pt x="229" y="204"/>
                    </a:lnTo>
                    <a:lnTo>
                      <a:pt x="244" y="180"/>
                    </a:lnTo>
                    <a:lnTo>
                      <a:pt x="259" y="156"/>
                    </a:lnTo>
                    <a:lnTo>
                      <a:pt x="276" y="132"/>
                    </a:lnTo>
                    <a:lnTo>
                      <a:pt x="294" y="109"/>
                    </a:lnTo>
                    <a:lnTo>
                      <a:pt x="311" y="86"/>
                    </a:lnTo>
                    <a:lnTo>
                      <a:pt x="328" y="64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70"/>
              <p:cNvSpPr>
                <a:spLocks noChangeAspect="1"/>
              </p:cNvSpPr>
              <p:nvPr/>
            </p:nvSpPr>
            <p:spPr bwMode="auto">
              <a:xfrm>
                <a:off x="2894" y="957"/>
                <a:ext cx="451" cy="603"/>
              </a:xfrm>
              <a:custGeom>
                <a:avLst/>
                <a:gdLst/>
                <a:ahLst/>
                <a:cxnLst>
                  <a:cxn ang="0">
                    <a:pos x="96" y="9"/>
                  </a:cxn>
                  <a:cxn ang="0">
                    <a:pos x="87" y="7"/>
                  </a:cxn>
                  <a:cxn ang="0">
                    <a:pos x="78" y="5"/>
                  </a:cxn>
                  <a:cxn ang="0">
                    <a:pos x="68" y="4"/>
                  </a:cxn>
                  <a:cxn ang="0">
                    <a:pos x="59" y="3"/>
                  </a:cxn>
                  <a:cxn ang="0">
                    <a:pos x="49" y="2"/>
                  </a:cxn>
                  <a:cxn ang="0">
                    <a:pos x="36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320"/>
                  </a:cxn>
                  <a:cxn ang="0">
                    <a:pos x="21" y="320"/>
                  </a:cxn>
                  <a:cxn ang="0">
                    <a:pos x="41" y="319"/>
                  </a:cxn>
                  <a:cxn ang="0">
                    <a:pos x="61" y="317"/>
                  </a:cxn>
                  <a:cxn ang="0">
                    <a:pos x="81" y="316"/>
                  </a:cxn>
                  <a:cxn ang="0">
                    <a:pos x="101" y="314"/>
                  </a:cxn>
                  <a:cxn ang="0">
                    <a:pos x="119" y="313"/>
                  </a:cxn>
                  <a:cxn ang="0">
                    <a:pos x="139" y="309"/>
                  </a:cxn>
                  <a:cxn ang="0">
                    <a:pos x="157" y="307"/>
                  </a:cxn>
                  <a:cxn ang="0">
                    <a:pos x="174" y="304"/>
                  </a:cxn>
                  <a:cxn ang="0">
                    <a:pos x="193" y="300"/>
                  </a:cxn>
                  <a:cxn ang="0">
                    <a:pos x="210" y="297"/>
                  </a:cxn>
                  <a:cxn ang="0">
                    <a:pos x="227" y="293"/>
                  </a:cxn>
                  <a:cxn ang="0">
                    <a:pos x="243" y="289"/>
                  </a:cxn>
                  <a:cxn ang="0">
                    <a:pos x="260" y="285"/>
                  </a:cxn>
                  <a:cxn ang="0">
                    <a:pos x="276" y="281"/>
                  </a:cxn>
                  <a:cxn ang="0">
                    <a:pos x="292" y="276"/>
                  </a:cxn>
                  <a:cxn ang="0">
                    <a:pos x="275" y="245"/>
                  </a:cxn>
                  <a:cxn ang="0">
                    <a:pos x="257" y="214"/>
                  </a:cxn>
                  <a:cxn ang="0">
                    <a:pos x="238" y="184"/>
                  </a:cxn>
                  <a:cxn ang="0">
                    <a:pos x="217" y="154"/>
                  </a:cxn>
                  <a:cxn ang="0">
                    <a:pos x="195" y="125"/>
                  </a:cxn>
                  <a:cxn ang="0">
                    <a:pos x="173" y="96"/>
                  </a:cxn>
                  <a:cxn ang="0">
                    <a:pos x="151" y="70"/>
                  </a:cxn>
                  <a:cxn ang="0">
                    <a:pos x="128" y="43"/>
                  </a:cxn>
                  <a:cxn ang="0">
                    <a:pos x="96" y="9"/>
                  </a:cxn>
                </a:cxnLst>
                <a:rect l="0" t="0" r="r" b="b"/>
                <a:pathLst>
                  <a:path w="292" h="320">
                    <a:moveTo>
                      <a:pt x="96" y="9"/>
                    </a:moveTo>
                    <a:lnTo>
                      <a:pt x="87" y="7"/>
                    </a:lnTo>
                    <a:lnTo>
                      <a:pt x="78" y="5"/>
                    </a:lnTo>
                    <a:lnTo>
                      <a:pt x="68" y="4"/>
                    </a:lnTo>
                    <a:lnTo>
                      <a:pt x="59" y="3"/>
                    </a:lnTo>
                    <a:lnTo>
                      <a:pt x="49" y="2"/>
                    </a:lnTo>
                    <a:lnTo>
                      <a:pt x="36" y="0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320"/>
                    </a:lnTo>
                    <a:lnTo>
                      <a:pt x="21" y="320"/>
                    </a:lnTo>
                    <a:lnTo>
                      <a:pt x="41" y="319"/>
                    </a:lnTo>
                    <a:lnTo>
                      <a:pt x="61" y="317"/>
                    </a:lnTo>
                    <a:lnTo>
                      <a:pt x="81" y="316"/>
                    </a:lnTo>
                    <a:lnTo>
                      <a:pt x="101" y="314"/>
                    </a:lnTo>
                    <a:lnTo>
                      <a:pt x="119" y="313"/>
                    </a:lnTo>
                    <a:lnTo>
                      <a:pt x="139" y="309"/>
                    </a:lnTo>
                    <a:lnTo>
                      <a:pt x="157" y="307"/>
                    </a:lnTo>
                    <a:lnTo>
                      <a:pt x="174" y="304"/>
                    </a:lnTo>
                    <a:lnTo>
                      <a:pt x="193" y="300"/>
                    </a:lnTo>
                    <a:lnTo>
                      <a:pt x="210" y="297"/>
                    </a:lnTo>
                    <a:lnTo>
                      <a:pt x="227" y="293"/>
                    </a:lnTo>
                    <a:lnTo>
                      <a:pt x="243" y="289"/>
                    </a:lnTo>
                    <a:lnTo>
                      <a:pt x="260" y="285"/>
                    </a:lnTo>
                    <a:lnTo>
                      <a:pt x="276" y="281"/>
                    </a:lnTo>
                    <a:lnTo>
                      <a:pt x="292" y="276"/>
                    </a:lnTo>
                    <a:lnTo>
                      <a:pt x="275" y="245"/>
                    </a:lnTo>
                    <a:lnTo>
                      <a:pt x="257" y="214"/>
                    </a:lnTo>
                    <a:lnTo>
                      <a:pt x="238" y="184"/>
                    </a:lnTo>
                    <a:lnTo>
                      <a:pt x="217" y="154"/>
                    </a:lnTo>
                    <a:lnTo>
                      <a:pt x="195" y="125"/>
                    </a:lnTo>
                    <a:lnTo>
                      <a:pt x="173" y="96"/>
                    </a:lnTo>
                    <a:lnTo>
                      <a:pt x="151" y="70"/>
                    </a:lnTo>
                    <a:lnTo>
                      <a:pt x="128" y="43"/>
                    </a:lnTo>
                    <a:lnTo>
                      <a:pt x="96" y="9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71"/>
              <p:cNvSpPr>
                <a:spLocks noChangeAspect="1"/>
              </p:cNvSpPr>
              <p:nvPr/>
            </p:nvSpPr>
            <p:spPr bwMode="auto">
              <a:xfrm>
                <a:off x="2891" y="1514"/>
                <a:ext cx="627" cy="632"/>
              </a:xfrm>
              <a:custGeom>
                <a:avLst/>
                <a:gdLst/>
                <a:ahLst/>
                <a:cxnLst>
                  <a:cxn ang="0">
                    <a:pos x="0" y="335"/>
                  </a:cxn>
                  <a:cxn ang="0">
                    <a:pos x="407" y="335"/>
                  </a:cxn>
                  <a:cxn ang="0">
                    <a:pos x="403" y="292"/>
                  </a:cxn>
                  <a:cxn ang="0">
                    <a:pos x="395" y="248"/>
                  </a:cxn>
                  <a:cxn ang="0">
                    <a:pos x="386" y="204"/>
                  </a:cxn>
                  <a:cxn ang="0">
                    <a:pos x="373" y="161"/>
                  </a:cxn>
                  <a:cxn ang="0">
                    <a:pos x="360" y="118"/>
                  </a:cxn>
                  <a:cxn ang="0">
                    <a:pos x="343" y="76"/>
                  </a:cxn>
                  <a:cxn ang="0">
                    <a:pos x="327" y="37"/>
                  </a:cxn>
                  <a:cxn ang="0">
                    <a:pos x="310" y="0"/>
                  </a:cxn>
                  <a:cxn ang="0">
                    <a:pos x="292" y="6"/>
                  </a:cxn>
                  <a:cxn ang="0">
                    <a:pos x="273" y="12"/>
                  </a:cxn>
                  <a:cxn ang="0">
                    <a:pos x="255" y="16"/>
                  </a:cxn>
                  <a:cxn ang="0">
                    <a:pos x="236" y="22"/>
                  </a:cxn>
                  <a:cxn ang="0">
                    <a:pos x="217" y="26"/>
                  </a:cxn>
                  <a:cxn ang="0">
                    <a:pos x="198" y="30"/>
                  </a:cxn>
                  <a:cxn ang="0">
                    <a:pos x="179" y="34"/>
                  </a:cxn>
                  <a:cxn ang="0">
                    <a:pos x="159" y="37"/>
                  </a:cxn>
                  <a:cxn ang="0">
                    <a:pos x="139" y="41"/>
                  </a:cxn>
                  <a:cxn ang="0">
                    <a:pos x="120" y="44"/>
                  </a:cxn>
                  <a:cxn ang="0">
                    <a:pos x="99" y="46"/>
                  </a:cxn>
                  <a:cxn ang="0">
                    <a:pos x="80" y="48"/>
                  </a:cxn>
                  <a:cxn ang="0">
                    <a:pos x="60" y="50"/>
                  </a:cxn>
                  <a:cxn ang="0">
                    <a:pos x="40" y="51"/>
                  </a:cxn>
                  <a:cxn ang="0">
                    <a:pos x="20" y="52"/>
                  </a:cxn>
                  <a:cxn ang="0">
                    <a:pos x="0" y="53"/>
                  </a:cxn>
                  <a:cxn ang="0">
                    <a:pos x="0" y="335"/>
                  </a:cxn>
                </a:cxnLst>
                <a:rect l="0" t="0" r="r" b="b"/>
                <a:pathLst>
                  <a:path w="407" h="335">
                    <a:moveTo>
                      <a:pt x="0" y="335"/>
                    </a:moveTo>
                    <a:lnTo>
                      <a:pt x="407" y="335"/>
                    </a:lnTo>
                    <a:lnTo>
                      <a:pt x="403" y="292"/>
                    </a:lnTo>
                    <a:lnTo>
                      <a:pt x="395" y="248"/>
                    </a:lnTo>
                    <a:lnTo>
                      <a:pt x="386" y="204"/>
                    </a:lnTo>
                    <a:lnTo>
                      <a:pt x="373" y="161"/>
                    </a:lnTo>
                    <a:lnTo>
                      <a:pt x="360" y="118"/>
                    </a:lnTo>
                    <a:lnTo>
                      <a:pt x="343" y="76"/>
                    </a:lnTo>
                    <a:lnTo>
                      <a:pt x="327" y="37"/>
                    </a:lnTo>
                    <a:lnTo>
                      <a:pt x="310" y="0"/>
                    </a:lnTo>
                    <a:lnTo>
                      <a:pt x="292" y="6"/>
                    </a:lnTo>
                    <a:lnTo>
                      <a:pt x="273" y="12"/>
                    </a:lnTo>
                    <a:lnTo>
                      <a:pt x="255" y="16"/>
                    </a:lnTo>
                    <a:lnTo>
                      <a:pt x="236" y="22"/>
                    </a:lnTo>
                    <a:lnTo>
                      <a:pt x="217" y="26"/>
                    </a:lnTo>
                    <a:lnTo>
                      <a:pt x="198" y="30"/>
                    </a:lnTo>
                    <a:lnTo>
                      <a:pt x="179" y="34"/>
                    </a:lnTo>
                    <a:lnTo>
                      <a:pt x="159" y="37"/>
                    </a:lnTo>
                    <a:lnTo>
                      <a:pt x="139" y="41"/>
                    </a:lnTo>
                    <a:lnTo>
                      <a:pt x="120" y="44"/>
                    </a:lnTo>
                    <a:lnTo>
                      <a:pt x="99" y="46"/>
                    </a:lnTo>
                    <a:lnTo>
                      <a:pt x="80" y="48"/>
                    </a:lnTo>
                    <a:lnTo>
                      <a:pt x="60" y="50"/>
                    </a:lnTo>
                    <a:lnTo>
                      <a:pt x="40" y="51"/>
                    </a:lnTo>
                    <a:lnTo>
                      <a:pt x="20" y="52"/>
                    </a:lnTo>
                    <a:lnTo>
                      <a:pt x="0" y="53"/>
                    </a:lnTo>
                    <a:lnTo>
                      <a:pt x="0" y="335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72"/>
              <p:cNvSpPr>
                <a:spLocks noChangeAspect="1"/>
              </p:cNvSpPr>
              <p:nvPr/>
            </p:nvSpPr>
            <p:spPr bwMode="auto">
              <a:xfrm>
                <a:off x="2894" y="2183"/>
                <a:ext cx="630" cy="6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48"/>
                  </a:cxn>
                  <a:cxn ang="0">
                    <a:pos x="20" y="248"/>
                  </a:cxn>
                  <a:cxn ang="0">
                    <a:pos x="38" y="249"/>
                  </a:cxn>
                  <a:cxn ang="0">
                    <a:pos x="59" y="252"/>
                  </a:cxn>
                  <a:cxn ang="0">
                    <a:pos x="79" y="254"/>
                  </a:cxn>
                  <a:cxn ang="0">
                    <a:pos x="99" y="257"/>
                  </a:cxn>
                  <a:cxn ang="0">
                    <a:pos x="119" y="261"/>
                  </a:cxn>
                  <a:cxn ang="0">
                    <a:pos x="140" y="265"/>
                  </a:cxn>
                  <a:cxn ang="0">
                    <a:pos x="161" y="270"/>
                  </a:cxn>
                  <a:cxn ang="0">
                    <a:pos x="181" y="276"/>
                  </a:cxn>
                  <a:cxn ang="0">
                    <a:pos x="202" y="282"/>
                  </a:cxn>
                  <a:cxn ang="0">
                    <a:pos x="222" y="287"/>
                  </a:cxn>
                  <a:cxn ang="0">
                    <a:pos x="242" y="293"/>
                  </a:cxn>
                  <a:cxn ang="0">
                    <a:pos x="262" y="300"/>
                  </a:cxn>
                  <a:cxn ang="0">
                    <a:pos x="281" y="306"/>
                  </a:cxn>
                  <a:cxn ang="0">
                    <a:pos x="300" y="313"/>
                  </a:cxn>
                  <a:cxn ang="0">
                    <a:pos x="318" y="318"/>
                  </a:cxn>
                  <a:cxn ang="0">
                    <a:pos x="336" y="282"/>
                  </a:cxn>
                  <a:cxn ang="0">
                    <a:pos x="352" y="243"/>
                  </a:cxn>
                  <a:cxn ang="0">
                    <a:pos x="367" y="205"/>
                  </a:cxn>
                  <a:cxn ang="0">
                    <a:pos x="379" y="167"/>
                  </a:cxn>
                  <a:cxn ang="0">
                    <a:pos x="391" y="127"/>
                  </a:cxn>
                  <a:cxn ang="0">
                    <a:pos x="400" y="87"/>
                  </a:cxn>
                  <a:cxn ang="0">
                    <a:pos x="406" y="44"/>
                  </a:cxn>
                  <a:cxn ang="0">
                    <a:pos x="408" y="0"/>
                  </a:cxn>
                  <a:cxn ang="0">
                    <a:pos x="0" y="0"/>
                  </a:cxn>
                </a:cxnLst>
                <a:rect l="0" t="0" r="r" b="b"/>
                <a:pathLst>
                  <a:path w="408" h="318">
                    <a:moveTo>
                      <a:pt x="0" y="0"/>
                    </a:moveTo>
                    <a:lnTo>
                      <a:pt x="0" y="248"/>
                    </a:lnTo>
                    <a:lnTo>
                      <a:pt x="20" y="248"/>
                    </a:lnTo>
                    <a:lnTo>
                      <a:pt x="38" y="249"/>
                    </a:lnTo>
                    <a:lnTo>
                      <a:pt x="59" y="252"/>
                    </a:lnTo>
                    <a:lnTo>
                      <a:pt x="79" y="254"/>
                    </a:lnTo>
                    <a:lnTo>
                      <a:pt x="99" y="257"/>
                    </a:lnTo>
                    <a:lnTo>
                      <a:pt x="119" y="261"/>
                    </a:lnTo>
                    <a:lnTo>
                      <a:pt x="140" y="265"/>
                    </a:lnTo>
                    <a:lnTo>
                      <a:pt x="161" y="270"/>
                    </a:lnTo>
                    <a:lnTo>
                      <a:pt x="181" y="276"/>
                    </a:lnTo>
                    <a:lnTo>
                      <a:pt x="202" y="282"/>
                    </a:lnTo>
                    <a:lnTo>
                      <a:pt x="222" y="287"/>
                    </a:lnTo>
                    <a:lnTo>
                      <a:pt x="242" y="293"/>
                    </a:lnTo>
                    <a:lnTo>
                      <a:pt x="262" y="300"/>
                    </a:lnTo>
                    <a:lnTo>
                      <a:pt x="281" y="306"/>
                    </a:lnTo>
                    <a:lnTo>
                      <a:pt x="300" y="313"/>
                    </a:lnTo>
                    <a:lnTo>
                      <a:pt x="318" y="318"/>
                    </a:lnTo>
                    <a:lnTo>
                      <a:pt x="336" y="282"/>
                    </a:lnTo>
                    <a:lnTo>
                      <a:pt x="352" y="243"/>
                    </a:lnTo>
                    <a:lnTo>
                      <a:pt x="367" y="205"/>
                    </a:lnTo>
                    <a:lnTo>
                      <a:pt x="379" y="167"/>
                    </a:lnTo>
                    <a:lnTo>
                      <a:pt x="391" y="127"/>
                    </a:lnTo>
                    <a:lnTo>
                      <a:pt x="400" y="87"/>
                    </a:lnTo>
                    <a:lnTo>
                      <a:pt x="406" y="44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73"/>
              <p:cNvSpPr>
                <a:spLocks noChangeAspect="1"/>
              </p:cNvSpPr>
              <p:nvPr/>
            </p:nvSpPr>
            <p:spPr bwMode="auto">
              <a:xfrm>
                <a:off x="2894" y="2687"/>
                <a:ext cx="492" cy="651"/>
              </a:xfrm>
              <a:custGeom>
                <a:avLst/>
                <a:gdLst/>
                <a:ahLst/>
                <a:cxnLst>
                  <a:cxn ang="0">
                    <a:pos x="319" y="84"/>
                  </a:cxn>
                  <a:cxn ang="0">
                    <a:pos x="307" y="78"/>
                  </a:cxn>
                  <a:cxn ang="0">
                    <a:pos x="292" y="72"/>
                  </a:cxn>
                  <a:cxn ang="0">
                    <a:pos x="276" y="65"/>
                  </a:cxn>
                  <a:cxn ang="0">
                    <a:pos x="258" y="58"/>
                  </a:cxn>
                  <a:cxn ang="0">
                    <a:pos x="240" y="53"/>
                  </a:cxn>
                  <a:cxn ang="0">
                    <a:pos x="220" y="46"/>
                  </a:cxn>
                  <a:cxn ang="0">
                    <a:pos x="200" y="39"/>
                  </a:cxn>
                  <a:cxn ang="0">
                    <a:pos x="179" y="33"/>
                  </a:cxn>
                  <a:cxn ang="0">
                    <a:pos x="157" y="27"/>
                  </a:cxn>
                  <a:cxn ang="0">
                    <a:pos x="135" y="21"/>
                  </a:cxn>
                  <a:cxn ang="0">
                    <a:pos x="113" y="16"/>
                  </a:cxn>
                  <a:cxn ang="0">
                    <a:pos x="90" y="11"/>
                  </a:cxn>
                  <a:cxn ang="0">
                    <a:pos x="67" y="8"/>
                  </a:cxn>
                  <a:cxn ang="0">
                    <a:pos x="45" y="4"/>
                  </a:cxn>
                  <a:cxn ang="0">
                    <a:pos x="22" y="2"/>
                  </a:cxn>
                  <a:cxn ang="0">
                    <a:pos x="0" y="0"/>
                  </a:cxn>
                  <a:cxn ang="0">
                    <a:pos x="0" y="342"/>
                  </a:cxn>
                  <a:cxn ang="0">
                    <a:pos x="24" y="343"/>
                  </a:cxn>
                  <a:cxn ang="0">
                    <a:pos x="49" y="343"/>
                  </a:cxn>
                  <a:cxn ang="0">
                    <a:pos x="73" y="342"/>
                  </a:cxn>
                  <a:cxn ang="0">
                    <a:pos x="96" y="341"/>
                  </a:cxn>
                  <a:cxn ang="0">
                    <a:pos x="117" y="338"/>
                  </a:cxn>
                  <a:cxn ang="0">
                    <a:pos x="135" y="335"/>
                  </a:cxn>
                  <a:cxn ang="0">
                    <a:pos x="149" y="329"/>
                  </a:cxn>
                  <a:cxn ang="0">
                    <a:pos x="157" y="323"/>
                  </a:cxn>
                  <a:cxn ang="0">
                    <a:pos x="179" y="297"/>
                  </a:cxn>
                  <a:cxn ang="0">
                    <a:pos x="200" y="272"/>
                  </a:cxn>
                  <a:cxn ang="0">
                    <a:pos x="219" y="247"/>
                  </a:cxn>
                  <a:cxn ang="0">
                    <a:pos x="238" y="223"/>
                  </a:cxn>
                  <a:cxn ang="0">
                    <a:pos x="255" y="198"/>
                  </a:cxn>
                  <a:cxn ang="0">
                    <a:pos x="271" y="172"/>
                  </a:cxn>
                  <a:cxn ang="0">
                    <a:pos x="286" y="145"/>
                  </a:cxn>
                  <a:cxn ang="0">
                    <a:pos x="300" y="116"/>
                  </a:cxn>
                  <a:cxn ang="0">
                    <a:pos x="319" y="84"/>
                  </a:cxn>
                </a:cxnLst>
                <a:rect l="0" t="0" r="r" b="b"/>
                <a:pathLst>
                  <a:path w="319" h="343">
                    <a:moveTo>
                      <a:pt x="319" y="84"/>
                    </a:moveTo>
                    <a:lnTo>
                      <a:pt x="307" y="78"/>
                    </a:lnTo>
                    <a:lnTo>
                      <a:pt x="292" y="72"/>
                    </a:lnTo>
                    <a:lnTo>
                      <a:pt x="276" y="65"/>
                    </a:lnTo>
                    <a:lnTo>
                      <a:pt x="258" y="58"/>
                    </a:lnTo>
                    <a:lnTo>
                      <a:pt x="240" y="53"/>
                    </a:lnTo>
                    <a:lnTo>
                      <a:pt x="220" y="46"/>
                    </a:lnTo>
                    <a:lnTo>
                      <a:pt x="200" y="39"/>
                    </a:lnTo>
                    <a:lnTo>
                      <a:pt x="179" y="33"/>
                    </a:lnTo>
                    <a:lnTo>
                      <a:pt x="157" y="27"/>
                    </a:lnTo>
                    <a:lnTo>
                      <a:pt x="135" y="21"/>
                    </a:lnTo>
                    <a:lnTo>
                      <a:pt x="113" y="16"/>
                    </a:lnTo>
                    <a:lnTo>
                      <a:pt x="90" y="11"/>
                    </a:lnTo>
                    <a:lnTo>
                      <a:pt x="67" y="8"/>
                    </a:lnTo>
                    <a:lnTo>
                      <a:pt x="45" y="4"/>
                    </a:lnTo>
                    <a:lnTo>
                      <a:pt x="22" y="2"/>
                    </a:lnTo>
                    <a:lnTo>
                      <a:pt x="0" y="0"/>
                    </a:lnTo>
                    <a:lnTo>
                      <a:pt x="0" y="342"/>
                    </a:lnTo>
                    <a:lnTo>
                      <a:pt x="24" y="343"/>
                    </a:lnTo>
                    <a:lnTo>
                      <a:pt x="49" y="343"/>
                    </a:lnTo>
                    <a:lnTo>
                      <a:pt x="73" y="342"/>
                    </a:lnTo>
                    <a:lnTo>
                      <a:pt x="96" y="341"/>
                    </a:lnTo>
                    <a:lnTo>
                      <a:pt x="117" y="338"/>
                    </a:lnTo>
                    <a:lnTo>
                      <a:pt x="135" y="335"/>
                    </a:lnTo>
                    <a:lnTo>
                      <a:pt x="149" y="329"/>
                    </a:lnTo>
                    <a:lnTo>
                      <a:pt x="157" y="323"/>
                    </a:lnTo>
                    <a:lnTo>
                      <a:pt x="179" y="297"/>
                    </a:lnTo>
                    <a:lnTo>
                      <a:pt x="200" y="272"/>
                    </a:lnTo>
                    <a:lnTo>
                      <a:pt x="219" y="247"/>
                    </a:lnTo>
                    <a:lnTo>
                      <a:pt x="238" y="223"/>
                    </a:lnTo>
                    <a:lnTo>
                      <a:pt x="255" y="198"/>
                    </a:lnTo>
                    <a:lnTo>
                      <a:pt x="271" y="172"/>
                    </a:lnTo>
                    <a:lnTo>
                      <a:pt x="286" y="145"/>
                    </a:lnTo>
                    <a:lnTo>
                      <a:pt x="300" y="116"/>
                    </a:lnTo>
                    <a:lnTo>
                      <a:pt x="319" y="84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74"/>
              <p:cNvSpPr>
                <a:spLocks noChangeAspect="1"/>
              </p:cNvSpPr>
              <p:nvPr/>
            </p:nvSpPr>
            <p:spPr bwMode="auto">
              <a:xfrm>
                <a:off x="2369" y="2687"/>
                <a:ext cx="475" cy="659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14" y="68"/>
                  </a:cxn>
                  <a:cxn ang="0">
                    <a:pos x="29" y="62"/>
                  </a:cxn>
                  <a:cxn ang="0">
                    <a:pos x="47" y="56"/>
                  </a:cxn>
                  <a:cxn ang="0">
                    <a:pos x="64" y="50"/>
                  </a:cxn>
                  <a:cxn ang="0">
                    <a:pos x="83" y="44"/>
                  </a:cxn>
                  <a:cxn ang="0">
                    <a:pos x="103" y="38"/>
                  </a:cxn>
                  <a:cxn ang="0">
                    <a:pos x="123" y="32"/>
                  </a:cxn>
                  <a:cxn ang="0">
                    <a:pos x="144" y="27"/>
                  </a:cxn>
                  <a:cxn ang="0">
                    <a:pos x="165" y="21"/>
                  </a:cxn>
                  <a:cxn ang="0">
                    <a:pos x="186" y="17"/>
                  </a:cxn>
                  <a:cxn ang="0">
                    <a:pos x="208" y="12"/>
                  </a:cxn>
                  <a:cxn ang="0">
                    <a:pos x="229" y="8"/>
                  </a:cxn>
                  <a:cxn ang="0">
                    <a:pos x="249" y="5"/>
                  </a:cxn>
                  <a:cxn ang="0">
                    <a:pos x="270" y="2"/>
                  </a:cxn>
                  <a:cxn ang="0">
                    <a:pos x="290" y="1"/>
                  </a:cxn>
                  <a:cxn ang="0">
                    <a:pos x="308" y="0"/>
                  </a:cxn>
                  <a:cxn ang="0">
                    <a:pos x="308" y="348"/>
                  </a:cxn>
                  <a:cxn ang="0">
                    <a:pos x="295" y="348"/>
                  </a:cxn>
                  <a:cxn ang="0">
                    <a:pos x="283" y="348"/>
                  </a:cxn>
                  <a:cxn ang="0">
                    <a:pos x="269" y="346"/>
                  </a:cxn>
                  <a:cxn ang="0">
                    <a:pos x="254" y="345"/>
                  </a:cxn>
                  <a:cxn ang="0">
                    <a:pos x="240" y="344"/>
                  </a:cxn>
                  <a:cxn ang="0">
                    <a:pos x="227" y="343"/>
                  </a:cxn>
                  <a:cxn ang="0">
                    <a:pos x="215" y="341"/>
                  </a:cxn>
                  <a:cxn ang="0">
                    <a:pos x="203" y="340"/>
                  </a:cxn>
                  <a:cxn ang="0">
                    <a:pos x="189" y="326"/>
                  </a:cxn>
                  <a:cxn ang="0">
                    <a:pos x="177" y="311"/>
                  </a:cxn>
                  <a:cxn ang="0">
                    <a:pos x="163" y="296"/>
                  </a:cxn>
                  <a:cxn ang="0">
                    <a:pos x="150" y="281"/>
                  </a:cxn>
                  <a:cxn ang="0">
                    <a:pos x="136" y="266"/>
                  </a:cxn>
                  <a:cxn ang="0">
                    <a:pos x="124" y="251"/>
                  </a:cxn>
                  <a:cxn ang="0">
                    <a:pos x="111" y="236"/>
                  </a:cxn>
                  <a:cxn ang="0">
                    <a:pos x="100" y="221"/>
                  </a:cxn>
                  <a:cxn ang="0">
                    <a:pos x="87" y="206"/>
                  </a:cxn>
                  <a:cxn ang="0">
                    <a:pos x="75" y="190"/>
                  </a:cxn>
                  <a:cxn ang="0">
                    <a:pos x="64" y="175"/>
                  </a:cxn>
                  <a:cxn ang="0">
                    <a:pos x="53" y="160"/>
                  </a:cxn>
                  <a:cxn ang="0">
                    <a:pos x="43" y="145"/>
                  </a:cxn>
                  <a:cxn ang="0">
                    <a:pos x="33" y="130"/>
                  </a:cxn>
                  <a:cxn ang="0">
                    <a:pos x="23" y="115"/>
                  </a:cxn>
                  <a:cxn ang="0">
                    <a:pos x="15" y="100"/>
                  </a:cxn>
                  <a:cxn ang="0">
                    <a:pos x="0" y="72"/>
                  </a:cxn>
                </a:cxnLst>
                <a:rect l="0" t="0" r="r" b="b"/>
                <a:pathLst>
                  <a:path w="308" h="348">
                    <a:moveTo>
                      <a:pt x="0" y="72"/>
                    </a:moveTo>
                    <a:lnTo>
                      <a:pt x="14" y="68"/>
                    </a:lnTo>
                    <a:lnTo>
                      <a:pt x="29" y="62"/>
                    </a:lnTo>
                    <a:lnTo>
                      <a:pt x="47" y="56"/>
                    </a:lnTo>
                    <a:lnTo>
                      <a:pt x="64" y="50"/>
                    </a:lnTo>
                    <a:lnTo>
                      <a:pt x="83" y="44"/>
                    </a:lnTo>
                    <a:lnTo>
                      <a:pt x="103" y="38"/>
                    </a:lnTo>
                    <a:lnTo>
                      <a:pt x="123" y="32"/>
                    </a:lnTo>
                    <a:lnTo>
                      <a:pt x="144" y="27"/>
                    </a:lnTo>
                    <a:lnTo>
                      <a:pt x="165" y="21"/>
                    </a:lnTo>
                    <a:lnTo>
                      <a:pt x="186" y="17"/>
                    </a:lnTo>
                    <a:lnTo>
                      <a:pt x="208" y="12"/>
                    </a:lnTo>
                    <a:lnTo>
                      <a:pt x="229" y="8"/>
                    </a:lnTo>
                    <a:lnTo>
                      <a:pt x="249" y="5"/>
                    </a:lnTo>
                    <a:lnTo>
                      <a:pt x="270" y="2"/>
                    </a:lnTo>
                    <a:lnTo>
                      <a:pt x="290" y="1"/>
                    </a:lnTo>
                    <a:lnTo>
                      <a:pt x="308" y="0"/>
                    </a:lnTo>
                    <a:lnTo>
                      <a:pt x="308" y="348"/>
                    </a:lnTo>
                    <a:lnTo>
                      <a:pt x="295" y="348"/>
                    </a:lnTo>
                    <a:lnTo>
                      <a:pt x="283" y="348"/>
                    </a:lnTo>
                    <a:lnTo>
                      <a:pt x="269" y="346"/>
                    </a:lnTo>
                    <a:lnTo>
                      <a:pt x="254" y="345"/>
                    </a:lnTo>
                    <a:lnTo>
                      <a:pt x="240" y="344"/>
                    </a:lnTo>
                    <a:lnTo>
                      <a:pt x="227" y="343"/>
                    </a:lnTo>
                    <a:lnTo>
                      <a:pt x="215" y="341"/>
                    </a:lnTo>
                    <a:lnTo>
                      <a:pt x="203" y="340"/>
                    </a:lnTo>
                    <a:lnTo>
                      <a:pt x="189" y="326"/>
                    </a:lnTo>
                    <a:lnTo>
                      <a:pt x="177" y="311"/>
                    </a:lnTo>
                    <a:lnTo>
                      <a:pt x="163" y="296"/>
                    </a:lnTo>
                    <a:lnTo>
                      <a:pt x="150" y="281"/>
                    </a:lnTo>
                    <a:lnTo>
                      <a:pt x="136" y="266"/>
                    </a:lnTo>
                    <a:lnTo>
                      <a:pt x="124" y="251"/>
                    </a:lnTo>
                    <a:lnTo>
                      <a:pt x="111" y="236"/>
                    </a:lnTo>
                    <a:lnTo>
                      <a:pt x="100" y="221"/>
                    </a:lnTo>
                    <a:lnTo>
                      <a:pt x="87" y="206"/>
                    </a:lnTo>
                    <a:lnTo>
                      <a:pt x="75" y="190"/>
                    </a:lnTo>
                    <a:lnTo>
                      <a:pt x="64" y="175"/>
                    </a:lnTo>
                    <a:lnTo>
                      <a:pt x="53" y="160"/>
                    </a:lnTo>
                    <a:lnTo>
                      <a:pt x="43" y="145"/>
                    </a:lnTo>
                    <a:lnTo>
                      <a:pt x="33" y="130"/>
                    </a:lnTo>
                    <a:lnTo>
                      <a:pt x="23" y="115"/>
                    </a:lnTo>
                    <a:lnTo>
                      <a:pt x="15" y="10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75"/>
              <p:cNvSpPr>
                <a:spLocks noChangeAspect="1"/>
              </p:cNvSpPr>
              <p:nvPr/>
            </p:nvSpPr>
            <p:spPr bwMode="auto">
              <a:xfrm>
                <a:off x="3098" y="969"/>
                <a:ext cx="615" cy="488"/>
              </a:xfrm>
              <a:custGeom>
                <a:avLst/>
                <a:gdLst/>
                <a:ahLst/>
                <a:cxnLst>
                  <a:cxn ang="0">
                    <a:pos x="389" y="173"/>
                  </a:cxn>
                  <a:cxn ang="0">
                    <a:pos x="372" y="161"/>
                  </a:cxn>
                  <a:cxn ang="0">
                    <a:pos x="354" y="147"/>
                  </a:cxn>
                  <a:cxn ang="0">
                    <a:pos x="333" y="134"/>
                  </a:cxn>
                  <a:cxn ang="0">
                    <a:pos x="311" y="120"/>
                  </a:cxn>
                  <a:cxn ang="0">
                    <a:pos x="287" y="105"/>
                  </a:cxn>
                  <a:cxn ang="0">
                    <a:pos x="259" y="91"/>
                  </a:cxn>
                  <a:cxn ang="0">
                    <a:pos x="227" y="76"/>
                  </a:cxn>
                  <a:cxn ang="0">
                    <a:pos x="196" y="64"/>
                  </a:cxn>
                  <a:cxn ang="0">
                    <a:pos x="168" y="53"/>
                  </a:cxn>
                  <a:cxn ang="0">
                    <a:pos x="140" y="43"/>
                  </a:cxn>
                  <a:cxn ang="0">
                    <a:pos x="113" y="34"/>
                  </a:cxn>
                  <a:cxn ang="0">
                    <a:pos x="86" y="25"/>
                  </a:cxn>
                  <a:cxn ang="0">
                    <a:pos x="60" y="17"/>
                  </a:cxn>
                  <a:cxn ang="0">
                    <a:pos x="34" y="8"/>
                  </a:cxn>
                  <a:cxn ang="0">
                    <a:pos x="11" y="3"/>
                  </a:cxn>
                  <a:cxn ang="0">
                    <a:pos x="8" y="10"/>
                  </a:cxn>
                  <a:cxn ang="0">
                    <a:pos x="25" y="30"/>
                  </a:cxn>
                  <a:cxn ang="0">
                    <a:pos x="45" y="53"/>
                  </a:cxn>
                  <a:cxn ang="0">
                    <a:pos x="64" y="76"/>
                  </a:cxn>
                  <a:cxn ang="0">
                    <a:pos x="91" y="109"/>
                  </a:cxn>
                  <a:cxn ang="0">
                    <a:pos x="125" y="153"/>
                  </a:cxn>
                  <a:cxn ang="0">
                    <a:pos x="158" y="196"/>
                  </a:cxn>
                  <a:cxn ang="0">
                    <a:pos x="184" y="238"/>
                  </a:cxn>
                  <a:cxn ang="0">
                    <a:pos x="207" y="253"/>
                  </a:cxn>
                  <a:cxn ang="0">
                    <a:pos x="234" y="245"/>
                  </a:cxn>
                  <a:cxn ang="0">
                    <a:pos x="261" y="234"/>
                  </a:cxn>
                  <a:cxn ang="0">
                    <a:pos x="289" y="225"/>
                  </a:cxn>
                  <a:cxn ang="0">
                    <a:pos x="317" y="215"/>
                  </a:cxn>
                  <a:cxn ang="0">
                    <a:pos x="343" y="204"/>
                  </a:cxn>
                  <a:cxn ang="0">
                    <a:pos x="367" y="194"/>
                  </a:cxn>
                  <a:cxn ang="0">
                    <a:pos x="388" y="184"/>
                  </a:cxn>
                </a:cxnLst>
                <a:rect l="0" t="0" r="r" b="b"/>
                <a:pathLst>
                  <a:path w="397" h="257">
                    <a:moveTo>
                      <a:pt x="397" y="179"/>
                    </a:moveTo>
                    <a:lnTo>
                      <a:pt x="389" y="173"/>
                    </a:lnTo>
                    <a:lnTo>
                      <a:pt x="380" y="166"/>
                    </a:lnTo>
                    <a:lnTo>
                      <a:pt x="372" y="161"/>
                    </a:lnTo>
                    <a:lnTo>
                      <a:pt x="363" y="154"/>
                    </a:lnTo>
                    <a:lnTo>
                      <a:pt x="354" y="147"/>
                    </a:lnTo>
                    <a:lnTo>
                      <a:pt x="343" y="141"/>
                    </a:lnTo>
                    <a:lnTo>
                      <a:pt x="333" y="134"/>
                    </a:lnTo>
                    <a:lnTo>
                      <a:pt x="322" y="127"/>
                    </a:lnTo>
                    <a:lnTo>
                      <a:pt x="311" y="120"/>
                    </a:lnTo>
                    <a:lnTo>
                      <a:pt x="299" y="113"/>
                    </a:lnTo>
                    <a:lnTo>
                      <a:pt x="287" y="105"/>
                    </a:lnTo>
                    <a:lnTo>
                      <a:pt x="273" y="98"/>
                    </a:lnTo>
                    <a:lnTo>
                      <a:pt x="259" y="91"/>
                    </a:lnTo>
                    <a:lnTo>
                      <a:pt x="243" y="85"/>
                    </a:lnTo>
                    <a:lnTo>
                      <a:pt x="227" y="76"/>
                    </a:lnTo>
                    <a:lnTo>
                      <a:pt x="210" y="70"/>
                    </a:lnTo>
                    <a:lnTo>
                      <a:pt x="196" y="64"/>
                    </a:lnTo>
                    <a:lnTo>
                      <a:pt x="182" y="59"/>
                    </a:lnTo>
                    <a:lnTo>
                      <a:pt x="168" y="53"/>
                    </a:lnTo>
                    <a:lnTo>
                      <a:pt x="154" y="49"/>
                    </a:lnTo>
                    <a:lnTo>
                      <a:pt x="140" y="43"/>
                    </a:lnTo>
                    <a:lnTo>
                      <a:pt x="127" y="38"/>
                    </a:lnTo>
                    <a:lnTo>
                      <a:pt x="113" y="34"/>
                    </a:lnTo>
                    <a:lnTo>
                      <a:pt x="100" y="29"/>
                    </a:lnTo>
                    <a:lnTo>
                      <a:pt x="86" y="25"/>
                    </a:lnTo>
                    <a:lnTo>
                      <a:pt x="72" y="20"/>
                    </a:lnTo>
                    <a:lnTo>
                      <a:pt x="60" y="17"/>
                    </a:lnTo>
                    <a:lnTo>
                      <a:pt x="47" y="12"/>
                    </a:lnTo>
                    <a:lnTo>
                      <a:pt x="34" y="8"/>
                    </a:lnTo>
                    <a:lnTo>
                      <a:pt x="23" y="6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8" y="10"/>
                    </a:lnTo>
                    <a:lnTo>
                      <a:pt x="16" y="19"/>
                    </a:lnTo>
                    <a:lnTo>
                      <a:pt x="25" y="30"/>
                    </a:lnTo>
                    <a:lnTo>
                      <a:pt x="36" y="42"/>
                    </a:lnTo>
                    <a:lnTo>
                      <a:pt x="45" y="53"/>
                    </a:lnTo>
                    <a:lnTo>
                      <a:pt x="55" y="65"/>
                    </a:lnTo>
                    <a:lnTo>
                      <a:pt x="64" y="76"/>
                    </a:lnTo>
                    <a:lnTo>
                      <a:pt x="74" y="88"/>
                    </a:lnTo>
                    <a:lnTo>
                      <a:pt x="91" y="109"/>
                    </a:lnTo>
                    <a:lnTo>
                      <a:pt x="109" y="131"/>
                    </a:lnTo>
                    <a:lnTo>
                      <a:pt x="125" y="153"/>
                    </a:lnTo>
                    <a:lnTo>
                      <a:pt x="143" y="174"/>
                    </a:lnTo>
                    <a:lnTo>
                      <a:pt x="158" y="196"/>
                    </a:lnTo>
                    <a:lnTo>
                      <a:pt x="172" y="218"/>
                    </a:lnTo>
                    <a:lnTo>
                      <a:pt x="184" y="238"/>
                    </a:lnTo>
                    <a:lnTo>
                      <a:pt x="195" y="257"/>
                    </a:lnTo>
                    <a:lnTo>
                      <a:pt x="207" y="253"/>
                    </a:lnTo>
                    <a:lnTo>
                      <a:pt x="220" y="249"/>
                    </a:lnTo>
                    <a:lnTo>
                      <a:pt x="234" y="245"/>
                    </a:lnTo>
                    <a:lnTo>
                      <a:pt x="248" y="240"/>
                    </a:lnTo>
                    <a:lnTo>
                      <a:pt x="261" y="234"/>
                    </a:lnTo>
                    <a:lnTo>
                      <a:pt x="275" y="230"/>
                    </a:lnTo>
                    <a:lnTo>
                      <a:pt x="289" y="225"/>
                    </a:lnTo>
                    <a:lnTo>
                      <a:pt x="303" y="219"/>
                    </a:lnTo>
                    <a:lnTo>
                      <a:pt x="317" y="215"/>
                    </a:lnTo>
                    <a:lnTo>
                      <a:pt x="331" y="210"/>
                    </a:lnTo>
                    <a:lnTo>
                      <a:pt x="343" y="204"/>
                    </a:lnTo>
                    <a:lnTo>
                      <a:pt x="356" y="200"/>
                    </a:lnTo>
                    <a:lnTo>
                      <a:pt x="367" y="194"/>
                    </a:lnTo>
                    <a:lnTo>
                      <a:pt x="378" y="189"/>
                    </a:lnTo>
                    <a:lnTo>
                      <a:pt x="388" y="184"/>
                    </a:lnTo>
                    <a:lnTo>
                      <a:pt x="397" y="179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76"/>
              <p:cNvSpPr>
                <a:spLocks noChangeAspect="1"/>
              </p:cNvSpPr>
              <p:nvPr/>
            </p:nvSpPr>
            <p:spPr bwMode="auto">
              <a:xfrm>
                <a:off x="3413" y="1343"/>
                <a:ext cx="667" cy="800"/>
              </a:xfrm>
              <a:custGeom>
                <a:avLst/>
                <a:gdLst/>
                <a:ahLst/>
                <a:cxnLst>
                  <a:cxn ang="0">
                    <a:pos x="432" y="420"/>
                  </a:cxn>
                  <a:cxn ang="0">
                    <a:pos x="429" y="387"/>
                  </a:cxn>
                  <a:cxn ang="0">
                    <a:pos x="426" y="355"/>
                  </a:cxn>
                  <a:cxn ang="0">
                    <a:pos x="420" y="323"/>
                  </a:cxn>
                  <a:cxn ang="0">
                    <a:pos x="412" y="293"/>
                  </a:cxn>
                  <a:cxn ang="0">
                    <a:pos x="404" y="264"/>
                  </a:cxn>
                  <a:cxn ang="0">
                    <a:pos x="394" y="235"/>
                  </a:cxn>
                  <a:cxn ang="0">
                    <a:pos x="382" y="208"/>
                  </a:cxn>
                  <a:cxn ang="0">
                    <a:pos x="368" y="181"/>
                  </a:cxn>
                  <a:cxn ang="0">
                    <a:pos x="355" y="155"/>
                  </a:cxn>
                  <a:cxn ang="0">
                    <a:pos x="338" y="130"/>
                  </a:cxn>
                  <a:cxn ang="0">
                    <a:pos x="322" y="107"/>
                  </a:cxn>
                  <a:cxn ang="0">
                    <a:pos x="304" y="84"/>
                  </a:cxn>
                  <a:cxn ang="0">
                    <a:pos x="285" y="61"/>
                  </a:cxn>
                  <a:cxn ang="0">
                    <a:pos x="266" y="40"/>
                  </a:cxn>
                  <a:cxn ang="0">
                    <a:pos x="245" y="19"/>
                  </a:cxn>
                  <a:cxn ang="0">
                    <a:pos x="223" y="0"/>
                  </a:cxn>
                  <a:cxn ang="0">
                    <a:pos x="214" y="4"/>
                  </a:cxn>
                  <a:cxn ang="0">
                    <a:pos x="205" y="9"/>
                  </a:cxn>
                  <a:cxn ang="0">
                    <a:pos x="194" y="13"/>
                  </a:cxn>
                  <a:cxn ang="0">
                    <a:pos x="182" y="19"/>
                  </a:cxn>
                  <a:cxn ang="0">
                    <a:pos x="170" y="24"/>
                  </a:cxn>
                  <a:cxn ang="0">
                    <a:pos x="156" y="28"/>
                  </a:cxn>
                  <a:cxn ang="0">
                    <a:pos x="143" y="34"/>
                  </a:cxn>
                  <a:cxn ang="0">
                    <a:pos x="129" y="40"/>
                  </a:cxn>
                  <a:cxn ang="0">
                    <a:pos x="114" y="45"/>
                  </a:cxn>
                  <a:cxn ang="0">
                    <a:pos x="98" y="50"/>
                  </a:cxn>
                  <a:cxn ang="0">
                    <a:pos x="81" y="56"/>
                  </a:cxn>
                  <a:cxn ang="0">
                    <a:pos x="65" y="62"/>
                  </a:cxn>
                  <a:cxn ang="0">
                    <a:pos x="49" y="66"/>
                  </a:cxn>
                  <a:cxn ang="0">
                    <a:pos x="33" y="72"/>
                  </a:cxn>
                  <a:cxn ang="0">
                    <a:pos x="16" y="78"/>
                  </a:cxn>
                  <a:cxn ang="0">
                    <a:pos x="0" y="84"/>
                  </a:cxn>
                  <a:cxn ang="0">
                    <a:pos x="18" y="125"/>
                  </a:cxn>
                  <a:cxn ang="0">
                    <a:pos x="37" y="167"/>
                  </a:cxn>
                  <a:cxn ang="0">
                    <a:pos x="53" y="208"/>
                  </a:cxn>
                  <a:cxn ang="0">
                    <a:pos x="69" y="250"/>
                  </a:cxn>
                  <a:cxn ang="0">
                    <a:pos x="81" y="292"/>
                  </a:cxn>
                  <a:cxn ang="0">
                    <a:pos x="92" y="335"/>
                  </a:cxn>
                  <a:cxn ang="0">
                    <a:pos x="99" y="378"/>
                  </a:cxn>
                  <a:cxn ang="0">
                    <a:pos x="102" y="420"/>
                  </a:cxn>
                  <a:cxn ang="0">
                    <a:pos x="432" y="420"/>
                  </a:cxn>
                </a:cxnLst>
                <a:rect l="0" t="0" r="r" b="b"/>
                <a:pathLst>
                  <a:path w="432" h="420">
                    <a:moveTo>
                      <a:pt x="432" y="420"/>
                    </a:moveTo>
                    <a:lnTo>
                      <a:pt x="429" y="387"/>
                    </a:lnTo>
                    <a:lnTo>
                      <a:pt x="426" y="355"/>
                    </a:lnTo>
                    <a:lnTo>
                      <a:pt x="420" y="323"/>
                    </a:lnTo>
                    <a:lnTo>
                      <a:pt x="412" y="293"/>
                    </a:lnTo>
                    <a:lnTo>
                      <a:pt x="404" y="264"/>
                    </a:lnTo>
                    <a:lnTo>
                      <a:pt x="394" y="235"/>
                    </a:lnTo>
                    <a:lnTo>
                      <a:pt x="382" y="208"/>
                    </a:lnTo>
                    <a:lnTo>
                      <a:pt x="368" y="181"/>
                    </a:lnTo>
                    <a:lnTo>
                      <a:pt x="355" y="155"/>
                    </a:lnTo>
                    <a:lnTo>
                      <a:pt x="338" y="130"/>
                    </a:lnTo>
                    <a:lnTo>
                      <a:pt x="322" y="107"/>
                    </a:lnTo>
                    <a:lnTo>
                      <a:pt x="304" y="84"/>
                    </a:lnTo>
                    <a:lnTo>
                      <a:pt x="285" y="61"/>
                    </a:lnTo>
                    <a:lnTo>
                      <a:pt x="266" y="40"/>
                    </a:lnTo>
                    <a:lnTo>
                      <a:pt x="245" y="19"/>
                    </a:lnTo>
                    <a:lnTo>
                      <a:pt x="223" y="0"/>
                    </a:lnTo>
                    <a:lnTo>
                      <a:pt x="214" y="4"/>
                    </a:lnTo>
                    <a:lnTo>
                      <a:pt x="205" y="9"/>
                    </a:lnTo>
                    <a:lnTo>
                      <a:pt x="194" y="13"/>
                    </a:lnTo>
                    <a:lnTo>
                      <a:pt x="182" y="19"/>
                    </a:lnTo>
                    <a:lnTo>
                      <a:pt x="170" y="24"/>
                    </a:lnTo>
                    <a:lnTo>
                      <a:pt x="156" y="28"/>
                    </a:lnTo>
                    <a:lnTo>
                      <a:pt x="143" y="34"/>
                    </a:lnTo>
                    <a:lnTo>
                      <a:pt x="129" y="40"/>
                    </a:lnTo>
                    <a:lnTo>
                      <a:pt x="114" y="45"/>
                    </a:lnTo>
                    <a:lnTo>
                      <a:pt x="98" y="50"/>
                    </a:lnTo>
                    <a:lnTo>
                      <a:pt x="81" y="56"/>
                    </a:lnTo>
                    <a:lnTo>
                      <a:pt x="65" y="62"/>
                    </a:lnTo>
                    <a:lnTo>
                      <a:pt x="49" y="66"/>
                    </a:lnTo>
                    <a:lnTo>
                      <a:pt x="33" y="72"/>
                    </a:lnTo>
                    <a:lnTo>
                      <a:pt x="16" y="78"/>
                    </a:lnTo>
                    <a:lnTo>
                      <a:pt x="0" y="84"/>
                    </a:lnTo>
                    <a:lnTo>
                      <a:pt x="18" y="125"/>
                    </a:lnTo>
                    <a:lnTo>
                      <a:pt x="37" y="167"/>
                    </a:lnTo>
                    <a:lnTo>
                      <a:pt x="53" y="208"/>
                    </a:lnTo>
                    <a:lnTo>
                      <a:pt x="69" y="250"/>
                    </a:lnTo>
                    <a:lnTo>
                      <a:pt x="81" y="292"/>
                    </a:lnTo>
                    <a:lnTo>
                      <a:pt x="92" y="335"/>
                    </a:lnTo>
                    <a:lnTo>
                      <a:pt x="99" y="378"/>
                    </a:lnTo>
                    <a:lnTo>
                      <a:pt x="102" y="420"/>
                    </a:lnTo>
                    <a:lnTo>
                      <a:pt x="432" y="42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77"/>
              <p:cNvSpPr>
                <a:spLocks noChangeAspect="1"/>
              </p:cNvSpPr>
              <p:nvPr/>
            </p:nvSpPr>
            <p:spPr bwMode="auto">
              <a:xfrm>
                <a:off x="3432" y="2183"/>
                <a:ext cx="648" cy="80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94" y="39"/>
                  </a:cxn>
                  <a:cxn ang="0">
                    <a:pos x="88" y="80"/>
                  </a:cxn>
                  <a:cxn ang="0">
                    <a:pos x="79" y="121"/>
                  </a:cxn>
                  <a:cxn ang="0">
                    <a:pos x="67" y="164"/>
                  </a:cxn>
                  <a:cxn ang="0">
                    <a:pos x="53" y="208"/>
                  </a:cxn>
                  <a:cxn ang="0">
                    <a:pos x="37" y="250"/>
                  </a:cxn>
                  <a:cxn ang="0">
                    <a:pos x="20" y="293"/>
                  </a:cxn>
                  <a:cxn ang="0">
                    <a:pos x="0" y="335"/>
                  </a:cxn>
                  <a:cxn ang="0">
                    <a:pos x="14" y="339"/>
                  </a:cxn>
                  <a:cxn ang="0">
                    <a:pos x="29" y="345"/>
                  </a:cxn>
                  <a:cxn ang="0">
                    <a:pos x="44" y="351"/>
                  </a:cxn>
                  <a:cxn ang="0">
                    <a:pos x="58" y="356"/>
                  </a:cxn>
                  <a:cxn ang="0">
                    <a:pos x="73" y="362"/>
                  </a:cxn>
                  <a:cxn ang="0">
                    <a:pos x="87" y="368"/>
                  </a:cxn>
                  <a:cxn ang="0">
                    <a:pos x="100" y="374"/>
                  </a:cxn>
                  <a:cxn ang="0">
                    <a:pos x="115" y="379"/>
                  </a:cxn>
                  <a:cxn ang="0">
                    <a:pos x="128" y="385"/>
                  </a:cxn>
                  <a:cxn ang="0">
                    <a:pos x="142" y="391"/>
                  </a:cxn>
                  <a:cxn ang="0">
                    <a:pos x="155" y="398"/>
                  </a:cxn>
                  <a:cxn ang="0">
                    <a:pos x="167" y="404"/>
                  </a:cxn>
                  <a:cxn ang="0">
                    <a:pos x="180" y="409"/>
                  </a:cxn>
                  <a:cxn ang="0">
                    <a:pos x="191" y="415"/>
                  </a:cxn>
                  <a:cxn ang="0">
                    <a:pos x="202" y="421"/>
                  </a:cxn>
                  <a:cxn ang="0">
                    <a:pos x="212" y="427"/>
                  </a:cxn>
                  <a:cxn ang="0">
                    <a:pos x="234" y="407"/>
                  </a:cxn>
                  <a:cxn ang="0">
                    <a:pos x="255" y="386"/>
                  </a:cxn>
                  <a:cxn ang="0">
                    <a:pos x="274" y="363"/>
                  </a:cxn>
                  <a:cxn ang="0">
                    <a:pos x="293" y="340"/>
                  </a:cxn>
                  <a:cxn ang="0">
                    <a:pos x="311" y="316"/>
                  </a:cxn>
                  <a:cxn ang="0">
                    <a:pos x="327" y="291"/>
                  </a:cxn>
                  <a:cxn ang="0">
                    <a:pos x="344" y="265"/>
                  </a:cxn>
                  <a:cxn ang="0">
                    <a:pos x="357" y="238"/>
                  </a:cxn>
                  <a:cxn ang="0">
                    <a:pos x="371" y="210"/>
                  </a:cxn>
                  <a:cxn ang="0">
                    <a:pos x="383" y="182"/>
                  </a:cxn>
                  <a:cxn ang="0">
                    <a:pos x="393" y="154"/>
                  </a:cxn>
                  <a:cxn ang="0">
                    <a:pos x="401" y="124"/>
                  </a:cxn>
                  <a:cxn ang="0">
                    <a:pos x="409" y="94"/>
                  </a:cxn>
                  <a:cxn ang="0">
                    <a:pos x="415" y="63"/>
                  </a:cxn>
                  <a:cxn ang="0">
                    <a:pos x="418" y="31"/>
                  </a:cxn>
                  <a:cxn ang="0">
                    <a:pos x="421" y="0"/>
                  </a:cxn>
                  <a:cxn ang="0">
                    <a:pos x="96" y="0"/>
                  </a:cxn>
                </a:cxnLst>
                <a:rect l="0" t="0" r="r" b="b"/>
                <a:pathLst>
                  <a:path w="421" h="427">
                    <a:moveTo>
                      <a:pt x="96" y="0"/>
                    </a:moveTo>
                    <a:lnTo>
                      <a:pt x="94" y="39"/>
                    </a:lnTo>
                    <a:lnTo>
                      <a:pt x="88" y="80"/>
                    </a:lnTo>
                    <a:lnTo>
                      <a:pt x="79" y="121"/>
                    </a:lnTo>
                    <a:lnTo>
                      <a:pt x="67" y="164"/>
                    </a:lnTo>
                    <a:lnTo>
                      <a:pt x="53" y="208"/>
                    </a:lnTo>
                    <a:lnTo>
                      <a:pt x="37" y="250"/>
                    </a:lnTo>
                    <a:lnTo>
                      <a:pt x="20" y="293"/>
                    </a:lnTo>
                    <a:lnTo>
                      <a:pt x="0" y="335"/>
                    </a:lnTo>
                    <a:lnTo>
                      <a:pt x="14" y="339"/>
                    </a:lnTo>
                    <a:lnTo>
                      <a:pt x="29" y="345"/>
                    </a:lnTo>
                    <a:lnTo>
                      <a:pt x="44" y="351"/>
                    </a:lnTo>
                    <a:lnTo>
                      <a:pt x="58" y="356"/>
                    </a:lnTo>
                    <a:lnTo>
                      <a:pt x="73" y="362"/>
                    </a:lnTo>
                    <a:lnTo>
                      <a:pt x="87" y="368"/>
                    </a:lnTo>
                    <a:lnTo>
                      <a:pt x="100" y="374"/>
                    </a:lnTo>
                    <a:lnTo>
                      <a:pt x="115" y="379"/>
                    </a:lnTo>
                    <a:lnTo>
                      <a:pt x="128" y="385"/>
                    </a:lnTo>
                    <a:lnTo>
                      <a:pt x="142" y="391"/>
                    </a:lnTo>
                    <a:lnTo>
                      <a:pt x="155" y="398"/>
                    </a:lnTo>
                    <a:lnTo>
                      <a:pt x="167" y="404"/>
                    </a:lnTo>
                    <a:lnTo>
                      <a:pt x="180" y="409"/>
                    </a:lnTo>
                    <a:lnTo>
                      <a:pt x="191" y="415"/>
                    </a:lnTo>
                    <a:lnTo>
                      <a:pt x="202" y="421"/>
                    </a:lnTo>
                    <a:lnTo>
                      <a:pt x="212" y="427"/>
                    </a:lnTo>
                    <a:lnTo>
                      <a:pt x="234" y="407"/>
                    </a:lnTo>
                    <a:lnTo>
                      <a:pt x="255" y="386"/>
                    </a:lnTo>
                    <a:lnTo>
                      <a:pt x="274" y="363"/>
                    </a:lnTo>
                    <a:lnTo>
                      <a:pt x="293" y="340"/>
                    </a:lnTo>
                    <a:lnTo>
                      <a:pt x="311" y="316"/>
                    </a:lnTo>
                    <a:lnTo>
                      <a:pt x="327" y="291"/>
                    </a:lnTo>
                    <a:lnTo>
                      <a:pt x="344" y="265"/>
                    </a:lnTo>
                    <a:lnTo>
                      <a:pt x="357" y="238"/>
                    </a:lnTo>
                    <a:lnTo>
                      <a:pt x="371" y="210"/>
                    </a:lnTo>
                    <a:lnTo>
                      <a:pt x="383" y="182"/>
                    </a:lnTo>
                    <a:lnTo>
                      <a:pt x="393" y="154"/>
                    </a:lnTo>
                    <a:lnTo>
                      <a:pt x="401" y="124"/>
                    </a:lnTo>
                    <a:lnTo>
                      <a:pt x="409" y="94"/>
                    </a:lnTo>
                    <a:lnTo>
                      <a:pt x="415" y="63"/>
                    </a:lnTo>
                    <a:lnTo>
                      <a:pt x="418" y="31"/>
                    </a:lnTo>
                    <a:lnTo>
                      <a:pt x="421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78"/>
              <p:cNvSpPr>
                <a:spLocks noChangeAspect="1"/>
              </p:cNvSpPr>
              <p:nvPr/>
            </p:nvSpPr>
            <p:spPr bwMode="auto">
              <a:xfrm>
                <a:off x="3179" y="2861"/>
                <a:ext cx="534" cy="447"/>
              </a:xfrm>
              <a:custGeom>
                <a:avLst/>
                <a:gdLst/>
                <a:ahLst/>
                <a:cxnLst>
                  <a:cxn ang="0">
                    <a:pos x="0" y="235"/>
                  </a:cxn>
                  <a:cxn ang="0">
                    <a:pos x="23" y="230"/>
                  </a:cxn>
                  <a:cxn ang="0">
                    <a:pos x="44" y="224"/>
                  </a:cxn>
                  <a:cxn ang="0">
                    <a:pos x="68" y="219"/>
                  </a:cxn>
                  <a:cxn ang="0">
                    <a:pos x="92" y="212"/>
                  </a:cxn>
                  <a:cxn ang="0">
                    <a:pos x="115" y="204"/>
                  </a:cxn>
                  <a:cxn ang="0">
                    <a:pos x="138" y="196"/>
                  </a:cxn>
                  <a:cxn ang="0">
                    <a:pos x="161" y="186"/>
                  </a:cxn>
                  <a:cxn ang="0">
                    <a:pos x="184" y="177"/>
                  </a:cxn>
                  <a:cxn ang="0">
                    <a:pos x="207" y="167"/>
                  </a:cxn>
                  <a:cxn ang="0">
                    <a:pos x="229" y="156"/>
                  </a:cxn>
                  <a:cxn ang="0">
                    <a:pos x="251" y="146"/>
                  </a:cxn>
                  <a:cxn ang="0">
                    <a:pos x="271" y="135"/>
                  </a:cxn>
                  <a:cxn ang="0">
                    <a:pos x="291" y="123"/>
                  </a:cxn>
                  <a:cxn ang="0">
                    <a:pos x="311" y="112"/>
                  </a:cxn>
                  <a:cxn ang="0">
                    <a:pos x="329" y="99"/>
                  </a:cxn>
                  <a:cxn ang="0">
                    <a:pos x="346" y="87"/>
                  </a:cxn>
                  <a:cxn ang="0">
                    <a:pos x="337" y="82"/>
                  </a:cxn>
                  <a:cxn ang="0">
                    <a:pos x="327" y="76"/>
                  </a:cxn>
                  <a:cxn ang="0">
                    <a:pos x="316" y="70"/>
                  </a:cxn>
                  <a:cxn ang="0">
                    <a:pos x="306" y="64"/>
                  </a:cxn>
                  <a:cxn ang="0">
                    <a:pos x="295" y="59"/>
                  </a:cxn>
                  <a:cxn ang="0">
                    <a:pos x="283" y="53"/>
                  </a:cxn>
                  <a:cxn ang="0">
                    <a:pos x="270" y="47"/>
                  </a:cxn>
                  <a:cxn ang="0">
                    <a:pos x="259" y="41"/>
                  </a:cxn>
                  <a:cxn ang="0">
                    <a:pos x="246" y="35"/>
                  </a:cxn>
                  <a:cxn ang="0">
                    <a:pos x="233" y="30"/>
                  </a:cxn>
                  <a:cxn ang="0">
                    <a:pos x="221" y="24"/>
                  </a:cxn>
                  <a:cxn ang="0">
                    <a:pos x="208" y="18"/>
                  </a:cxn>
                  <a:cxn ang="0">
                    <a:pos x="195" y="14"/>
                  </a:cxn>
                  <a:cxn ang="0">
                    <a:pos x="183" y="9"/>
                  </a:cxn>
                  <a:cxn ang="0">
                    <a:pos x="170" y="4"/>
                  </a:cxn>
                  <a:cxn ang="0">
                    <a:pos x="157" y="0"/>
                  </a:cxn>
                  <a:cxn ang="0">
                    <a:pos x="144" y="30"/>
                  </a:cxn>
                  <a:cxn ang="0">
                    <a:pos x="126" y="61"/>
                  </a:cxn>
                  <a:cxn ang="0">
                    <a:pos x="108" y="92"/>
                  </a:cxn>
                  <a:cxn ang="0">
                    <a:pos x="87" y="123"/>
                  </a:cxn>
                  <a:cxn ang="0">
                    <a:pos x="66" y="153"/>
                  </a:cxn>
                  <a:cxn ang="0">
                    <a:pos x="44" y="183"/>
                  </a:cxn>
                  <a:cxn ang="0">
                    <a:pos x="21" y="209"/>
                  </a:cxn>
                  <a:cxn ang="0">
                    <a:pos x="0" y="235"/>
                  </a:cxn>
                </a:cxnLst>
                <a:rect l="0" t="0" r="r" b="b"/>
                <a:pathLst>
                  <a:path w="346" h="235">
                    <a:moveTo>
                      <a:pt x="0" y="235"/>
                    </a:moveTo>
                    <a:lnTo>
                      <a:pt x="23" y="230"/>
                    </a:lnTo>
                    <a:lnTo>
                      <a:pt x="44" y="224"/>
                    </a:lnTo>
                    <a:lnTo>
                      <a:pt x="68" y="219"/>
                    </a:lnTo>
                    <a:lnTo>
                      <a:pt x="92" y="212"/>
                    </a:lnTo>
                    <a:lnTo>
                      <a:pt x="115" y="204"/>
                    </a:lnTo>
                    <a:lnTo>
                      <a:pt x="138" y="196"/>
                    </a:lnTo>
                    <a:lnTo>
                      <a:pt x="161" y="186"/>
                    </a:lnTo>
                    <a:lnTo>
                      <a:pt x="184" y="177"/>
                    </a:lnTo>
                    <a:lnTo>
                      <a:pt x="207" y="167"/>
                    </a:lnTo>
                    <a:lnTo>
                      <a:pt x="229" y="156"/>
                    </a:lnTo>
                    <a:lnTo>
                      <a:pt x="251" y="146"/>
                    </a:lnTo>
                    <a:lnTo>
                      <a:pt x="271" y="135"/>
                    </a:lnTo>
                    <a:lnTo>
                      <a:pt x="291" y="123"/>
                    </a:lnTo>
                    <a:lnTo>
                      <a:pt x="311" y="112"/>
                    </a:lnTo>
                    <a:lnTo>
                      <a:pt x="329" y="99"/>
                    </a:lnTo>
                    <a:lnTo>
                      <a:pt x="346" y="87"/>
                    </a:lnTo>
                    <a:lnTo>
                      <a:pt x="337" y="82"/>
                    </a:lnTo>
                    <a:lnTo>
                      <a:pt x="327" y="76"/>
                    </a:lnTo>
                    <a:lnTo>
                      <a:pt x="316" y="70"/>
                    </a:lnTo>
                    <a:lnTo>
                      <a:pt x="306" y="64"/>
                    </a:lnTo>
                    <a:lnTo>
                      <a:pt x="295" y="59"/>
                    </a:lnTo>
                    <a:lnTo>
                      <a:pt x="283" y="53"/>
                    </a:lnTo>
                    <a:lnTo>
                      <a:pt x="270" y="47"/>
                    </a:lnTo>
                    <a:lnTo>
                      <a:pt x="259" y="41"/>
                    </a:lnTo>
                    <a:lnTo>
                      <a:pt x="246" y="35"/>
                    </a:lnTo>
                    <a:lnTo>
                      <a:pt x="233" y="30"/>
                    </a:lnTo>
                    <a:lnTo>
                      <a:pt x="221" y="24"/>
                    </a:lnTo>
                    <a:lnTo>
                      <a:pt x="208" y="18"/>
                    </a:lnTo>
                    <a:lnTo>
                      <a:pt x="195" y="14"/>
                    </a:lnTo>
                    <a:lnTo>
                      <a:pt x="183" y="9"/>
                    </a:lnTo>
                    <a:lnTo>
                      <a:pt x="170" y="4"/>
                    </a:lnTo>
                    <a:lnTo>
                      <a:pt x="157" y="0"/>
                    </a:lnTo>
                    <a:lnTo>
                      <a:pt x="144" y="30"/>
                    </a:lnTo>
                    <a:lnTo>
                      <a:pt x="126" y="61"/>
                    </a:lnTo>
                    <a:lnTo>
                      <a:pt x="108" y="92"/>
                    </a:lnTo>
                    <a:lnTo>
                      <a:pt x="87" y="123"/>
                    </a:lnTo>
                    <a:lnTo>
                      <a:pt x="66" y="153"/>
                    </a:lnTo>
                    <a:lnTo>
                      <a:pt x="44" y="183"/>
                    </a:lnTo>
                    <a:lnTo>
                      <a:pt x="21" y="209"/>
                    </a:lnTo>
                    <a:lnTo>
                      <a:pt x="0" y="235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79"/>
            <p:cNvGrpSpPr>
              <a:grpSpLocks noChangeAspect="1"/>
            </p:cNvGrpSpPr>
            <p:nvPr/>
          </p:nvGrpSpPr>
          <p:grpSpPr bwMode="auto">
            <a:xfrm>
              <a:off x="2176" y="2047"/>
              <a:ext cx="1678" cy="1314"/>
              <a:chOff x="2177" y="2047"/>
              <a:chExt cx="1678" cy="1314"/>
            </a:xfrm>
          </p:grpSpPr>
          <p:sp>
            <p:nvSpPr>
              <p:cNvPr id="14" name="Freeform 80"/>
              <p:cNvSpPr>
                <a:spLocks noChangeAspect="1"/>
              </p:cNvSpPr>
              <p:nvPr/>
            </p:nvSpPr>
            <p:spPr bwMode="auto">
              <a:xfrm>
                <a:off x="2806" y="2047"/>
                <a:ext cx="914" cy="901"/>
              </a:xfrm>
              <a:custGeom>
                <a:avLst/>
                <a:gdLst/>
                <a:ahLst/>
                <a:cxnLst>
                  <a:cxn ang="0">
                    <a:pos x="705" y="0"/>
                  </a:cxn>
                  <a:cxn ang="0">
                    <a:pos x="0" y="0"/>
                  </a:cxn>
                  <a:cxn ang="0">
                    <a:pos x="0" y="718"/>
                  </a:cxn>
                  <a:cxn ang="0">
                    <a:pos x="207" y="718"/>
                  </a:cxn>
                  <a:cxn ang="0">
                    <a:pos x="258" y="778"/>
                  </a:cxn>
                  <a:cxn ang="0">
                    <a:pos x="455" y="778"/>
                  </a:cxn>
                  <a:cxn ang="0">
                    <a:pos x="510" y="718"/>
                  </a:cxn>
                  <a:cxn ang="0">
                    <a:pos x="705" y="718"/>
                  </a:cxn>
                  <a:cxn ang="0">
                    <a:pos x="705" y="0"/>
                  </a:cxn>
                </a:cxnLst>
                <a:rect l="0" t="0" r="r" b="b"/>
                <a:pathLst>
                  <a:path w="705" h="778">
                    <a:moveTo>
                      <a:pt x="705" y="0"/>
                    </a:moveTo>
                    <a:lnTo>
                      <a:pt x="0" y="0"/>
                    </a:lnTo>
                    <a:lnTo>
                      <a:pt x="0" y="718"/>
                    </a:lnTo>
                    <a:lnTo>
                      <a:pt x="207" y="718"/>
                    </a:lnTo>
                    <a:lnTo>
                      <a:pt x="258" y="778"/>
                    </a:lnTo>
                    <a:lnTo>
                      <a:pt x="455" y="778"/>
                    </a:lnTo>
                    <a:lnTo>
                      <a:pt x="510" y="718"/>
                    </a:lnTo>
                    <a:lnTo>
                      <a:pt x="705" y="718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81"/>
              <p:cNvSpPr>
                <a:spLocks noChangeAspect="1"/>
              </p:cNvSpPr>
              <p:nvPr/>
            </p:nvSpPr>
            <p:spPr bwMode="auto">
              <a:xfrm>
                <a:off x="2858" y="2093"/>
                <a:ext cx="813" cy="809"/>
              </a:xfrm>
              <a:custGeom>
                <a:avLst/>
                <a:gdLst/>
                <a:ahLst/>
                <a:cxnLst>
                  <a:cxn ang="0">
                    <a:pos x="397" y="697"/>
                  </a:cxn>
                  <a:cxn ang="0">
                    <a:pos x="236" y="697"/>
                  </a:cxn>
                  <a:cxn ang="0">
                    <a:pos x="185" y="637"/>
                  </a:cxn>
                  <a:cxn ang="0">
                    <a:pos x="0" y="637"/>
                  </a:cxn>
                  <a:cxn ang="0">
                    <a:pos x="0" y="0"/>
                  </a:cxn>
                  <a:cxn ang="0">
                    <a:pos x="625" y="0"/>
                  </a:cxn>
                  <a:cxn ang="0">
                    <a:pos x="625" y="637"/>
                  </a:cxn>
                  <a:cxn ang="0">
                    <a:pos x="453" y="637"/>
                  </a:cxn>
                  <a:cxn ang="0">
                    <a:pos x="397" y="697"/>
                  </a:cxn>
                </a:cxnLst>
                <a:rect l="0" t="0" r="r" b="b"/>
                <a:pathLst>
                  <a:path w="625" h="697">
                    <a:moveTo>
                      <a:pt x="397" y="697"/>
                    </a:moveTo>
                    <a:lnTo>
                      <a:pt x="236" y="697"/>
                    </a:lnTo>
                    <a:lnTo>
                      <a:pt x="185" y="637"/>
                    </a:lnTo>
                    <a:lnTo>
                      <a:pt x="0" y="637"/>
                    </a:lnTo>
                    <a:lnTo>
                      <a:pt x="0" y="0"/>
                    </a:lnTo>
                    <a:lnTo>
                      <a:pt x="625" y="0"/>
                    </a:lnTo>
                    <a:lnTo>
                      <a:pt x="625" y="637"/>
                    </a:lnTo>
                    <a:lnTo>
                      <a:pt x="453" y="637"/>
                    </a:lnTo>
                    <a:lnTo>
                      <a:pt x="397" y="69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82"/>
              <p:cNvSpPr>
                <a:spLocks noChangeAspect="1" noChangeArrowheads="1"/>
              </p:cNvSpPr>
              <p:nvPr/>
            </p:nvSpPr>
            <p:spPr bwMode="auto">
              <a:xfrm>
                <a:off x="2946" y="2174"/>
                <a:ext cx="644" cy="552"/>
              </a:xfrm>
              <a:prstGeom prst="rect">
                <a:avLst/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2645" y="2993"/>
                <a:ext cx="1210" cy="34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Rectangle 84"/>
              <p:cNvSpPr>
                <a:spLocks noChangeAspect="1" noChangeArrowheads="1"/>
              </p:cNvSpPr>
              <p:nvPr/>
            </p:nvSpPr>
            <p:spPr bwMode="auto">
              <a:xfrm>
                <a:off x="2697" y="3041"/>
                <a:ext cx="1106" cy="2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Rectangle 85"/>
              <p:cNvSpPr>
                <a:spLocks noChangeAspect="1" noChangeArrowheads="1"/>
              </p:cNvSpPr>
              <p:nvPr/>
            </p:nvSpPr>
            <p:spPr bwMode="auto">
              <a:xfrm>
                <a:off x="3377" y="3129"/>
                <a:ext cx="322" cy="4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Rectangle 86"/>
              <p:cNvSpPr>
                <a:spLocks noChangeAspect="1" noChangeArrowheads="1"/>
              </p:cNvSpPr>
              <p:nvPr/>
            </p:nvSpPr>
            <p:spPr bwMode="auto">
              <a:xfrm>
                <a:off x="3208" y="2816"/>
                <a:ext cx="117" cy="4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87"/>
              <p:cNvSpPr>
                <a:spLocks noChangeAspect="1"/>
              </p:cNvSpPr>
              <p:nvPr/>
            </p:nvSpPr>
            <p:spPr bwMode="auto">
              <a:xfrm>
                <a:off x="2177" y="2478"/>
                <a:ext cx="644" cy="883"/>
              </a:xfrm>
              <a:custGeom>
                <a:avLst/>
                <a:gdLst/>
                <a:ahLst/>
                <a:cxnLst>
                  <a:cxn ang="0">
                    <a:pos x="94" y="436"/>
                  </a:cxn>
                  <a:cxn ang="0">
                    <a:pos x="52" y="463"/>
                  </a:cxn>
                  <a:cxn ang="0">
                    <a:pos x="19" y="507"/>
                  </a:cxn>
                  <a:cxn ang="0">
                    <a:pos x="2" y="564"/>
                  </a:cxn>
                  <a:cxn ang="0">
                    <a:pos x="1" y="613"/>
                  </a:cxn>
                  <a:cxn ang="0">
                    <a:pos x="8" y="650"/>
                  </a:cxn>
                  <a:cxn ang="0">
                    <a:pos x="21" y="683"/>
                  </a:cxn>
                  <a:cxn ang="0">
                    <a:pos x="39" y="712"/>
                  </a:cxn>
                  <a:cxn ang="0">
                    <a:pos x="60" y="733"/>
                  </a:cxn>
                  <a:cxn ang="0">
                    <a:pos x="80" y="748"/>
                  </a:cxn>
                  <a:cxn ang="0">
                    <a:pos x="101" y="757"/>
                  </a:cxn>
                  <a:cxn ang="0">
                    <a:pos x="124" y="762"/>
                  </a:cxn>
                  <a:cxn ang="0">
                    <a:pos x="147" y="762"/>
                  </a:cxn>
                  <a:cxn ang="0">
                    <a:pos x="170" y="757"/>
                  </a:cxn>
                  <a:cxn ang="0">
                    <a:pos x="192" y="748"/>
                  </a:cxn>
                  <a:cxn ang="0">
                    <a:pos x="213" y="733"/>
                  </a:cxn>
                  <a:cxn ang="0">
                    <a:pos x="234" y="712"/>
                  </a:cxn>
                  <a:cxn ang="0">
                    <a:pos x="252" y="683"/>
                  </a:cxn>
                  <a:cxn ang="0">
                    <a:pos x="265" y="650"/>
                  </a:cxn>
                  <a:cxn ang="0">
                    <a:pos x="272" y="613"/>
                  </a:cxn>
                  <a:cxn ang="0">
                    <a:pos x="272" y="576"/>
                  </a:cxn>
                  <a:cxn ang="0">
                    <a:pos x="265" y="539"/>
                  </a:cxn>
                  <a:cxn ang="0">
                    <a:pos x="252" y="506"/>
                  </a:cxn>
                  <a:cxn ang="0">
                    <a:pos x="234" y="477"/>
                  </a:cxn>
                  <a:cxn ang="0">
                    <a:pos x="215" y="458"/>
                  </a:cxn>
                  <a:cxn ang="0">
                    <a:pos x="200" y="446"/>
                  </a:cxn>
                  <a:cxn ang="0">
                    <a:pos x="184" y="437"/>
                  </a:cxn>
                  <a:cxn ang="0">
                    <a:pos x="167" y="431"/>
                  </a:cxn>
                  <a:cxn ang="0">
                    <a:pos x="161" y="388"/>
                  </a:cxn>
                  <a:cxn ang="0">
                    <a:pos x="181" y="309"/>
                  </a:cxn>
                  <a:cxn ang="0">
                    <a:pos x="215" y="233"/>
                  </a:cxn>
                  <a:cxn ang="0">
                    <a:pos x="261" y="165"/>
                  </a:cxn>
                  <a:cxn ang="0">
                    <a:pos x="297" y="127"/>
                  </a:cxn>
                  <a:cxn ang="0">
                    <a:pos x="315" y="110"/>
                  </a:cxn>
                  <a:cxn ang="0">
                    <a:pos x="337" y="93"/>
                  </a:cxn>
                  <a:cxn ang="0">
                    <a:pos x="360" y="79"/>
                  </a:cxn>
                  <a:cxn ang="0">
                    <a:pos x="387" y="65"/>
                  </a:cxn>
                  <a:cxn ang="0">
                    <a:pos x="416" y="53"/>
                  </a:cxn>
                  <a:cxn ang="0">
                    <a:pos x="446" y="45"/>
                  </a:cxn>
                  <a:cxn ang="0">
                    <a:pos x="479" y="42"/>
                  </a:cxn>
                  <a:cxn ang="0">
                    <a:pos x="496" y="0"/>
                  </a:cxn>
                  <a:cxn ang="0">
                    <a:pos x="420" y="11"/>
                  </a:cxn>
                  <a:cxn ang="0">
                    <a:pos x="350" y="38"/>
                  </a:cxn>
                  <a:cxn ang="0">
                    <a:pos x="287" y="82"/>
                  </a:cxn>
                  <a:cxn ang="0">
                    <a:pos x="231" y="137"/>
                  </a:cxn>
                  <a:cxn ang="0">
                    <a:pos x="186" y="203"/>
                  </a:cxn>
                  <a:cxn ang="0">
                    <a:pos x="151" y="274"/>
                  </a:cxn>
                  <a:cxn ang="0">
                    <a:pos x="129" y="352"/>
                  </a:cxn>
                  <a:cxn ang="0">
                    <a:pos x="119" y="429"/>
                  </a:cxn>
                </a:cxnLst>
                <a:rect l="0" t="0" r="r" b="b"/>
                <a:pathLst>
                  <a:path w="496" h="763">
                    <a:moveTo>
                      <a:pt x="119" y="429"/>
                    </a:moveTo>
                    <a:lnTo>
                      <a:pt x="94" y="436"/>
                    </a:lnTo>
                    <a:lnTo>
                      <a:pt x="71" y="447"/>
                    </a:lnTo>
                    <a:lnTo>
                      <a:pt x="52" y="463"/>
                    </a:lnTo>
                    <a:lnTo>
                      <a:pt x="34" y="484"/>
                    </a:lnTo>
                    <a:lnTo>
                      <a:pt x="19" y="507"/>
                    </a:lnTo>
                    <a:lnTo>
                      <a:pt x="9" y="535"/>
                    </a:lnTo>
                    <a:lnTo>
                      <a:pt x="2" y="564"/>
                    </a:lnTo>
                    <a:lnTo>
                      <a:pt x="0" y="595"/>
                    </a:lnTo>
                    <a:lnTo>
                      <a:pt x="1" y="613"/>
                    </a:lnTo>
                    <a:lnTo>
                      <a:pt x="3" y="631"/>
                    </a:lnTo>
                    <a:lnTo>
                      <a:pt x="8" y="650"/>
                    </a:lnTo>
                    <a:lnTo>
                      <a:pt x="14" y="666"/>
                    </a:lnTo>
                    <a:lnTo>
                      <a:pt x="21" y="683"/>
                    </a:lnTo>
                    <a:lnTo>
                      <a:pt x="29" y="698"/>
                    </a:lnTo>
                    <a:lnTo>
                      <a:pt x="39" y="712"/>
                    </a:lnTo>
                    <a:lnTo>
                      <a:pt x="51" y="725"/>
                    </a:lnTo>
                    <a:lnTo>
                      <a:pt x="60" y="733"/>
                    </a:lnTo>
                    <a:lnTo>
                      <a:pt x="70" y="741"/>
                    </a:lnTo>
                    <a:lnTo>
                      <a:pt x="80" y="748"/>
                    </a:lnTo>
                    <a:lnTo>
                      <a:pt x="91" y="752"/>
                    </a:lnTo>
                    <a:lnTo>
                      <a:pt x="101" y="757"/>
                    </a:lnTo>
                    <a:lnTo>
                      <a:pt x="113" y="760"/>
                    </a:lnTo>
                    <a:lnTo>
                      <a:pt x="124" y="762"/>
                    </a:lnTo>
                    <a:lnTo>
                      <a:pt x="136" y="763"/>
                    </a:lnTo>
                    <a:lnTo>
                      <a:pt x="147" y="762"/>
                    </a:lnTo>
                    <a:lnTo>
                      <a:pt x="160" y="760"/>
                    </a:lnTo>
                    <a:lnTo>
                      <a:pt x="170" y="757"/>
                    </a:lnTo>
                    <a:lnTo>
                      <a:pt x="182" y="752"/>
                    </a:lnTo>
                    <a:lnTo>
                      <a:pt x="192" y="748"/>
                    </a:lnTo>
                    <a:lnTo>
                      <a:pt x="203" y="741"/>
                    </a:lnTo>
                    <a:lnTo>
                      <a:pt x="213" y="733"/>
                    </a:lnTo>
                    <a:lnTo>
                      <a:pt x="222" y="725"/>
                    </a:lnTo>
                    <a:lnTo>
                      <a:pt x="234" y="712"/>
                    </a:lnTo>
                    <a:lnTo>
                      <a:pt x="244" y="698"/>
                    </a:lnTo>
                    <a:lnTo>
                      <a:pt x="252" y="683"/>
                    </a:lnTo>
                    <a:lnTo>
                      <a:pt x="260" y="666"/>
                    </a:lnTo>
                    <a:lnTo>
                      <a:pt x="265" y="650"/>
                    </a:lnTo>
                    <a:lnTo>
                      <a:pt x="269" y="631"/>
                    </a:lnTo>
                    <a:lnTo>
                      <a:pt x="272" y="613"/>
                    </a:lnTo>
                    <a:lnTo>
                      <a:pt x="273" y="595"/>
                    </a:lnTo>
                    <a:lnTo>
                      <a:pt x="272" y="576"/>
                    </a:lnTo>
                    <a:lnTo>
                      <a:pt x="269" y="558"/>
                    </a:lnTo>
                    <a:lnTo>
                      <a:pt x="265" y="539"/>
                    </a:lnTo>
                    <a:lnTo>
                      <a:pt x="260" y="522"/>
                    </a:lnTo>
                    <a:lnTo>
                      <a:pt x="252" y="506"/>
                    </a:lnTo>
                    <a:lnTo>
                      <a:pt x="244" y="491"/>
                    </a:lnTo>
                    <a:lnTo>
                      <a:pt x="234" y="477"/>
                    </a:lnTo>
                    <a:lnTo>
                      <a:pt x="222" y="464"/>
                    </a:lnTo>
                    <a:lnTo>
                      <a:pt x="215" y="458"/>
                    </a:lnTo>
                    <a:lnTo>
                      <a:pt x="207" y="452"/>
                    </a:lnTo>
                    <a:lnTo>
                      <a:pt x="200" y="446"/>
                    </a:lnTo>
                    <a:lnTo>
                      <a:pt x="192" y="441"/>
                    </a:lnTo>
                    <a:lnTo>
                      <a:pt x="184" y="437"/>
                    </a:lnTo>
                    <a:lnTo>
                      <a:pt x="175" y="433"/>
                    </a:lnTo>
                    <a:lnTo>
                      <a:pt x="167" y="431"/>
                    </a:lnTo>
                    <a:lnTo>
                      <a:pt x="158" y="429"/>
                    </a:lnTo>
                    <a:lnTo>
                      <a:pt x="161" y="388"/>
                    </a:lnTo>
                    <a:lnTo>
                      <a:pt x="169" y="349"/>
                    </a:lnTo>
                    <a:lnTo>
                      <a:pt x="181" y="309"/>
                    </a:lnTo>
                    <a:lnTo>
                      <a:pt x="196" y="271"/>
                    </a:lnTo>
                    <a:lnTo>
                      <a:pt x="215" y="233"/>
                    </a:lnTo>
                    <a:lnTo>
                      <a:pt x="236" y="198"/>
                    </a:lnTo>
                    <a:lnTo>
                      <a:pt x="261" y="165"/>
                    </a:lnTo>
                    <a:lnTo>
                      <a:pt x="289" y="135"/>
                    </a:lnTo>
                    <a:lnTo>
                      <a:pt x="297" y="127"/>
                    </a:lnTo>
                    <a:lnTo>
                      <a:pt x="306" y="119"/>
                    </a:lnTo>
                    <a:lnTo>
                      <a:pt x="315" y="110"/>
                    </a:lnTo>
                    <a:lnTo>
                      <a:pt x="326" y="102"/>
                    </a:lnTo>
                    <a:lnTo>
                      <a:pt x="337" y="93"/>
                    </a:lnTo>
                    <a:lnTo>
                      <a:pt x="349" y="85"/>
                    </a:lnTo>
                    <a:lnTo>
                      <a:pt x="360" y="79"/>
                    </a:lnTo>
                    <a:lnTo>
                      <a:pt x="374" y="72"/>
                    </a:lnTo>
                    <a:lnTo>
                      <a:pt x="387" y="65"/>
                    </a:lnTo>
                    <a:lnTo>
                      <a:pt x="401" y="59"/>
                    </a:lnTo>
                    <a:lnTo>
                      <a:pt x="416" y="53"/>
                    </a:lnTo>
                    <a:lnTo>
                      <a:pt x="431" y="49"/>
                    </a:lnTo>
                    <a:lnTo>
                      <a:pt x="446" y="45"/>
                    </a:lnTo>
                    <a:lnTo>
                      <a:pt x="463" y="43"/>
                    </a:lnTo>
                    <a:lnTo>
                      <a:pt x="479" y="42"/>
                    </a:lnTo>
                    <a:lnTo>
                      <a:pt x="496" y="41"/>
                    </a:lnTo>
                    <a:lnTo>
                      <a:pt x="496" y="0"/>
                    </a:lnTo>
                    <a:lnTo>
                      <a:pt x="457" y="2"/>
                    </a:lnTo>
                    <a:lnTo>
                      <a:pt x="420" y="11"/>
                    </a:lnTo>
                    <a:lnTo>
                      <a:pt x="383" y="22"/>
                    </a:lnTo>
                    <a:lnTo>
                      <a:pt x="350" y="38"/>
                    </a:lnTo>
                    <a:lnTo>
                      <a:pt x="317" y="58"/>
                    </a:lnTo>
                    <a:lnTo>
                      <a:pt x="287" y="82"/>
                    </a:lnTo>
                    <a:lnTo>
                      <a:pt x="258" y="107"/>
                    </a:lnTo>
                    <a:lnTo>
                      <a:pt x="231" y="137"/>
                    </a:lnTo>
                    <a:lnTo>
                      <a:pt x="207" y="168"/>
                    </a:lnTo>
                    <a:lnTo>
                      <a:pt x="186" y="203"/>
                    </a:lnTo>
                    <a:lnTo>
                      <a:pt x="167" y="237"/>
                    </a:lnTo>
                    <a:lnTo>
                      <a:pt x="151" y="274"/>
                    </a:lnTo>
                    <a:lnTo>
                      <a:pt x="138" y="312"/>
                    </a:lnTo>
                    <a:lnTo>
                      <a:pt x="129" y="352"/>
                    </a:lnTo>
                    <a:lnTo>
                      <a:pt x="122" y="390"/>
                    </a:lnTo>
                    <a:lnTo>
                      <a:pt x="119" y="4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88"/>
              <p:cNvSpPr>
                <a:spLocks noChangeAspect="1"/>
              </p:cNvSpPr>
              <p:nvPr/>
            </p:nvSpPr>
            <p:spPr bwMode="auto">
              <a:xfrm>
                <a:off x="2229" y="3122"/>
                <a:ext cx="249" cy="193"/>
              </a:xfrm>
              <a:custGeom>
                <a:avLst/>
                <a:gdLst/>
                <a:ahLst/>
                <a:cxnLst>
                  <a:cxn ang="0">
                    <a:pos x="96" y="167"/>
                  </a:cxn>
                  <a:cxn ang="0">
                    <a:pos x="88" y="167"/>
                  </a:cxn>
                  <a:cxn ang="0">
                    <a:pos x="81" y="166"/>
                  </a:cxn>
                  <a:cxn ang="0">
                    <a:pos x="73" y="164"/>
                  </a:cxn>
                  <a:cxn ang="0">
                    <a:pos x="66" y="161"/>
                  </a:cxn>
                  <a:cxn ang="0">
                    <a:pos x="59" y="157"/>
                  </a:cxn>
                  <a:cxn ang="0">
                    <a:pos x="52" y="153"/>
                  </a:cxn>
                  <a:cxn ang="0">
                    <a:pos x="45" y="148"/>
                  </a:cxn>
                  <a:cxn ang="0">
                    <a:pos x="38" y="142"/>
                  </a:cxn>
                  <a:cxn ang="0">
                    <a:pos x="30" y="132"/>
                  </a:cxn>
                  <a:cxn ang="0">
                    <a:pos x="22" y="121"/>
                  </a:cxn>
                  <a:cxn ang="0">
                    <a:pos x="15" y="109"/>
                  </a:cxn>
                  <a:cxn ang="0">
                    <a:pos x="11" y="96"/>
                  </a:cxn>
                  <a:cxn ang="0">
                    <a:pos x="6" y="83"/>
                  </a:cxn>
                  <a:cxn ang="0">
                    <a:pos x="2" y="70"/>
                  </a:cxn>
                  <a:cxn ang="0">
                    <a:pos x="1" y="55"/>
                  </a:cxn>
                  <a:cxn ang="0">
                    <a:pos x="0" y="40"/>
                  </a:cxn>
                  <a:cxn ang="0">
                    <a:pos x="0" y="29"/>
                  </a:cxn>
                  <a:cxn ang="0">
                    <a:pos x="1" y="20"/>
                  </a:cxn>
                  <a:cxn ang="0">
                    <a:pos x="2" y="10"/>
                  </a:cxn>
                  <a:cxn ang="0">
                    <a:pos x="5" y="0"/>
                  </a:cxn>
                  <a:cxn ang="0">
                    <a:pos x="188" y="0"/>
                  </a:cxn>
                  <a:cxn ang="0">
                    <a:pos x="189" y="10"/>
                  </a:cxn>
                  <a:cxn ang="0">
                    <a:pos x="191" y="20"/>
                  </a:cxn>
                  <a:cxn ang="0">
                    <a:pos x="193" y="29"/>
                  </a:cxn>
                  <a:cxn ang="0">
                    <a:pos x="193" y="40"/>
                  </a:cxn>
                  <a:cxn ang="0">
                    <a:pos x="190" y="65"/>
                  </a:cxn>
                  <a:cxn ang="0">
                    <a:pos x="184" y="89"/>
                  </a:cxn>
                  <a:cxn ang="0">
                    <a:pos x="176" y="111"/>
                  </a:cxn>
                  <a:cxn ang="0">
                    <a:pos x="164" y="129"/>
                  </a:cxn>
                  <a:cxn ang="0">
                    <a:pos x="150" y="146"/>
                  </a:cxn>
                  <a:cxn ang="0">
                    <a:pos x="134" y="157"/>
                  </a:cxn>
                  <a:cxn ang="0">
                    <a:pos x="115" y="165"/>
                  </a:cxn>
                  <a:cxn ang="0">
                    <a:pos x="96" y="167"/>
                  </a:cxn>
                </a:cxnLst>
                <a:rect l="0" t="0" r="r" b="b"/>
                <a:pathLst>
                  <a:path w="193" h="167">
                    <a:moveTo>
                      <a:pt x="96" y="167"/>
                    </a:moveTo>
                    <a:lnTo>
                      <a:pt x="88" y="167"/>
                    </a:lnTo>
                    <a:lnTo>
                      <a:pt x="81" y="166"/>
                    </a:lnTo>
                    <a:lnTo>
                      <a:pt x="73" y="164"/>
                    </a:lnTo>
                    <a:lnTo>
                      <a:pt x="66" y="161"/>
                    </a:lnTo>
                    <a:lnTo>
                      <a:pt x="59" y="157"/>
                    </a:lnTo>
                    <a:lnTo>
                      <a:pt x="52" y="153"/>
                    </a:lnTo>
                    <a:lnTo>
                      <a:pt x="45" y="148"/>
                    </a:lnTo>
                    <a:lnTo>
                      <a:pt x="38" y="142"/>
                    </a:lnTo>
                    <a:lnTo>
                      <a:pt x="30" y="132"/>
                    </a:lnTo>
                    <a:lnTo>
                      <a:pt x="22" y="121"/>
                    </a:lnTo>
                    <a:lnTo>
                      <a:pt x="15" y="109"/>
                    </a:lnTo>
                    <a:lnTo>
                      <a:pt x="11" y="96"/>
                    </a:lnTo>
                    <a:lnTo>
                      <a:pt x="6" y="83"/>
                    </a:lnTo>
                    <a:lnTo>
                      <a:pt x="2" y="70"/>
                    </a:lnTo>
                    <a:lnTo>
                      <a:pt x="1" y="55"/>
                    </a:lnTo>
                    <a:lnTo>
                      <a:pt x="0" y="40"/>
                    </a:lnTo>
                    <a:lnTo>
                      <a:pt x="0" y="29"/>
                    </a:lnTo>
                    <a:lnTo>
                      <a:pt x="1" y="20"/>
                    </a:lnTo>
                    <a:lnTo>
                      <a:pt x="2" y="10"/>
                    </a:lnTo>
                    <a:lnTo>
                      <a:pt x="5" y="0"/>
                    </a:lnTo>
                    <a:lnTo>
                      <a:pt x="188" y="0"/>
                    </a:lnTo>
                    <a:lnTo>
                      <a:pt x="189" y="10"/>
                    </a:lnTo>
                    <a:lnTo>
                      <a:pt x="191" y="20"/>
                    </a:lnTo>
                    <a:lnTo>
                      <a:pt x="193" y="29"/>
                    </a:lnTo>
                    <a:lnTo>
                      <a:pt x="193" y="40"/>
                    </a:lnTo>
                    <a:lnTo>
                      <a:pt x="190" y="65"/>
                    </a:lnTo>
                    <a:lnTo>
                      <a:pt x="184" y="89"/>
                    </a:lnTo>
                    <a:lnTo>
                      <a:pt x="176" y="111"/>
                    </a:lnTo>
                    <a:lnTo>
                      <a:pt x="164" y="129"/>
                    </a:lnTo>
                    <a:lnTo>
                      <a:pt x="150" y="146"/>
                    </a:lnTo>
                    <a:lnTo>
                      <a:pt x="134" y="157"/>
                    </a:lnTo>
                    <a:lnTo>
                      <a:pt x="115" y="165"/>
                    </a:lnTo>
                    <a:lnTo>
                      <a:pt x="96" y="16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89"/>
              <p:cNvSpPr>
                <a:spLocks noChangeAspect="1"/>
              </p:cNvSpPr>
              <p:nvPr/>
            </p:nvSpPr>
            <p:spPr bwMode="auto">
              <a:xfrm>
                <a:off x="2255" y="3018"/>
                <a:ext cx="197" cy="58"/>
              </a:xfrm>
              <a:custGeom>
                <a:avLst/>
                <a:gdLst/>
                <a:ahLst/>
                <a:cxnLst>
                  <a:cxn ang="0">
                    <a:pos x="151" y="48"/>
                  </a:cxn>
                  <a:cxn ang="0">
                    <a:pos x="0" y="48"/>
                  </a:cxn>
                  <a:cxn ang="0">
                    <a:pos x="3" y="42"/>
                  </a:cxn>
                  <a:cxn ang="0">
                    <a:pos x="8" y="37"/>
                  </a:cxn>
                  <a:cxn ang="0">
                    <a:pos x="13" y="31"/>
                  </a:cxn>
                  <a:cxn ang="0">
                    <a:pos x="17" y="25"/>
                  </a:cxn>
                  <a:cxn ang="0">
                    <a:pos x="24" y="19"/>
                  </a:cxn>
                  <a:cxn ang="0">
                    <a:pos x="31" y="15"/>
                  </a:cxn>
                  <a:cxn ang="0">
                    <a:pos x="38" y="10"/>
                  </a:cxn>
                  <a:cxn ang="0">
                    <a:pos x="45" y="7"/>
                  </a:cxn>
                  <a:cxn ang="0">
                    <a:pos x="52" y="3"/>
                  </a:cxn>
                  <a:cxn ang="0">
                    <a:pos x="60" y="1"/>
                  </a:cxn>
                  <a:cxn ang="0">
                    <a:pos x="67" y="0"/>
                  </a:cxn>
                  <a:cxn ang="0">
                    <a:pos x="75" y="0"/>
                  </a:cxn>
                  <a:cxn ang="0">
                    <a:pos x="83" y="0"/>
                  </a:cxn>
                  <a:cxn ang="0">
                    <a:pos x="91" y="1"/>
                  </a:cxn>
                  <a:cxn ang="0">
                    <a:pos x="98" y="3"/>
                  </a:cxn>
                  <a:cxn ang="0">
                    <a:pos x="106" y="7"/>
                  </a:cxn>
                  <a:cxn ang="0">
                    <a:pos x="113" y="10"/>
                  </a:cxn>
                  <a:cxn ang="0">
                    <a:pos x="120" y="15"/>
                  </a:cxn>
                  <a:cxn ang="0">
                    <a:pos x="127" y="19"/>
                  </a:cxn>
                  <a:cxn ang="0">
                    <a:pos x="132" y="25"/>
                  </a:cxn>
                  <a:cxn ang="0">
                    <a:pos x="137" y="31"/>
                  </a:cxn>
                  <a:cxn ang="0">
                    <a:pos x="142" y="37"/>
                  </a:cxn>
                  <a:cxn ang="0">
                    <a:pos x="146" y="42"/>
                  </a:cxn>
                  <a:cxn ang="0">
                    <a:pos x="151" y="48"/>
                  </a:cxn>
                </a:cxnLst>
                <a:rect l="0" t="0" r="r" b="b"/>
                <a:pathLst>
                  <a:path w="151" h="48">
                    <a:moveTo>
                      <a:pt x="151" y="48"/>
                    </a:moveTo>
                    <a:lnTo>
                      <a:pt x="0" y="48"/>
                    </a:lnTo>
                    <a:lnTo>
                      <a:pt x="3" y="42"/>
                    </a:lnTo>
                    <a:lnTo>
                      <a:pt x="8" y="37"/>
                    </a:lnTo>
                    <a:lnTo>
                      <a:pt x="13" y="31"/>
                    </a:lnTo>
                    <a:lnTo>
                      <a:pt x="17" y="25"/>
                    </a:lnTo>
                    <a:lnTo>
                      <a:pt x="24" y="19"/>
                    </a:lnTo>
                    <a:lnTo>
                      <a:pt x="31" y="15"/>
                    </a:lnTo>
                    <a:lnTo>
                      <a:pt x="38" y="10"/>
                    </a:lnTo>
                    <a:lnTo>
                      <a:pt x="45" y="7"/>
                    </a:lnTo>
                    <a:lnTo>
                      <a:pt x="52" y="3"/>
                    </a:lnTo>
                    <a:lnTo>
                      <a:pt x="60" y="1"/>
                    </a:lnTo>
                    <a:lnTo>
                      <a:pt x="67" y="0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91" y="1"/>
                    </a:lnTo>
                    <a:lnTo>
                      <a:pt x="98" y="3"/>
                    </a:lnTo>
                    <a:lnTo>
                      <a:pt x="106" y="7"/>
                    </a:lnTo>
                    <a:lnTo>
                      <a:pt x="113" y="10"/>
                    </a:lnTo>
                    <a:lnTo>
                      <a:pt x="120" y="15"/>
                    </a:lnTo>
                    <a:lnTo>
                      <a:pt x="127" y="19"/>
                    </a:lnTo>
                    <a:lnTo>
                      <a:pt x="132" y="25"/>
                    </a:lnTo>
                    <a:lnTo>
                      <a:pt x="137" y="31"/>
                    </a:lnTo>
                    <a:lnTo>
                      <a:pt x="142" y="37"/>
                    </a:lnTo>
                    <a:lnTo>
                      <a:pt x="146" y="42"/>
                    </a:lnTo>
                    <a:lnTo>
                      <a:pt x="151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90"/>
              <p:cNvSpPr>
                <a:spLocks noChangeAspect="1"/>
              </p:cNvSpPr>
              <p:nvPr/>
            </p:nvSpPr>
            <p:spPr bwMode="auto">
              <a:xfrm>
                <a:off x="2756" y="3081"/>
                <a:ext cx="44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1"/>
              <p:cNvSpPr>
                <a:spLocks noChangeAspect="1"/>
              </p:cNvSpPr>
              <p:nvPr/>
            </p:nvSpPr>
            <p:spPr bwMode="auto">
              <a:xfrm>
                <a:off x="2839" y="3081"/>
                <a:ext cx="45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92"/>
              <p:cNvSpPr>
                <a:spLocks noChangeAspect="1"/>
              </p:cNvSpPr>
              <p:nvPr/>
            </p:nvSpPr>
            <p:spPr bwMode="auto">
              <a:xfrm>
                <a:off x="2922" y="3081"/>
                <a:ext cx="45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93"/>
              <p:cNvSpPr>
                <a:spLocks noChangeAspect="1"/>
              </p:cNvSpPr>
              <p:nvPr/>
            </p:nvSpPr>
            <p:spPr bwMode="auto">
              <a:xfrm>
                <a:off x="3006" y="3081"/>
                <a:ext cx="44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94"/>
              <p:cNvSpPr>
                <a:spLocks noChangeAspect="1"/>
              </p:cNvSpPr>
              <p:nvPr/>
            </p:nvSpPr>
            <p:spPr bwMode="auto">
              <a:xfrm>
                <a:off x="2756" y="3150"/>
                <a:ext cx="44" cy="40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95"/>
              <p:cNvSpPr>
                <a:spLocks noChangeAspect="1"/>
              </p:cNvSpPr>
              <p:nvPr/>
            </p:nvSpPr>
            <p:spPr bwMode="auto">
              <a:xfrm>
                <a:off x="2839" y="3150"/>
                <a:ext cx="45" cy="40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96"/>
              <p:cNvSpPr>
                <a:spLocks noChangeAspect="1"/>
              </p:cNvSpPr>
              <p:nvPr/>
            </p:nvSpPr>
            <p:spPr bwMode="auto">
              <a:xfrm>
                <a:off x="2922" y="3150"/>
                <a:ext cx="45" cy="40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9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9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9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97"/>
              <p:cNvSpPr>
                <a:spLocks noChangeAspect="1"/>
              </p:cNvSpPr>
              <p:nvPr/>
            </p:nvSpPr>
            <p:spPr bwMode="auto">
              <a:xfrm>
                <a:off x="3006" y="3150"/>
                <a:ext cx="44" cy="40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9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9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9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98"/>
              <p:cNvSpPr>
                <a:spLocks noChangeAspect="1"/>
              </p:cNvSpPr>
              <p:nvPr/>
            </p:nvSpPr>
            <p:spPr bwMode="auto">
              <a:xfrm>
                <a:off x="2756" y="3220"/>
                <a:ext cx="44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9" y="28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9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8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9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99"/>
              <p:cNvSpPr>
                <a:spLocks noChangeAspect="1"/>
              </p:cNvSpPr>
              <p:nvPr/>
            </p:nvSpPr>
            <p:spPr bwMode="auto">
              <a:xfrm>
                <a:off x="2839" y="3220"/>
                <a:ext cx="45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8"/>
                  </a:cxn>
                  <a:cxn ang="0">
                    <a:pos x="34" y="24"/>
                  </a:cxn>
                  <a:cxn ang="0">
                    <a:pos x="35" y="17"/>
                  </a:cxn>
                  <a:cxn ang="0">
                    <a:pos x="34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8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8"/>
                    </a:lnTo>
                    <a:lnTo>
                      <a:pt x="34" y="24"/>
                    </a:lnTo>
                    <a:lnTo>
                      <a:pt x="35" y="17"/>
                    </a:lnTo>
                    <a:lnTo>
                      <a:pt x="34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0"/>
              <p:cNvSpPr>
                <a:spLocks noChangeAspect="1"/>
              </p:cNvSpPr>
              <p:nvPr/>
            </p:nvSpPr>
            <p:spPr bwMode="auto">
              <a:xfrm>
                <a:off x="2922" y="3220"/>
                <a:ext cx="45" cy="39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23" y="32"/>
                  </a:cxn>
                  <a:cxn ang="0">
                    <a:pos x="28" y="28"/>
                  </a:cxn>
                  <a:cxn ang="0">
                    <a:pos x="32" y="24"/>
                  </a:cxn>
                  <a:cxn ang="0">
                    <a:pos x="33" y="17"/>
                  </a:cxn>
                  <a:cxn ang="0">
                    <a:pos x="32" y="10"/>
                  </a:cxn>
                  <a:cxn ang="0">
                    <a:pos x="28" y="4"/>
                  </a:cxn>
                  <a:cxn ang="0">
                    <a:pos x="23" y="1"/>
                  </a:cxn>
                  <a:cxn ang="0">
                    <a:pos x="16" y="0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4" y="28"/>
                  </a:cxn>
                  <a:cxn ang="0">
                    <a:pos x="9" y="32"/>
                  </a:cxn>
                  <a:cxn ang="0">
                    <a:pos x="16" y="3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23" y="32"/>
                    </a:lnTo>
                    <a:lnTo>
                      <a:pt x="28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9" y="32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01"/>
              <p:cNvSpPr>
                <a:spLocks noChangeAspect="1"/>
              </p:cNvSpPr>
              <p:nvPr/>
            </p:nvSpPr>
            <p:spPr bwMode="auto">
              <a:xfrm>
                <a:off x="3006" y="3220"/>
                <a:ext cx="44" cy="39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24" y="32"/>
                  </a:cxn>
                  <a:cxn ang="0">
                    <a:pos x="30" y="28"/>
                  </a:cxn>
                  <a:cxn ang="0">
                    <a:pos x="33" y="24"/>
                  </a:cxn>
                  <a:cxn ang="0">
                    <a:pos x="35" y="17"/>
                  </a:cxn>
                  <a:cxn ang="0">
                    <a:pos x="33" y="10"/>
                  </a:cxn>
                  <a:cxn ang="0">
                    <a:pos x="30" y="4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4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28"/>
                  </a:cxn>
                  <a:cxn ang="0">
                    <a:pos x="10" y="32"/>
                  </a:cxn>
                  <a:cxn ang="0">
                    <a:pos x="17" y="33"/>
                  </a:cxn>
                </a:cxnLst>
                <a:rect l="0" t="0" r="r" b="b"/>
                <a:pathLst>
                  <a:path w="35" h="33">
                    <a:moveTo>
                      <a:pt x="17" y="33"/>
                    </a:moveTo>
                    <a:lnTo>
                      <a:pt x="24" y="32"/>
                    </a:lnTo>
                    <a:lnTo>
                      <a:pt x="30" y="28"/>
                    </a:lnTo>
                    <a:lnTo>
                      <a:pt x="33" y="24"/>
                    </a:lnTo>
                    <a:lnTo>
                      <a:pt x="35" y="17"/>
                    </a:lnTo>
                    <a:lnTo>
                      <a:pt x="33" y="10"/>
                    </a:lnTo>
                    <a:lnTo>
                      <a:pt x="30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4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0" y="3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AU" sz="4000" dirty="0"/>
              <a:t>Analysing the </a:t>
            </a:r>
            <a:r>
              <a:rPr lang="en-AU" sz="4000" dirty="0" err="1"/>
              <a:t>Spatio</a:t>
            </a:r>
            <a:r>
              <a:rPr lang="en-AU" sz="4000" dirty="0"/>
              <a:t>-temporal Pattern of Farmland Change Using Landscape Metrics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400" dirty="0" err="1" smtClean="0"/>
              <a:t>Qiming</a:t>
            </a:r>
            <a:r>
              <a:rPr lang="en-AU" sz="2400" dirty="0" smtClean="0"/>
              <a:t> Zhou &amp; Bo Sun</a:t>
            </a:r>
            <a:endParaRPr lang="en-AU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amera.wav"/>
          </p:stSnd>
        </p:sndAc>
      </p:transition>
    </mc:Choice>
    <mc:Fallback xmlns="">
      <p:transition spd="med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Spatio</a:t>
            </a:r>
            <a:r>
              <a:rPr lang="en-AU" dirty="0" smtClean="0"/>
              <a:t>-temporal change</a:t>
            </a:r>
            <a:endParaRPr lang="en-AU" dirty="0"/>
          </a:p>
        </p:txBody>
      </p:sp>
      <p:sp>
        <p:nvSpPr>
          <p:cNvPr id="53145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Agriculture in China’s aridzone</a:t>
            </a:r>
          </a:p>
          <a:p>
            <a:r>
              <a:rPr lang="en-GB" altLang="en-US" dirty="0"/>
              <a:t>Trajectory analysis</a:t>
            </a:r>
          </a:p>
          <a:p>
            <a:r>
              <a:rPr lang="en-GB" altLang="en-US" dirty="0" err="1"/>
              <a:t>Spatio</a:t>
            </a:r>
            <a:r>
              <a:rPr lang="en-GB" altLang="en-US" dirty="0"/>
              <a:t>-temporal modelling of changing farmland</a:t>
            </a:r>
          </a:p>
          <a:p>
            <a:r>
              <a:rPr lang="en-GB" altLang="en-US" dirty="0"/>
              <a:t>Results and interpretation</a:t>
            </a:r>
          </a:p>
          <a:p>
            <a:r>
              <a:rPr lang="en-GB" altLang="en-US" dirty="0"/>
              <a:t>Conclusions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dirty="0" err="1" smtClean="0"/>
              <a:t>Palacky</a:t>
            </a:r>
            <a:r>
              <a:rPr lang="en-AU" altLang="en-US" dirty="0" smtClean="0"/>
              <a:t> University, Olomouc, Czech Republic, 18-22 November 2013</a:t>
            </a:r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2AFE67-8CB9-431D-830E-AEFD43746CC0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34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 dirty="0"/>
              <a:t>Agriculture in China’s aridzone</a:t>
            </a:r>
          </a:p>
        </p:txBody>
      </p:sp>
      <p:sp>
        <p:nvSpPr>
          <p:cNvPr id="537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HK" altLang="en-US" dirty="0"/>
              <a:t>Plenty land resources</a:t>
            </a:r>
          </a:p>
          <a:p>
            <a:pPr>
              <a:lnSpc>
                <a:spcPct val="90000"/>
              </a:lnSpc>
            </a:pPr>
            <a:r>
              <a:rPr lang="en-HK" altLang="en-US" dirty="0"/>
              <a:t>High-density population in oases</a:t>
            </a:r>
          </a:p>
          <a:p>
            <a:pPr>
              <a:lnSpc>
                <a:spcPct val="90000"/>
              </a:lnSpc>
            </a:pPr>
            <a:r>
              <a:rPr lang="en-HK" altLang="en-US" dirty="0"/>
              <a:t>Severe shortage of water resources</a:t>
            </a:r>
          </a:p>
          <a:p>
            <a:pPr lvl="1">
              <a:lnSpc>
                <a:spcPct val="90000"/>
              </a:lnSpc>
            </a:pPr>
            <a:r>
              <a:rPr lang="en-HK" altLang="en-US" dirty="0"/>
              <a:t>&lt;200mm annual rainfall</a:t>
            </a:r>
          </a:p>
          <a:p>
            <a:pPr lvl="1">
              <a:lnSpc>
                <a:spcPct val="90000"/>
              </a:lnSpc>
            </a:pPr>
            <a:r>
              <a:rPr lang="en-HK" altLang="en-US" dirty="0"/>
              <a:t>Glacier retreatment due to global warming</a:t>
            </a:r>
          </a:p>
          <a:p>
            <a:pPr lvl="1">
              <a:lnSpc>
                <a:spcPct val="90000"/>
              </a:lnSpc>
            </a:pPr>
            <a:r>
              <a:rPr lang="en-HK" altLang="en-US" dirty="0"/>
              <a:t>High variation in supply</a:t>
            </a:r>
          </a:p>
          <a:p>
            <a:pPr>
              <a:lnSpc>
                <a:spcPct val="90000"/>
              </a:lnSpc>
            </a:pPr>
            <a:r>
              <a:rPr lang="en-HK" altLang="en-US" dirty="0"/>
              <a:t>Government policy impacts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5B2CA8-A309-4445-AB7E-2B03CDD0DAB0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45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Study area</a:t>
            </a:r>
            <a:endParaRPr lang="en-GB" altLang="en-US"/>
          </a:p>
        </p:txBody>
      </p:sp>
      <p:sp>
        <p:nvSpPr>
          <p:cNvPr id="541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Centered at </a:t>
            </a:r>
            <a:r>
              <a:rPr lang="en-US" altLang="en-US" dirty="0" err="1"/>
              <a:t>Yuli</a:t>
            </a:r>
            <a:r>
              <a:rPr lang="en-US" altLang="en-US" dirty="0"/>
              <a:t> County, Xinjiang Uygur Autonomous Region of China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fringe area of Taklimakan Desert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“green corridor” of </a:t>
            </a:r>
            <a:r>
              <a:rPr lang="en-US" altLang="en-US" dirty="0" err="1"/>
              <a:t>Tarim</a:t>
            </a:r>
            <a:r>
              <a:rPr lang="en-US" altLang="en-US" dirty="0"/>
              <a:t> Basin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Dry and harsh environment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Rapid expansion of irrigated farmland since 1990’s</a:t>
            </a:r>
            <a:endParaRPr lang="en-GB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1025E-4745-41A0-A500-DC41EFCAAC1C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41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Study area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64DDF2-6178-4DD5-B080-418256E63D83}" type="slidenum">
              <a:rPr lang="en-US" altLang="en-US"/>
              <a:pPr/>
              <a:t>5</a:t>
            </a:fld>
            <a:endParaRPr lang="en-US" altLang="en-US"/>
          </a:p>
        </p:txBody>
      </p:sp>
      <p:grpSp>
        <p:nvGrpSpPr>
          <p:cNvPr id="543747" name="Group 3"/>
          <p:cNvGrpSpPr>
            <a:grpSpLocks/>
          </p:cNvGrpSpPr>
          <p:nvPr/>
        </p:nvGrpSpPr>
        <p:grpSpPr bwMode="auto">
          <a:xfrm>
            <a:off x="2123728" y="1406822"/>
            <a:ext cx="6539970" cy="4684018"/>
            <a:chOff x="884" y="981"/>
            <a:chExt cx="4273" cy="3132"/>
          </a:xfrm>
        </p:grpSpPr>
        <p:pic>
          <p:nvPicPr>
            <p:cNvPr id="543748" name="Picture 4" descr="Tarim_river_map"/>
            <p:cNvPicPr>
              <a:picLocks noChangeAspect="1" noChangeArrowheads="1"/>
            </p:cNvPicPr>
            <p:nvPr/>
          </p:nvPicPr>
          <p:blipFill>
            <a:blip r:embed="rId4">
              <a:lum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981"/>
              <a:ext cx="4273" cy="313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3749" name="Rectangle 5"/>
            <p:cNvSpPr>
              <a:spLocks noChangeAspect="1" noChangeArrowheads="1"/>
            </p:cNvSpPr>
            <p:nvPr/>
          </p:nvSpPr>
          <p:spPr bwMode="auto">
            <a:xfrm>
              <a:off x="3600" y="2592"/>
              <a:ext cx="288" cy="24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43750" name="Text Box 6"/>
            <p:cNvSpPr txBox="1">
              <a:spLocks noChangeAspect="1" noChangeArrowheads="1"/>
            </p:cNvSpPr>
            <p:nvPr/>
          </p:nvSpPr>
          <p:spPr bwMode="auto">
            <a:xfrm>
              <a:off x="4224" y="2928"/>
              <a:ext cx="60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altLang="en-US" sz="1200" b="1">
                  <a:solidFill>
                    <a:srgbClr val="FF0000"/>
                  </a:solidFill>
                  <a:ea typeface="宋体" pitchFamily="2" charset="-122"/>
                </a:rPr>
                <a:t>Study area</a:t>
              </a:r>
            </a:p>
          </p:txBody>
        </p:sp>
        <p:sp>
          <p:nvSpPr>
            <p:cNvPr id="543751" name="Line 7"/>
            <p:cNvSpPr>
              <a:spLocks noChangeShapeType="1"/>
            </p:cNvSpPr>
            <p:nvPr/>
          </p:nvSpPr>
          <p:spPr bwMode="auto">
            <a:xfrm flipH="1" flipV="1">
              <a:off x="3888" y="2736"/>
              <a:ext cx="384" cy="19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5799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Taklimakan Desert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740811-0A68-4B68-8779-A6E05BBB6E0D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627717" name="Picture 5" descr="Xinjiang_2000_e_030"/>
          <p:cNvPicPr>
            <a:picLocks noChangeAspect="1" noChangeArrowheads="1"/>
          </p:cNvPicPr>
          <p:nvPr/>
        </p:nvPicPr>
        <p:blipFill>
          <a:blip r:embed="rId4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6558182" cy="4044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93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Tarim River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B7179F6-784B-4ABF-AF9A-199C84B59CA1}" type="slidenum">
              <a:rPr lang="en-US" altLang="en-US"/>
              <a:pPr/>
              <a:t>7</a:t>
            </a:fld>
            <a:endParaRPr lang="en-US" altLang="en-US"/>
          </a:p>
        </p:txBody>
      </p:sp>
      <p:pic>
        <p:nvPicPr>
          <p:cNvPr id="547842" name="Picture 2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992" y="1340768"/>
            <a:ext cx="6192688" cy="4644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40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Fringe of Taklimakan Desert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F06142-6D82-44C6-8420-FB71719D6295}" type="slidenum">
              <a:rPr lang="en-US" altLang="en-US"/>
              <a:pPr/>
              <a:t>8</a:t>
            </a:fld>
            <a:endParaRPr lang="en-US" altLang="en-US"/>
          </a:p>
        </p:txBody>
      </p:sp>
      <p:pic>
        <p:nvPicPr>
          <p:cNvPr id="545796" name="Picture 4" descr="Xinjiang_2000_f_0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893" y="1844824"/>
            <a:ext cx="6522905" cy="3696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36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Fragile ecosystem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EA0EB2C-BE02-42AF-8E7D-068794152454}" type="slidenum">
              <a:rPr lang="en-US" altLang="en-US"/>
              <a:pPr/>
              <a:t>9</a:t>
            </a:fld>
            <a:endParaRPr lang="en-US" altLang="en-US"/>
          </a:p>
        </p:txBody>
      </p:sp>
      <p:pic>
        <p:nvPicPr>
          <p:cNvPr id="549890" name="Picture 2" descr="Xinjiang_2000_f_0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43290"/>
            <a:ext cx="6624736" cy="4508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8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People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163651-84C5-4F65-A8FB-B6C4C9C5EB8D}" type="slidenum">
              <a:rPr lang="en-US" altLang="en-US"/>
              <a:pPr/>
              <a:t>10</a:t>
            </a:fld>
            <a:endParaRPr lang="en-US" altLang="en-US"/>
          </a:p>
        </p:txBody>
      </p:sp>
      <p:pic>
        <p:nvPicPr>
          <p:cNvPr id="630789" name="Picture 5" descr="Xinjiang_2006_a1_1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6348550" cy="4852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0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Local minorities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8A88CB-5929-4EDC-90B6-4E7804280515}" type="slidenum">
              <a:rPr lang="en-US" altLang="en-US"/>
              <a:pPr/>
              <a:t>11</a:t>
            </a:fld>
            <a:endParaRPr lang="en-US" altLang="en-US"/>
          </a:p>
        </p:txBody>
      </p:sp>
      <p:pic>
        <p:nvPicPr>
          <p:cNvPr id="633861" name="Picture 5" descr="Yuli_a0_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6414906" cy="4810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6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altLang="en-US"/>
              <a:t>Simple elementary daily life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334DC4-93BB-4F95-9B4C-E95546B37315}" type="slidenum">
              <a:rPr lang="en-US" altLang="en-US"/>
              <a:pPr/>
              <a:t>12</a:t>
            </a:fld>
            <a:endParaRPr lang="en-US" altLang="en-US"/>
          </a:p>
        </p:txBody>
      </p:sp>
      <p:pic>
        <p:nvPicPr>
          <p:cNvPr id="636933" name="Picture 5" descr="Yuli_a0_0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81" y="1340768"/>
            <a:ext cx="6546972" cy="4684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95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Small-scale cultivation</a:t>
            </a: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1D22FB-6EC0-4971-B680-47ABE239C751}" type="slidenum">
              <a:rPr lang="en-US" altLang="en-US"/>
              <a:pPr/>
              <a:t>13</a:t>
            </a:fld>
            <a:endParaRPr lang="en-US" altLang="en-US"/>
          </a:p>
        </p:txBody>
      </p:sp>
      <p:pic>
        <p:nvPicPr>
          <p:cNvPr id="551940" name="Picture 4" descr="Yuli_a0_0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6498412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75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Limited animal husbandry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872735-7410-4B04-B414-E1F8E9195C65}" type="slidenum">
              <a:rPr lang="en-US" altLang="en-US"/>
              <a:pPr/>
              <a:t>14</a:t>
            </a:fld>
            <a:endParaRPr lang="en-US" altLang="en-US"/>
          </a:p>
        </p:txBody>
      </p:sp>
      <p:pic>
        <p:nvPicPr>
          <p:cNvPr id="643077" name="Picture 5" descr="Xinjiang_2006_a0_013_Yu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698" y="1340769"/>
            <a:ext cx="6592773" cy="4608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89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altLang="en-US"/>
              <a:t>‘Unlimited’ uncultivated land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101226-BDDA-4D63-9E52-A21657FF7C2F}" type="slidenum">
              <a:rPr lang="en-US" altLang="en-US"/>
              <a:pPr/>
              <a:t>15</a:t>
            </a:fld>
            <a:endParaRPr lang="en-US" altLang="en-US"/>
          </a:p>
        </p:txBody>
      </p:sp>
      <p:pic>
        <p:nvPicPr>
          <p:cNvPr id="640005" name="Picture 5" descr="Xinjiang_2006_a0_014_Yu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40768"/>
            <a:ext cx="6869327" cy="458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5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altLang="en-US"/>
              <a:t>Large-scale cotton cropping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1D21B2-9E1C-4960-ABD6-B3A60845D46B}" type="slidenum">
              <a:rPr lang="en-US" altLang="en-US"/>
              <a:pPr/>
              <a:t>16</a:t>
            </a:fld>
            <a:endParaRPr lang="en-US" altLang="en-US"/>
          </a:p>
        </p:txBody>
      </p:sp>
      <p:pic>
        <p:nvPicPr>
          <p:cNvPr id="652293" name="Picture 5" descr="Xinjiang_2006_a0_021_Yu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680" y="1340768"/>
            <a:ext cx="6868800" cy="4677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62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Irrigation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D07FC53-4B6F-4C52-8B11-405856DDD604}" type="slidenum">
              <a:rPr lang="en-US" altLang="en-US"/>
              <a:pPr/>
              <a:t>17</a:t>
            </a:fld>
            <a:endParaRPr lang="en-US" altLang="en-US"/>
          </a:p>
        </p:txBody>
      </p:sp>
      <p:pic>
        <p:nvPicPr>
          <p:cNvPr id="646149" name="Picture 5" descr="Xinjiang_2006_a0_032_Yu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6511529" cy="4902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5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Drainage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B078BAD-BFC9-4F0D-B36B-B428046ED2C7}" type="slidenum">
              <a:rPr lang="en-US" altLang="en-US"/>
              <a:pPr/>
              <a:t>18</a:t>
            </a:fld>
            <a:endParaRPr lang="en-US" altLang="en-US"/>
          </a:p>
        </p:txBody>
      </p:sp>
      <p:pic>
        <p:nvPicPr>
          <p:cNvPr id="649221" name="Picture 5" descr="Xinjiang_2006_a0_035_Yu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6313545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46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Research issues</a:t>
            </a:r>
            <a:endParaRPr lang="en-GB" altLang="en-US" dirty="0"/>
          </a:p>
        </p:txBody>
      </p:sp>
      <p:sp>
        <p:nvSpPr>
          <p:cNvPr id="539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The environmental impacts due to rapid expansion of cultivated farmland.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 farmland has been changed?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Expansion versus abandonment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What is the </a:t>
            </a:r>
            <a:r>
              <a:rPr lang="en-US" altLang="en-US" dirty="0" err="1"/>
              <a:t>spatio</a:t>
            </a:r>
            <a:r>
              <a:rPr lang="en-US" altLang="en-US" dirty="0"/>
              <a:t>-temporal pattern of the changes?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To understand the driving force of such changes.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737A67-AFAB-48DD-B034-1D92A44A5F44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85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Image data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4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4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C5AAAE-0363-43BE-82E1-AF5B8AA6D3C2}" type="slidenum">
              <a:rPr lang="en-US" altLang="en-US"/>
              <a:pPr/>
              <a:t>20</a:t>
            </a:fld>
            <a:endParaRPr lang="en-US" altLang="en-US"/>
          </a:p>
        </p:txBody>
      </p:sp>
      <p:graphicFrame>
        <p:nvGraphicFramePr>
          <p:cNvPr id="360726" name="Group 278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277664053"/>
              </p:ext>
            </p:extLst>
          </p:nvPr>
        </p:nvGraphicFramePr>
        <p:xfrm>
          <a:off x="2123728" y="1844675"/>
          <a:ext cx="6597352" cy="3579094"/>
        </p:xfrm>
        <a:graphic>
          <a:graphicData uri="http://schemas.openxmlformats.org/drawingml/2006/table">
            <a:tbl>
              <a:tblPr/>
              <a:tblGrid>
                <a:gridCol w="1382302"/>
                <a:gridCol w="1382302"/>
                <a:gridCol w="1947790"/>
                <a:gridCol w="1884958"/>
              </a:tblGrid>
              <a:tr h="6492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Satellite</a:t>
                      </a:r>
                      <a:endParaRPr kumimoji="0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Sensor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Spatial Resolution (m) 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Acquisition Date</a:t>
                      </a:r>
                      <a:endParaRPr kumimoji="0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35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Landsat 5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TM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30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25/9/1994</a:t>
                      </a:r>
                      <a:endParaRPr kumimoji="0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Landsat 7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ETM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28.5*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17/9/2000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3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CBERS-02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CCD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19.5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15/9/2005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BJ-1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CCD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10/8/2006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3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BJ-1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CCD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31/8/2007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BJ-1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CCD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9/9/2008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0561" name="Text Box 113"/>
          <p:cNvSpPr txBox="1">
            <a:spLocks noChangeArrowheads="1"/>
          </p:cNvSpPr>
          <p:nvPr/>
        </p:nvSpPr>
        <p:spPr bwMode="auto">
          <a:xfrm>
            <a:off x="2195736" y="5638800"/>
            <a:ext cx="1150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 dirty="0">
                <a:solidFill>
                  <a:schemeClr val="tx2"/>
                </a:solidFill>
              </a:rPr>
              <a:t>*Resampled</a:t>
            </a:r>
            <a:endParaRPr lang="en-GB" alt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7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B3554F-26A2-4F96-870D-057B979DB79D}" type="slidenum">
              <a:rPr lang="en-US" altLang="en-US"/>
              <a:pPr/>
              <a:t>21</a:t>
            </a:fld>
            <a:endParaRPr lang="en-US" altLang="en-US"/>
          </a:p>
        </p:txBody>
      </p:sp>
      <p:grpSp>
        <p:nvGrpSpPr>
          <p:cNvPr id="556034" name="Group 2"/>
          <p:cNvGrpSpPr>
            <a:grpSpLocks/>
          </p:cNvGrpSpPr>
          <p:nvPr/>
        </p:nvGrpSpPr>
        <p:grpSpPr bwMode="auto">
          <a:xfrm>
            <a:off x="304800" y="85725"/>
            <a:ext cx="8534400" cy="6391275"/>
            <a:chOff x="192" y="36"/>
            <a:chExt cx="5376" cy="4026"/>
          </a:xfrm>
        </p:grpSpPr>
        <p:pic>
          <p:nvPicPr>
            <p:cNvPr id="556035" name="Picture 3" descr="1994_TM_resampl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6"/>
              <a:ext cx="5376" cy="4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6036" name="Rectangle 4"/>
            <p:cNvSpPr>
              <a:spLocks noChangeArrowheads="1"/>
            </p:cNvSpPr>
            <p:nvPr/>
          </p:nvSpPr>
          <p:spPr bwMode="auto">
            <a:xfrm>
              <a:off x="192" y="48"/>
              <a:ext cx="2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a-DK" altLang="en-US" b="1">
                  <a:solidFill>
                    <a:schemeClr val="bg1"/>
                  </a:solidFill>
                </a:rPr>
                <a:t>Landsat 5 TM image (25/9/1995) </a:t>
              </a:r>
              <a:endParaRPr lang="en-HK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556037" name="Group 5"/>
          <p:cNvGrpSpPr>
            <a:grpSpLocks/>
          </p:cNvGrpSpPr>
          <p:nvPr/>
        </p:nvGrpSpPr>
        <p:grpSpPr bwMode="auto">
          <a:xfrm>
            <a:off x="304800" y="85725"/>
            <a:ext cx="8534400" cy="6389688"/>
            <a:chOff x="192" y="47"/>
            <a:chExt cx="5376" cy="4025"/>
          </a:xfrm>
        </p:grpSpPr>
        <p:pic>
          <p:nvPicPr>
            <p:cNvPr id="556038" name="Picture 6" descr="2000_ETM_resampl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47"/>
              <a:ext cx="5376" cy="4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6039" name="Rectangle 7"/>
            <p:cNvSpPr>
              <a:spLocks noChangeArrowheads="1"/>
            </p:cNvSpPr>
            <p:nvPr/>
          </p:nvSpPr>
          <p:spPr bwMode="auto">
            <a:xfrm>
              <a:off x="192" y="48"/>
              <a:ext cx="24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a-DK" altLang="en-US" b="1">
                  <a:solidFill>
                    <a:schemeClr val="bg1"/>
                  </a:solidFill>
                </a:rPr>
                <a:t>Landsat 7 ETM image (17/9/2000) </a:t>
              </a:r>
              <a:endParaRPr lang="en-HK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556040" name="Group 8"/>
          <p:cNvGrpSpPr>
            <a:grpSpLocks/>
          </p:cNvGrpSpPr>
          <p:nvPr/>
        </p:nvGrpSpPr>
        <p:grpSpPr bwMode="auto">
          <a:xfrm>
            <a:off x="304800" y="85725"/>
            <a:ext cx="8534400" cy="6391275"/>
            <a:chOff x="1584" y="294"/>
            <a:chExt cx="5376" cy="4026"/>
          </a:xfrm>
        </p:grpSpPr>
        <p:pic>
          <p:nvPicPr>
            <p:cNvPr id="556041" name="Picture 9" descr="2005_CBERS_resampl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294"/>
              <a:ext cx="5376" cy="4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6042" name="Rectangle 10"/>
            <p:cNvSpPr>
              <a:spLocks noChangeArrowheads="1"/>
            </p:cNvSpPr>
            <p:nvPr/>
          </p:nvSpPr>
          <p:spPr bwMode="auto">
            <a:xfrm>
              <a:off x="1584" y="297"/>
              <a:ext cx="24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HK" altLang="en-US" b="1">
                  <a:solidFill>
                    <a:schemeClr val="bg1"/>
                  </a:solidFill>
                </a:rPr>
                <a:t>CBERS-02 CCD image (15/9/2005) </a:t>
              </a:r>
            </a:p>
          </p:txBody>
        </p:sp>
      </p:grpSp>
      <p:grpSp>
        <p:nvGrpSpPr>
          <p:cNvPr id="556043" name="Group 11"/>
          <p:cNvGrpSpPr>
            <a:grpSpLocks/>
          </p:cNvGrpSpPr>
          <p:nvPr/>
        </p:nvGrpSpPr>
        <p:grpSpPr bwMode="auto">
          <a:xfrm>
            <a:off x="304800" y="85725"/>
            <a:ext cx="8532813" cy="6383338"/>
            <a:chOff x="192" y="48"/>
            <a:chExt cx="5375" cy="4021"/>
          </a:xfrm>
        </p:grpSpPr>
        <p:pic>
          <p:nvPicPr>
            <p:cNvPr id="556044" name="Picture 12" descr="2006_BJ_resampl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48"/>
              <a:ext cx="5375" cy="4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6045" name="Rectangle 13"/>
            <p:cNvSpPr>
              <a:spLocks noChangeArrowheads="1"/>
            </p:cNvSpPr>
            <p:nvPr/>
          </p:nvSpPr>
          <p:spPr bwMode="auto">
            <a:xfrm>
              <a:off x="204" y="57"/>
              <a:ext cx="20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HK" altLang="en-US" b="1">
                  <a:solidFill>
                    <a:schemeClr val="bg1"/>
                  </a:solidFill>
                </a:rPr>
                <a:t>BJ-1 CCD image (10/8/2006) </a:t>
              </a:r>
            </a:p>
          </p:txBody>
        </p:sp>
      </p:grpSp>
      <p:grpSp>
        <p:nvGrpSpPr>
          <p:cNvPr id="556046" name="Group 14"/>
          <p:cNvGrpSpPr>
            <a:grpSpLocks/>
          </p:cNvGrpSpPr>
          <p:nvPr/>
        </p:nvGrpSpPr>
        <p:grpSpPr bwMode="auto">
          <a:xfrm>
            <a:off x="304800" y="85725"/>
            <a:ext cx="8534400" cy="6383338"/>
            <a:chOff x="1584" y="299"/>
            <a:chExt cx="5376" cy="4021"/>
          </a:xfrm>
        </p:grpSpPr>
        <p:pic>
          <p:nvPicPr>
            <p:cNvPr id="556047" name="Picture 15" descr="2007_BJ_resampl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299"/>
              <a:ext cx="5376" cy="4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6048" name="Rectangle 16"/>
            <p:cNvSpPr>
              <a:spLocks noChangeArrowheads="1"/>
            </p:cNvSpPr>
            <p:nvPr/>
          </p:nvSpPr>
          <p:spPr bwMode="auto">
            <a:xfrm>
              <a:off x="1584" y="308"/>
              <a:ext cx="20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HK" altLang="en-US" b="1">
                  <a:solidFill>
                    <a:schemeClr val="bg1"/>
                  </a:solidFill>
                </a:rPr>
                <a:t>BJ-1 CCD image (31/8/2007)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91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86F390-527C-4A83-B112-420C61EDA2F4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76056" y="457200"/>
            <a:ext cx="3889375" cy="960438"/>
          </a:xfrm>
          <a:prstGeom prst="rect">
            <a:avLst/>
          </a:prstGeom>
        </p:spPr>
        <p:txBody>
          <a:bodyPr/>
          <a:lstStyle/>
          <a:p>
            <a:r>
              <a:rPr lang="en-GB" altLang="zh-CN" sz="3000" dirty="0">
                <a:ea typeface="黑体" pitchFamily="2" charset="-122"/>
              </a:rPr>
              <a:t>IKONOS (5/10/2000)</a:t>
            </a:r>
          </a:p>
        </p:txBody>
      </p:sp>
      <p:pic>
        <p:nvPicPr>
          <p:cNvPr id="605187" name="Picture 3" descr="Tarim_200010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4525963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188" name="Rectangle 4"/>
          <p:cNvSpPr>
            <a:spLocks noChangeArrowheads="1"/>
          </p:cNvSpPr>
          <p:nvPr/>
        </p:nvSpPr>
        <p:spPr bwMode="auto">
          <a:xfrm>
            <a:off x="5105400" y="4724400"/>
            <a:ext cx="1066800" cy="990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605189" name="Line 5"/>
          <p:cNvSpPr>
            <a:spLocks noChangeShapeType="1"/>
          </p:cNvSpPr>
          <p:nvPr/>
        </p:nvSpPr>
        <p:spPr bwMode="auto">
          <a:xfrm flipH="1" flipV="1">
            <a:off x="4876800" y="457200"/>
            <a:ext cx="1295400" cy="426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605190" name="Line 6"/>
          <p:cNvSpPr>
            <a:spLocks noChangeShapeType="1"/>
          </p:cNvSpPr>
          <p:nvPr/>
        </p:nvSpPr>
        <p:spPr bwMode="auto">
          <a:xfrm flipH="1" flipV="1">
            <a:off x="381000" y="4648200"/>
            <a:ext cx="472440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AU"/>
          </a:p>
        </p:txBody>
      </p:sp>
      <p:pic>
        <p:nvPicPr>
          <p:cNvPr id="605191" name="Picture 7" descr="Tarim_sub"/>
          <p:cNvPicPr>
            <a:picLocks noChangeAspect="1" noChangeArrowheads="1"/>
          </p:cNvPicPr>
          <p:nvPr/>
        </p:nvPicPr>
        <p:blipFill>
          <a:blip r:embed="rId5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4533900" cy="420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8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5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5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88" grpId="0" animBg="1"/>
      <p:bldP spid="605189" grpId="0" animBg="1"/>
      <p:bldP spid="6051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4" name="Rectangle 4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AU" altLang="en-US" dirty="0"/>
              <a:t>Field investigation</a:t>
            </a: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BBFD68-323D-4727-8343-621180FE1F9C}" type="slidenum">
              <a:rPr lang="en-US" altLang="en-US"/>
              <a:pPr/>
              <a:t>23</a:t>
            </a:fld>
            <a:endParaRPr lang="en-US" altLang="en-US"/>
          </a:p>
        </p:txBody>
      </p:sp>
      <p:pic>
        <p:nvPicPr>
          <p:cNvPr id="655365" name="Picture 5" descr="Yuli_a0_04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787" y="1340768"/>
            <a:ext cx="6433661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94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The general approach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558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The methodology is based on post-classification comparison approach.</a:t>
            </a:r>
          </a:p>
          <a:p>
            <a:r>
              <a:rPr lang="en-GB" altLang="en-US"/>
              <a:t>Classification of multi-temporal images</a:t>
            </a:r>
          </a:p>
          <a:p>
            <a:r>
              <a:rPr lang="en-GB" altLang="en-US"/>
              <a:t>Establish landuse trajectories based on classified images</a:t>
            </a:r>
          </a:p>
          <a:p>
            <a:r>
              <a:rPr lang="en-US" altLang="en-US"/>
              <a:t>Pattern analysis of landuse trajectories</a:t>
            </a:r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C83BDD-D596-418E-BFDB-B3FC73A5C90B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15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Image classification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560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/>
              <a:t>For the purpose of this study, only two classes are delineated:</a:t>
            </a:r>
          </a:p>
          <a:p>
            <a:pPr lvl="1">
              <a:lnSpc>
                <a:spcPct val="80000"/>
              </a:lnSpc>
            </a:pPr>
            <a:r>
              <a:rPr lang="en-US" altLang="en-US" sz="2500"/>
              <a:t>Farmland</a:t>
            </a:r>
          </a:p>
          <a:p>
            <a:pPr lvl="1">
              <a:lnSpc>
                <a:spcPct val="80000"/>
              </a:lnSpc>
            </a:pPr>
            <a:r>
              <a:rPr lang="en-US" altLang="en-US" sz="2500"/>
              <a:t>Others (non-farmland)</a:t>
            </a:r>
          </a:p>
          <a:p>
            <a:pPr>
              <a:lnSpc>
                <a:spcPct val="80000"/>
              </a:lnSpc>
            </a:pPr>
            <a:r>
              <a:rPr lang="en-US" altLang="en-US" sz="2600"/>
              <a:t>Supervised classification using the maximum likelihood classifier is undertaken.</a:t>
            </a:r>
          </a:p>
          <a:p>
            <a:pPr>
              <a:lnSpc>
                <a:spcPct val="80000"/>
              </a:lnSpc>
            </a:pPr>
            <a:r>
              <a:rPr lang="en-US" altLang="en-US" sz="2600"/>
              <a:t>Reference data sets were collected through image interpretation on higher resolution images and field investigation.</a:t>
            </a:r>
          </a:p>
          <a:p>
            <a:pPr>
              <a:lnSpc>
                <a:spcPct val="80000"/>
              </a:lnSpc>
            </a:pPr>
            <a:r>
              <a:rPr lang="en-US" altLang="en-US" sz="2600"/>
              <a:t>Error matrices were created for accuracy assessment.</a:t>
            </a:r>
            <a:endParaRPr lang="en-GB" altLang="en-US" sz="260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CE2B9A-264B-4CFA-9A12-597F9C2D7C89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53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ea typeface="宋体" pitchFamily="2" charset="-122"/>
              </a:rPr>
              <a:t>Establishing change trajectories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5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90DE73-A2E2-4ED7-AF0B-22EDC7A3A8BF}" type="slidenum">
              <a:rPr lang="en-US" altLang="en-US"/>
              <a:pPr/>
              <a:t>26</a:t>
            </a:fld>
            <a:endParaRPr lang="en-US" altLang="en-US"/>
          </a:p>
        </p:txBody>
      </p:sp>
      <p:grpSp>
        <p:nvGrpSpPr>
          <p:cNvPr id="562403" name="Group 227"/>
          <p:cNvGrpSpPr>
            <a:grpSpLocks/>
          </p:cNvGrpSpPr>
          <p:nvPr/>
        </p:nvGrpSpPr>
        <p:grpSpPr bwMode="auto">
          <a:xfrm>
            <a:off x="2324744" y="1981200"/>
            <a:ext cx="6135688" cy="3789363"/>
            <a:chOff x="720" y="1152"/>
            <a:chExt cx="3865" cy="2387"/>
          </a:xfrm>
        </p:grpSpPr>
        <p:sp>
          <p:nvSpPr>
            <p:cNvPr id="562355" name="Text Box 179"/>
            <p:cNvSpPr txBox="1">
              <a:spLocks noChangeAspect="1" noChangeArrowheads="1"/>
            </p:cNvSpPr>
            <p:nvPr/>
          </p:nvSpPr>
          <p:spPr bwMode="auto">
            <a:xfrm>
              <a:off x="720" y="1152"/>
              <a:ext cx="32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1994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56" name="Text Box 180"/>
            <p:cNvSpPr txBox="1">
              <a:spLocks noChangeAspect="1" noChangeArrowheads="1"/>
            </p:cNvSpPr>
            <p:nvPr/>
          </p:nvSpPr>
          <p:spPr bwMode="auto">
            <a:xfrm>
              <a:off x="1426" y="1152"/>
              <a:ext cx="32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2000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57" name="Text Box 181"/>
            <p:cNvSpPr txBox="1">
              <a:spLocks noChangeAspect="1" noChangeArrowheads="1"/>
            </p:cNvSpPr>
            <p:nvPr/>
          </p:nvSpPr>
          <p:spPr bwMode="auto">
            <a:xfrm>
              <a:off x="2160" y="1152"/>
              <a:ext cx="32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2005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58" name="Text Box 182"/>
            <p:cNvSpPr txBox="1">
              <a:spLocks noChangeAspect="1" noChangeArrowheads="1"/>
            </p:cNvSpPr>
            <p:nvPr/>
          </p:nvSpPr>
          <p:spPr bwMode="auto">
            <a:xfrm>
              <a:off x="2880" y="1152"/>
              <a:ext cx="3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2006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59" name="Text Box 183"/>
            <p:cNvSpPr txBox="1">
              <a:spLocks noChangeAspect="1" noChangeArrowheads="1"/>
            </p:cNvSpPr>
            <p:nvPr/>
          </p:nvSpPr>
          <p:spPr bwMode="auto">
            <a:xfrm>
              <a:off x="3559" y="1152"/>
              <a:ext cx="32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2007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60" name="Rectangle 184"/>
            <p:cNvSpPr>
              <a:spLocks noChangeAspect="1" noChangeArrowheads="1"/>
            </p:cNvSpPr>
            <p:nvPr/>
          </p:nvSpPr>
          <p:spPr bwMode="auto">
            <a:xfrm>
              <a:off x="768" y="1536"/>
              <a:ext cx="313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1" name="Rectangle 185"/>
            <p:cNvSpPr>
              <a:spLocks noChangeAspect="1" noChangeArrowheads="1"/>
            </p:cNvSpPr>
            <p:nvPr/>
          </p:nvSpPr>
          <p:spPr bwMode="auto">
            <a:xfrm>
              <a:off x="1475" y="1536"/>
              <a:ext cx="314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2" name="Rectangle 186"/>
            <p:cNvSpPr>
              <a:spLocks noChangeAspect="1" noChangeArrowheads="1"/>
            </p:cNvSpPr>
            <p:nvPr/>
          </p:nvSpPr>
          <p:spPr bwMode="auto">
            <a:xfrm>
              <a:off x="2181" y="1536"/>
              <a:ext cx="313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3" name="Rectangle 187"/>
            <p:cNvSpPr>
              <a:spLocks noChangeAspect="1" noChangeArrowheads="1"/>
            </p:cNvSpPr>
            <p:nvPr/>
          </p:nvSpPr>
          <p:spPr bwMode="auto">
            <a:xfrm>
              <a:off x="2887" y="1536"/>
              <a:ext cx="313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4" name="Rectangle 188"/>
            <p:cNvSpPr>
              <a:spLocks noChangeAspect="1" noChangeArrowheads="1"/>
            </p:cNvSpPr>
            <p:nvPr/>
          </p:nvSpPr>
          <p:spPr bwMode="auto">
            <a:xfrm>
              <a:off x="3593" y="1536"/>
              <a:ext cx="313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5" name="Rectangle 189"/>
            <p:cNvSpPr>
              <a:spLocks noChangeAspect="1" noChangeArrowheads="1"/>
            </p:cNvSpPr>
            <p:nvPr/>
          </p:nvSpPr>
          <p:spPr bwMode="auto">
            <a:xfrm>
              <a:off x="768" y="2160"/>
              <a:ext cx="313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6" name="Rectangle 190"/>
            <p:cNvSpPr>
              <a:spLocks noChangeAspect="1" noChangeArrowheads="1"/>
            </p:cNvSpPr>
            <p:nvPr/>
          </p:nvSpPr>
          <p:spPr bwMode="auto">
            <a:xfrm>
              <a:off x="1475" y="2160"/>
              <a:ext cx="314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7" name="Rectangle 191"/>
            <p:cNvSpPr>
              <a:spLocks noChangeAspect="1" noChangeArrowheads="1"/>
            </p:cNvSpPr>
            <p:nvPr/>
          </p:nvSpPr>
          <p:spPr bwMode="auto">
            <a:xfrm>
              <a:off x="2181" y="2160"/>
              <a:ext cx="313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8" name="Rectangle 192"/>
            <p:cNvSpPr>
              <a:spLocks noChangeAspect="1" noChangeArrowheads="1"/>
            </p:cNvSpPr>
            <p:nvPr/>
          </p:nvSpPr>
          <p:spPr bwMode="auto">
            <a:xfrm>
              <a:off x="2887" y="2160"/>
              <a:ext cx="313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69" name="Rectangle 193"/>
            <p:cNvSpPr>
              <a:spLocks noChangeAspect="1" noChangeArrowheads="1"/>
            </p:cNvSpPr>
            <p:nvPr/>
          </p:nvSpPr>
          <p:spPr bwMode="auto">
            <a:xfrm>
              <a:off x="3593" y="2160"/>
              <a:ext cx="313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cxnSp>
          <p:nvCxnSpPr>
            <p:cNvPr id="562370" name="AutoShape 194"/>
            <p:cNvCxnSpPr>
              <a:cxnSpLocks noChangeAspect="1" noChangeShapeType="1"/>
            </p:cNvCxnSpPr>
            <p:nvPr/>
          </p:nvCxnSpPr>
          <p:spPr bwMode="auto">
            <a:xfrm>
              <a:off x="1083" y="1694"/>
              <a:ext cx="39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1" name="AutoShape 195"/>
            <p:cNvCxnSpPr>
              <a:cxnSpLocks noChangeAspect="1" noChangeShapeType="1"/>
              <a:stCxn id="562361" idx="3"/>
              <a:endCxn id="562362" idx="1"/>
            </p:cNvCxnSpPr>
            <p:nvPr/>
          </p:nvCxnSpPr>
          <p:spPr bwMode="auto">
            <a:xfrm>
              <a:off x="1789" y="1694"/>
              <a:ext cx="392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2" name="AutoShape 196"/>
            <p:cNvCxnSpPr>
              <a:cxnSpLocks noChangeAspect="1" noChangeShapeType="1"/>
              <a:stCxn id="562362" idx="3"/>
              <a:endCxn id="562363" idx="1"/>
            </p:cNvCxnSpPr>
            <p:nvPr/>
          </p:nvCxnSpPr>
          <p:spPr bwMode="auto">
            <a:xfrm>
              <a:off x="2494" y="1694"/>
              <a:ext cx="39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3" name="AutoShape 197"/>
            <p:cNvCxnSpPr>
              <a:cxnSpLocks noChangeAspect="1" noChangeShapeType="1"/>
              <a:stCxn id="562363" idx="3"/>
              <a:endCxn id="562364" idx="1"/>
            </p:cNvCxnSpPr>
            <p:nvPr/>
          </p:nvCxnSpPr>
          <p:spPr bwMode="auto">
            <a:xfrm>
              <a:off x="3200" y="1694"/>
              <a:ext cx="39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4" name="AutoShape 198"/>
            <p:cNvCxnSpPr>
              <a:cxnSpLocks noChangeAspect="1" noChangeShapeType="1"/>
              <a:stCxn id="562365" idx="3"/>
              <a:endCxn id="562366" idx="1"/>
            </p:cNvCxnSpPr>
            <p:nvPr/>
          </p:nvCxnSpPr>
          <p:spPr bwMode="auto">
            <a:xfrm>
              <a:off x="1081" y="2318"/>
              <a:ext cx="39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5" name="AutoShape 199"/>
            <p:cNvCxnSpPr>
              <a:cxnSpLocks noChangeAspect="1" noChangeShapeType="1"/>
              <a:stCxn id="562366" idx="3"/>
              <a:endCxn id="562367" idx="1"/>
            </p:cNvCxnSpPr>
            <p:nvPr/>
          </p:nvCxnSpPr>
          <p:spPr bwMode="auto">
            <a:xfrm>
              <a:off x="1789" y="2318"/>
              <a:ext cx="392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6" name="AutoShape 200"/>
            <p:cNvCxnSpPr>
              <a:cxnSpLocks noChangeAspect="1" noChangeShapeType="1"/>
              <a:stCxn id="562367" idx="3"/>
              <a:endCxn id="562368" idx="1"/>
            </p:cNvCxnSpPr>
            <p:nvPr/>
          </p:nvCxnSpPr>
          <p:spPr bwMode="auto">
            <a:xfrm>
              <a:off x="2494" y="2318"/>
              <a:ext cx="39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7" name="AutoShape 201"/>
            <p:cNvCxnSpPr>
              <a:cxnSpLocks noChangeAspect="1" noChangeShapeType="1"/>
              <a:stCxn id="562368" idx="3"/>
              <a:endCxn id="562369" idx="1"/>
            </p:cNvCxnSpPr>
            <p:nvPr/>
          </p:nvCxnSpPr>
          <p:spPr bwMode="auto">
            <a:xfrm>
              <a:off x="3200" y="2318"/>
              <a:ext cx="39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8" name="AutoShape 202"/>
            <p:cNvCxnSpPr>
              <a:cxnSpLocks noChangeAspect="1" noChangeShapeType="1"/>
            </p:cNvCxnSpPr>
            <p:nvPr/>
          </p:nvCxnSpPr>
          <p:spPr bwMode="auto">
            <a:xfrm flipV="1">
              <a:off x="1090" y="1690"/>
              <a:ext cx="394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79" name="AutoShape 203"/>
            <p:cNvCxnSpPr>
              <a:cxnSpLocks noChangeAspect="1" noChangeShapeType="1"/>
            </p:cNvCxnSpPr>
            <p:nvPr/>
          </p:nvCxnSpPr>
          <p:spPr bwMode="auto">
            <a:xfrm>
              <a:off x="1090" y="1690"/>
              <a:ext cx="394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0" name="AutoShape 204"/>
            <p:cNvCxnSpPr>
              <a:cxnSpLocks noChangeAspect="1" noChangeShapeType="1"/>
              <a:stCxn id="562366" idx="3"/>
              <a:endCxn id="562362" idx="1"/>
            </p:cNvCxnSpPr>
            <p:nvPr/>
          </p:nvCxnSpPr>
          <p:spPr bwMode="auto">
            <a:xfrm flipV="1">
              <a:off x="1789" y="1694"/>
              <a:ext cx="392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1" name="AutoShape 205"/>
            <p:cNvCxnSpPr>
              <a:cxnSpLocks noChangeAspect="1" noChangeShapeType="1"/>
              <a:stCxn id="562367" idx="3"/>
              <a:endCxn id="562363" idx="1"/>
            </p:cNvCxnSpPr>
            <p:nvPr/>
          </p:nvCxnSpPr>
          <p:spPr bwMode="auto">
            <a:xfrm flipV="1">
              <a:off x="2494" y="1694"/>
              <a:ext cx="393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2" name="AutoShape 206"/>
            <p:cNvCxnSpPr>
              <a:cxnSpLocks noChangeAspect="1" noChangeShapeType="1"/>
              <a:stCxn id="562368" idx="3"/>
              <a:endCxn id="562364" idx="1"/>
            </p:cNvCxnSpPr>
            <p:nvPr/>
          </p:nvCxnSpPr>
          <p:spPr bwMode="auto">
            <a:xfrm flipV="1">
              <a:off x="3200" y="1694"/>
              <a:ext cx="393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3" name="AutoShape 207"/>
            <p:cNvCxnSpPr>
              <a:cxnSpLocks noChangeAspect="1" noChangeShapeType="1"/>
              <a:stCxn id="562361" idx="3"/>
              <a:endCxn id="562367" idx="1"/>
            </p:cNvCxnSpPr>
            <p:nvPr/>
          </p:nvCxnSpPr>
          <p:spPr bwMode="auto">
            <a:xfrm>
              <a:off x="1789" y="1694"/>
              <a:ext cx="392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4" name="AutoShape 208"/>
            <p:cNvCxnSpPr>
              <a:cxnSpLocks noChangeAspect="1" noChangeShapeType="1"/>
              <a:stCxn id="562362" idx="3"/>
              <a:endCxn id="562368" idx="1"/>
            </p:cNvCxnSpPr>
            <p:nvPr/>
          </p:nvCxnSpPr>
          <p:spPr bwMode="auto">
            <a:xfrm>
              <a:off x="2494" y="1694"/>
              <a:ext cx="393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85" name="AutoShape 209"/>
            <p:cNvCxnSpPr>
              <a:cxnSpLocks noChangeAspect="1" noChangeShapeType="1"/>
              <a:stCxn id="562363" idx="3"/>
              <a:endCxn id="562369" idx="1"/>
            </p:cNvCxnSpPr>
            <p:nvPr/>
          </p:nvCxnSpPr>
          <p:spPr bwMode="auto">
            <a:xfrm>
              <a:off x="3200" y="1694"/>
              <a:ext cx="393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2386" name="Rectangle 210"/>
            <p:cNvSpPr>
              <a:spLocks noChangeAspect="1" noChangeArrowheads="1"/>
            </p:cNvSpPr>
            <p:nvPr/>
          </p:nvSpPr>
          <p:spPr bwMode="auto">
            <a:xfrm>
              <a:off x="798" y="2911"/>
              <a:ext cx="235" cy="23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87" name="Rectangle 211"/>
            <p:cNvSpPr>
              <a:spLocks noChangeAspect="1" noChangeArrowheads="1"/>
            </p:cNvSpPr>
            <p:nvPr/>
          </p:nvSpPr>
          <p:spPr bwMode="auto">
            <a:xfrm>
              <a:off x="798" y="3304"/>
              <a:ext cx="235" cy="2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88" name="Text Box 212"/>
            <p:cNvSpPr txBox="1">
              <a:spLocks noChangeAspect="1" noChangeArrowheads="1"/>
            </p:cNvSpPr>
            <p:nvPr/>
          </p:nvSpPr>
          <p:spPr bwMode="auto">
            <a:xfrm>
              <a:off x="1113" y="2880"/>
              <a:ext cx="5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Farmland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89" name="Text Box 213"/>
            <p:cNvSpPr txBox="1">
              <a:spLocks noChangeAspect="1" noChangeArrowheads="1"/>
            </p:cNvSpPr>
            <p:nvPr/>
          </p:nvSpPr>
          <p:spPr bwMode="auto">
            <a:xfrm>
              <a:off x="1113" y="3272"/>
              <a:ext cx="40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Others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90" name="Line 214"/>
            <p:cNvSpPr>
              <a:spLocks noChangeAspect="1" noChangeShapeType="1"/>
            </p:cNvSpPr>
            <p:nvPr/>
          </p:nvSpPr>
          <p:spPr bwMode="auto">
            <a:xfrm>
              <a:off x="2301" y="2989"/>
              <a:ext cx="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62391" name="Line 215"/>
            <p:cNvSpPr>
              <a:spLocks noChangeAspect="1" noChangeShapeType="1"/>
            </p:cNvSpPr>
            <p:nvPr/>
          </p:nvSpPr>
          <p:spPr bwMode="auto">
            <a:xfrm>
              <a:off x="2301" y="3222"/>
              <a:ext cx="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62392" name="Line 216"/>
            <p:cNvSpPr>
              <a:spLocks noChangeAspect="1" noChangeShapeType="1"/>
            </p:cNvSpPr>
            <p:nvPr/>
          </p:nvSpPr>
          <p:spPr bwMode="auto">
            <a:xfrm>
              <a:off x="2301" y="3459"/>
              <a:ext cx="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62393" name="Text Box 217"/>
            <p:cNvSpPr txBox="1">
              <a:spLocks noChangeAspect="1" noChangeArrowheads="1"/>
            </p:cNvSpPr>
            <p:nvPr/>
          </p:nvSpPr>
          <p:spPr bwMode="auto">
            <a:xfrm>
              <a:off x="2929" y="2880"/>
              <a:ext cx="6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Unchanged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94" name="Text Box 218"/>
            <p:cNvSpPr txBox="1">
              <a:spLocks noChangeAspect="1" noChangeArrowheads="1"/>
            </p:cNvSpPr>
            <p:nvPr/>
          </p:nvSpPr>
          <p:spPr bwMode="auto">
            <a:xfrm>
              <a:off x="2929" y="3111"/>
              <a:ext cx="54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Cultivated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95" name="Text Box 219"/>
            <p:cNvSpPr txBox="1">
              <a:spLocks noChangeAspect="1" noChangeArrowheads="1"/>
            </p:cNvSpPr>
            <p:nvPr/>
          </p:nvSpPr>
          <p:spPr bwMode="auto">
            <a:xfrm>
              <a:off x="2929" y="3350"/>
              <a:ext cx="6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Abandoned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62396" name="Rectangle 220"/>
            <p:cNvSpPr>
              <a:spLocks noChangeAspect="1" noChangeArrowheads="1"/>
            </p:cNvSpPr>
            <p:nvPr/>
          </p:nvSpPr>
          <p:spPr bwMode="auto">
            <a:xfrm>
              <a:off x="4272" y="1536"/>
              <a:ext cx="313" cy="315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62397" name="Rectangle 221"/>
            <p:cNvSpPr>
              <a:spLocks noChangeAspect="1" noChangeArrowheads="1"/>
            </p:cNvSpPr>
            <p:nvPr/>
          </p:nvSpPr>
          <p:spPr bwMode="auto">
            <a:xfrm>
              <a:off x="4272" y="2160"/>
              <a:ext cx="313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cxnSp>
          <p:nvCxnSpPr>
            <p:cNvPr id="562398" name="AutoShape 222"/>
            <p:cNvCxnSpPr>
              <a:cxnSpLocks noChangeAspect="1" noChangeShapeType="1"/>
              <a:stCxn id="562364" idx="3"/>
              <a:endCxn id="562396" idx="1"/>
            </p:cNvCxnSpPr>
            <p:nvPr/>
          </p:nvCxnSpPr>
          <p:spPr bwMode="auto">
            <a:xfrm>
              <a:off x="3906" y="1694"/>
              <a:ext cx="36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399" name="AutoShape 223"/>
            <p:cNvCxnSpPr>
              <a:cxnSpLocks noChangeAspect="1" noChangeShapeType="1"/>
              <a:stCxn id="562369" idx="3"/>
              <a:endCxn id="562397" idx="1"/>
            </p:cNvCxnSpPr>
            <p:nvPr/>
          </p:nvCxnSpPr>
          <p:spPr bwMode="auto">
            <a:xfrm>
              <a:off x="3906" y="2318"/>
              <a:ext cx="36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400" name="AutoShape 224"/>
            <p:cNvCxnSpPr>
              <a:cxnSpLocks noChangeAspect="1" noChangeShapeType="1"/>
              <a:stCxn id="562369" idx="3"/>
              <a:endCxn id="562396" idx="1"/>
            </p:cNvCxnSpPr>
            <p:nvPr/>
          </p:nvCxnSpPr>
          <p:spPr bwMode="auto">
            <a:xfrm flipV="1">
              <a:off x="3906" y="1694"/>
              <a:ext cx="366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2401" name="AutoShape 225"/>
            <p:cNvCxnSpPr>
              <a:cxnSpLocks noChangeAspect="1" noChangeShapeType="1"/>
              <a:stCxn id="562364" idx="3"/>
              <a:endCxn id="562397" idx="1"/>
            </p:cNvCxnSpPr>
            <p:nvPr/>
          </p:nvCxnSpPr>
          <p:spPr bwMode="auto">
            <a:xfrm>
              <a:off x="3906" y="1694"/>
              <a:ext cx="366" cy="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2402" name="Text Box 226"/>
            <p:cNvSpPr txBox="1">
              <a:spLocks noChangeAspect="1" noChangeArrowheads="1"/>
            </p:cNvSpPr>
            <p:nvPr/>
          </p:nvSpPr>
          <p:spPr bwMode="auto">
            <a:xfrm>
              <a:off x="4224" y="1152"/>
              <a:ext cx="32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200">
                  <a:solidFill>
                    <a:srgbClr val="000000"/>
                  </a:solidFill>
                  <a:cs typeface="Arial" charset="0"/>
                </a:rPr>
                <a:t>2008</a:t>
              </a:r>
              <a:endParaRPr lang="en-GB" altLang="en-US" sz="1200">
                <a:solidFill>
                  <a:srgbClr val="000000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348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/>
              <a:t>Spatio-temporal pattern of the trajectories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HK" altLang="en-US" sz="2600"/>
              <a:t>Farmland change trajectories might show particular spatio-temporal patterns that may help us to understand the causes and driving force of the change.</a:t>
            </a:r>
          </a:p>
          <a:p>
            <a:r>
              <a:rPr lang="en-HK" altLang="en-US" sz="2600"/>
              <a:t>Some quantitative measurements need to be established to describe such spatio-temporal patterns.</a:t>
            </a:r>
          </a:p>
          <a:p>
            <a:r>
              <a:rPr lang="en-HK" altLang="en-US" sz="2600"/>
              <a:t>In this study we employed landscape metrics </a:t>
            </a:r>
            <a:r>
              <a:rPr lang="en-HK" altLang="zh-CN" sz="2600">
                <a:ea typeface="宋体" pitchFamily="2" charset="-122"/>
              </a:rPr>
              <a:t>used</a:t>
            </a:r>
            <a:r>
              <a:rPr lang="en-HK" altLang="en-US" sz="2600"/>
              <a:t> in ecological studies.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F760FB-A137-414D-8C9B-102D52DA1564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43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/>
              <a:t>Selected landscape metrics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HK" altLang="en-US" b="1"/>
              <a:t>PLAND</a:t>
            </a:r>
            <a:r>
              <a:rPr lang="en-HK" altLang="en-US"/>
              <a:t>: Percentage of Landscape</a:t>
            </a:r>
          </a:p>
          <a:p>
            <a:r>
              <a:rPr lang="en-HK" altLang="en-US" b="1"/>
              <a:t>NLSI</a:t>
            </a:r>
            <a:r>
              <a:rPr lang="en-HK" altLang="en-US"/>
              <a:t>: Normalized Landscape Shape Index</a:t>
            </a:r>
          </a:p>
          <a:p>
            <a:r>
              <a:rPr lang="en-HK" altLang="en-US" b="1"/>
              <a:t>AWFDI</a:t>
            </a:r>
            <a:r>
              <a:rPr lang="en-HK" altLang="en-US"/>
              <a:t>: Area Weighted Fractal Dimension Index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DFF0CA-D80A-4140-8352-A3D41F00467F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9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en-US"/>
              <a:t>Spatial pattern indicators</a:t>
            </a: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7154C1-58B7-474F-BD54-0FB84A11DEE8}" type="slidenum">
              <a:rPr lang="en-US" altLang="en-US"/>
              <a:pPr/>
              <a:t>29</a:t>
            </a:fld>
            <a:endParaRPr lang="en-US" altLang="en-US"/>
          </a:p>
        </p:txBody>
      </p:sp>
      <p:graphicFrame>
        <p:nvGraphicFramePr>
          <p:cNvPr id="570401" name="Group 33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3158209533"/>
              </p:ext>
            </p:extLst>
          </p:nvPr>
        </p:nvGraphicFramePr>
        <p:xfrm>
          <a:off x="395536" y="1981200"/>
          <a:ext cx="8458200" cy="3658553"/>
        </p:xfrm>
        <a:graphic>
          <a:graphicData uri="http://schemas.openxmlformats.org/drawingml/2006/table">
            <a:tbl>
              <a:tblPr/>
              <a:tblGrid>
                <a:gridCol w="1295400"/>
                <a:gridCol w="2743200"/>
                <a:gridCol w="4419600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Metrics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Equation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Interpretation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PLAND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HK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Quantifies the proportional abundance of each patch type in the landscape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.</a:t>
                      </a:r>
                      <a:endParaRPr kumimoji="0" lang="en-HK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NLSI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HK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ingLiU" pitchFamily="49" charset="-120"/>
                          <a:cs typeface="Arial" charset="0"/>
                        </a:rPr>
                        <a:t>NLSI equals 0 when the landscape consists of a single square or maximally compact, and 1 when the patch type is maximally disaggregated.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AWFDI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HK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ingLiU" pitchFamily="49" charset="-120"/>
                          <a:cs typeface="Arial" charset="0"/>
                        </a:rPr>
                        <a:t>Approaches 1 for shapes with very simple perimeters such as squares, and approaches 2 for shapes with highly convoluted, plane-filling perimeters.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70397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81263"/>
            <a:ext cx="2057400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398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95688"/>
            <a:ext cx="1981200" cy="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409" name="Picture 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495800"/>
            <a:ext cx="2590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06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44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Selected pattern indicators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5356470-B624-454A-90E7-200DD7740041}" type="slidenum">
              <a:rPr lang="en-US" altLang="en-US"/>
              <a:pPr/>
              <a:t>30</a:t>
            </a:fld>
            <a:endParaRPr lang="en-US" altLang="en-US"/>
          </a:p>
        </p:txBody>
      </p:sp>
      <p:graphicFrame>
        <p:nvGraphicFramePr>
          <p:cNvPr id="607236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99106389"/>
              </p:ext>
            </p:extLst>
          </p:nvPr>
        </p:nvGraphicFramePr>
        <p:xfrm>
          <a:off x="2411760" y="3287464"/>
          <a:ext cx="283686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5" imgW="1498320" imgH="444240" progId="Equation.3">
                  <p:embed/>
                </p:oleObj>
              </mc:Choice>
              <mc:Fallback>
                <p:oleObj name="Equation" r:id="rId5" imgW="14983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287464"/>
                        <a:ext cx="2836863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7246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2133600" y="1556792"/>
            <a:ext cx="5678760" cy="126260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zh-CN" sz="2600" dirty="0">
                <a:ea typeface="宋体" pitchFamily="2" charset="-122"/>
              </a:rPr>
              <a:t>Adopted from the landscape metrics used in ecological studies (</a:t>
            </a:r>
            <a:r>
              <a:rPr lang="en-US" altLang="zh-CN" sz="2600" dirty="0" err="1">
                <a:ea typeface="宋体" pitchFamily="2" charset="-122"/>
              </a:rPr>
              <a:t>McGarigal</a:t>
            </a:r>
            <a:r>
              <a:rPr lang="en-US" altLang="zh-CN" sz="2600" dirty="0">
                <a:ea typeface="宋体" pitchFamily="2" charset="-122"/>
              </a:rPr>
              <a:t> </a:t>
            </a:r>
            <a:r>
              <a:rPr lang="en-US" altLang="zh-CN" sz="2600" i="1" dirty="0">
                <a:ea typeface="宋体" pitchFamily="2" charset="-122"/>
              </a:rPr>
              <a:t>et al</a:t>
            </a:r>
            <a:r>
              <a:rPr lang="en-US" altLang="zh-CN" sz="2600" dirty="0">
                <a:ea typeface="宋体" pitchFamily="2" charset="-122"/>
              </a:rPr>
              <a:t>., 2002)</a:t>
            </a:r>
            <a:endParaRPr lang="en-US" altLang="en-US" sz="2600" dirty="0"/>
          </a:p>
        </p:txBody>
      </p:sp>
      <p:graphicFrame>
        <p:nvGraphicFramePr>
          <p:cNvPr id="607237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39999642"/>
              </p:ext>
            </p:extLst>
          </p:nvPr>
        </p:nvGraphicFramePr>
        <p:xfrm>
          <a:off x="2407591" y="4311402"/>
          <a:ext cx="4437063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Equation" r:id="rId7" imgW="2286000" imgH="939600" progId="Equation.3">
                  <p:embed/>
                </p:oleObj>
              </mc:Choice>
              <mc:Fallback>
                <p:oleObj name="Equation" r:id="rId7" imgW="228600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7591" y="4311402"/>
                        <a:ext cx="4437063" cy="182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7238" name="Text Box 6"/>
          <p:cNvSpPr txBox="1">
            <a:spLocks noChangeArrowheads="1"/>
          </p:cNvSpPr>
          <p:nvPr/>
        </p:nvSpPr>
        <p:spPr bwMode="auto">
          <a:xfrm>
            <a:off x="5728022" y="2996952"/>
            <a:ext cx="30924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total length of edge of class </a:t>
            </a:r>
            <a:r>
              <a:rPr lang="en-US" altLang="zh-CN" sz="1600" i="1" dirty="0" err="1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i</a:t>
            </a:r>
            <a:r>
              <a:rPr lang="en-US" altLang="zh-CN" sz="1600" dirty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 in terms of number of cell surface</a:t>
            </a:r>
            <a:endParaRPr lang="en-US" altLang="zh-CN" sz="1600" i="1" dirty="0">
              <a:solidFill>
                <a:schemeClr val="tx2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07239" name="Text Box 7"/>
          <p:cNvSpPr txBox="1">
            <a:spLocks noChangeArrowheads="1"/>
          </p:cNvSpPr>
          <p:nvPr/>
        </p:nvSpPr>
        <p:spPr bwMode="auto">
          <a:xfrm>
            <a:off x="5728022" y="3825627"/>
            <a:ext cx="213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altLang="zh-CN" sz="16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perimeter of patch </a:t>
            </a:r>
            <a:r>
              <a:rPr lang="en-US" altLang="zh-CN" sz="1600" i="1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ij</a:t>
            </a:r>
            <a:endParaRPr lang="en-US" altLang="zh-CN">
              <a:solidFill>
                <a:schemeClr val="tx2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07240" name="Text Box 8"/>
          <p:cNvSpPr txBox="1">
            <a:spLocks noChangeArrowheads="1"/>
          </p:cNvSpPr>
          <p:nvPr/>
        </p:nvSpPr>
        <p:spPr bwMode="auto">
          <a:xfrm>
            <a:off x="7277422" y="4365377"/>
            <a:ext cx="1543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altLang="zh-CN" sz="16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area of patch </a:t>
            </a:r>
            <a:r>
              <a:rPr lang="en-US" altLang="zh-CN" sz="1600" i="1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ij</a:t>
            </a:r>
            <a:endParaRPr lang="en-US" altLang="zh-CN" sz="1600">
              <a:solidFill>
                <a:schemeClr val="tx2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07241" name="Line 9"/>
          <p:cNvSpPr>
            <a:spLocks noChangeShapeType="1"/>
          </p:cNvSpPr>
          <p:nvPr/>
        </p:nvSpPr>
        <p:spPr bwMode="auto">
          <a:xfrm flipV="1">
            <a:off x="6374134" y="4616202"/>
            <a:ext cx="866775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607242" name="Line 10"/>
          <p:cNvSpPr>
            <a:spLocks noChangeShapeType="1"/>
          </p:cNvSpPr>
          <p:nvPr/>
        </p:nvSpPr>
        <p:spPr bwMode="auto">
          <a:xfrm flipV="1">
            <a:off x="4935859" y="3212852"/>
            <a:ext cx="684213" cy="1793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607243" name="Line 11"/>
          <p:cNvSpPr>
            <a:spLocks noChangeShapeType="1"/>
          </p:cNvSpPr>
          <p:nvPr/>
        </p:nvSpPr>
        <p:spPr bwMode="auto">
          <a:xfrm flipV="1">
            <a:off x="5459734" y="4220915"/>
            <a:ext cx="557213" cy="6238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35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338" name="Rectangle 5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NLSI (class-level)</a:t>
            </a:r>
            <a:endParaRPr lang="en-US" altLang="en-US"/>
          </a:p>
        </p:txBody>
      </p:sp>
      <p:sp>
        <p:nvSpPr>
          <p:cNvPr id="61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62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3241BDE-8C38-476B-BD6C-7DFCB857EE2F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09283" name="Rectangle 3"/>
          <p:cNvSpPr>
            <a:spLocks noChangeArrowheads="1"/>
          </p:cNvSpPr>
          <p:nvPr/>
        </p:nvSpPr>
        <p:spPr bwMode="auto">
          <a:xfrm>
            <a:off x="971550" y="1773238"/>
            <a:ext cx="1908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宋体" pitchFamily="2" charset="-122"/>
              </a:rPr>
              <a:t>For area = 9:</a:t>
            </a:r>
            <a:endParaRPr lang="zh-CN" altLang="en-US" sz="20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宋体" pitchFamily="2" charset="-122"/>
            </a:endParaRPr>
          </a:p>
        </p:txBody>
      </p:sp>
      <p:grpSp>
        <p:nvGrpSpPr>
          <p:cNvPr id="609341" name="Group 61"/>
          <p:cNvGrpSpPr>
            <a:grpSpLocks/>
          </p:cNvGrpSpPr>
          <p:nvPr/>
        </p:nvGrpSpPr>
        <p:grpSpPr bwMode="auto">
          <a:xfrm>
            <a:off x="1403350" y="2493963"/>
            <a:ext cx="2160588" cy="2160587"/>
            <a:chOff x="884" y="1571"/>
            <a:chExt cx="1361" cy="1361"/>
          </a:xfrm>
        </p:grpSpPr>
        <p:sp>
          <p:nvSpPr>
            <p:cNvPr id="609285" name="Rectangle 5"/>
            <p:cNvSpPr>
              <a:spLocks noChangeArrowheads="1"/>
            </p:cNvSpPr>
            <p:nvPr/>
          </p:nvSpPr>
          <p:spPr bwMode="auto">
            <a:xfrm>
              <a:off x="884" y="1571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86" name="Rectangle 6"/>
            <p:cNvSpPr>
              <a:spLocks noChangeArrowheads="1"/>
            </p:cNvSpPr>
            <p:nvPr/>
          </p:nvSpPr>
          <p:spPr bwMode="auto">
            <a:xfrm>
              <a:off x="884" y="1843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87" name="Rectangle 7"/>
            <p:cNvSpPr>
              <a:spLocks noChangeArrowheads="1"/>
            </p:cNvSpPr>
            <p:nvPr/>
          </p:nvSpPr>
          <p:spPr bwMode="auto">
            <a:xfrm>
              <a:off x="884" y="2116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88" name="Rectangle 8"/>
            <p:cNvSpPr>
              <a:spLocks noChangeArrowheads="1"/>
            </p:cNvSpPr>
            <p:nvPr/>
          </p:nvSpPr>
          <p:spPr bwMode="auto">
            <a:xfrm>
              <a:off x="884" y="2388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89" name="Rectangle 9"/>
            <p:cNvSpPr>
              <a:spLocks noChangeArrowheads="1"/>
            </p:cNvSpPr>
            <p:nvPr/>
          </p:nvSpPr>
          <p:spPr bwMode="auto">
            <a:xfrm>
              <a:off x="884" y="266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0" name="Rectangle 10"/>
            <p:cNvSpPr>
              <a:spLocks noChangeArrowheads="1"/>
            </p:cNvSpPr>
            <p:nvPr/>
          </p:nvSpPr>
          <p:spPr bwMode="auto">
            <a:xfrm>
              <a:off x="1156" y="1571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1" name="Rectangle 11"/>
            <p:cNvSpPr>
              <a:spLocks noChangeArrowheads="1"/>
            </p:cNvSpPr>
            <p:nvPr/>
          </p:nvSpPr>
          <p:spPr bwMode="auto">
            <a:xfrm>
              <a:off x="1156" y="1843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2" name="Rectangle 12"/>
            <p:cNvSpPr>
              <a:spLocks noChangeArrowheads="1"/>
            </p:cNvSpPr>
            <p:nvPr/>
          </p:nvSpPr>
          <p:spPr bwMode="auto">
            <a:xfrm>
              <a:off x="1156" y="2116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3" name="Rectangle 13"/>
            <p:cNvSpPr>
              <a:spLocks noChangeArrowheads="1"/>
            </p:cNvSpPr>
            <p:nvPr/>
          </p:nvSpPr>
          <p:spPr bwMode="auto">
            <a:xfrm>
              <a:off x="1156" y="2388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4" name="Rectangle 14"/>
            <p:cNvSpPr>
              <a:spLocks noChangeArrowheads="1"/>
            </p:cNvSpPr>
            <p:nvPr/>
          </p:nvSpPr>
          <p:spPr bwMode="auto">
            <a:xfrm>
              <a:off x="1156" y="266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5" name="Rectangle 15"/>
            <p:cNvSpPr>
              <a:spLocks noChangeArrowheads="1"/>
            </p:cNvSpPr>
            <p:nvPr/>
          </p:nvSpPr>
          <p:spPr bwMode="auto">
            <a:xfrm>
              <a:off x="1429" y="1571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6" name="Rectangle 16"/>
            <p:cNvSpPr>
              <a:spLocks noChangeArrowheads="1"/>
            </p:cNvSpPr>
            <p:nvPr/>
          </p:nvSpPr>
          <p:spPr bwMode="auto">
            <a:xfrm>
              <a:off x="1429" y="1843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7" name="Rectangle 17"/>
            <p:cNvSpPr>
              <a:spLocks noChangeArrowheads="1"/>
            </p:cNvSpPr>
            <p:nvPr/>
          </p:nvSpPr>
          <p:spPr bwMode="auto">
            <a:xfrm>
              <a:off x="1429" y="2116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8" name="Rectangle 18"/>
            <p:cNvSpPr>
              <a:spLocks noChangeArrowheads="1"/>
            </p:cNvSpPr>
            <p:nvPr/>
          </p:nvSpPr>
          <p:spPr bwMode="auto">
            <a:xfrm>
              <a:off x="1429" y="2388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299" name="Rectangle 19"/>
            <p:cNvSpPr>
              <a:spLocks noChangeArrowheads="1"/>
            </p:cNvSpPr>
            <p:nvPr/>
          </p:nvSpPr>
          <p:spPr bwMode="auto">
            <a:xfrm>
              <a:off x="1429" y="266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0" name="Rectangle 20"/>
            <p:cNvSpPr>
              <a:spLocks noChangeArrowheads="1"/>
            </p:cNvSpPr>
            <p:nvPr/>
          </p:nvSpPr>
          <p:spPr bwMode="auto">
            <a:xfrm>
              <a:off x="1701" y="1571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1" name="Rectangle 21"/>
            <p:cNvSpPr>
              <a:spLocks noChangeArrowheads="1"/>
            </p:cNvSpPr>
            <p:nvPr/>
          </p:nvSpPr>
          <p:spPr bwMode="auto">
            <a:xfrm>
              <a:off x="1701" y="1843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2" name="Rectangle 22"/>
            <p:cNvSpPr>
              <a:spLocks noChangeArrowheads="1"/>
            </p:cNvSpPr>
            <p:nvPr/>
          </p:nvSpPr>
          <p:spPr bwMode="auto">
            <a:xfrm>
              <a:off x="1701" y="2116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3" name="Rectangle 23"/>
            <p:cNvSpPr>
              <a:spLocks noChangeArrowheads="1"/>
            </p:cNvSpPr>
            <p:nvPr/>
          </p:nvSpPr>
          <p:spPr bwMode="auto">
            <a:xfrm>
              <a:off x="1701" y="2388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4" name="Rectangle 24"/>
            <p:cNvSpPr>
              <a:spLocks noChangeArrowheads="1"/>
            </p:cNvSpPr>
            <p:nvPr/>
          </p:nvSpPr>
          <p:spPr bwMode="auto">
            <a:xfrm>
              <a:off x="1701" y="266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5" name="Rectangle 25"/>
            <p:cNvSpPr>
              <a:spLocks noChangeArrowheads="1"/>
            </p:cNvSpPr>
            <p:nvPr/>
          </p:nvSpPr>
          <p:spPr bwMode="auto">
            <a:xfrm>
              <a:off x="1973" y="1571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6" name="Rectangle 26"/>
            <p:cNvSpPr>
              <a:spLocks noChangeArrowheads="1"/>
            </p:cNvSpPr>
            <p:nvPr/>
          </p:nvSpPr>
          <p:spPr bwMode="auto">
            <a:xfrm>
              <a:off x="1973" y="1843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7" name="Rectangle 27"/>
            <p:cNvSpPr>
              <a:spLocks noChangeArrowheads="1"/>
            </p:cNvSpPr>
            <p:nvPr/>
          </p:nvSpPr>
          <p:spPr bwMode="auto">
            <a:xfrm>
              <a:off x="1973" y="2116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8" name="Rectangle 28"/>
            <p:cNvSpPr>
              <a:spLocks noChangeArrowheads="1"/>
            </p:cNvSpPr>
            <p:nvPr/>
          </p:nvSpPr>
          <p:spPr bwMode="auto">
            <a:xfrm>
              <a:off x="1973" y="2388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09" name="Rectangle 29"/>
            <p:cNvSpPr>
              <a:spLocks noChangeArrowheads="1"/>
            </p:cNvSpPr>
            <p:nvPr/>
          </p:nvSpPr>
          <p:spPr bwMode="auto">
            <a:xfrm>
              <a:off x="1973" y="266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grpSp>
        <p:nvGrpSpPr>
          <p:cNvPr id="609342" name="Group 62"/>
          <p:cNvGrpSpPr>
            <a:grpSpLocks/>
          </p:cNvGrpSpPr>
          <p:nvPr/>
        </p:nvGrpSpPr>
        <p:grpSpPr bwMode="auto">
          <a:xfrm>
            <a:off x="5003800" y="2492375"/>
            <a:ext cx="2160588" cy="2160588"/>
            <a:chOff x="3152" y="1570"/>
            <a:chExt cx="1361" cy="1361"/>
          </a:xfrm>
        </p:grpSpPr>
        <p:sp>
          <p:nvSpPr>
            <p:cNvPr id="609311" name="Rectangle 31"/>
            <p:cNvSpPr>
              <a:spLocks noChangeArrowheads="1"/>
            </p:cNvSpPr>
            <p:nvPr/>
          </p:nvSpPr>
          <p:spPr bwMode="auto">
            <a:xfrm>
              <a:off x="3152" y="1570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2" name="Rectangle 32"/>
            <p:cNvSpPr>
              <a:spLocks noChangeArrowheads="1"/>
            </p:cNvSpPr>
            <p:nvPr/>
          </p:nvSpPr>
          <p:spPr bwMode="auto">
            <a:xfrm>
              <a:off x="3152" y="1842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3" name="Rectangle 33"/>
            <p:cNvSpPr>
              <a:spLocks noChangeArrowheads="1"/>
            </p:cNvSpPr>
            <p:nvPr/>
          </p:nvSpPr>
          <p:spPr bwMode="auto">
            <a:xfrm>
              <a:off x="3152" y="2115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4" name="Rectangle 34"/>
            <p:cNvSpPr>
              <a:spLocks noChangeArrowheads="1"/>
            </p:cNvSpPr>
            <p:nvPr/>
          </p:nvSpPr>
          <p:spPr bwMode="auto">
            <a:xfrm>
              <a:off x="3152" y="2387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5" name="Rectangle 35"/>
            <p:cNvSpPr>
              <a:spLocks noChangeArrowheads="1"/>
            </p:cNvSpPr>
            <p:nvPr/>
          </p:nvSpPr>
          <p:spPr bwMode="auto">
            <a:xfrm>
              <a:off x="3152" y="2659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6" name="Rectangle 36"/>
            <p:cNvSpPr>
              <a:spLocks noChangeArrowheads="1"/>
            </p:cNvSpPr>
            <p:nvPr/>
          </p:nvSpPr>
          <p:spPr bwMode="auto">
            <a:xfrm>
              <a:off x="3424" y="157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7" name="Rectangle 37"/>
            <p:cNvSpPr>
              <a:spLocks noChangeArrowheads="1"/>
            </p:cNvSpPr>
            <p:nvPr/>
          </p:nvSpPr>
          <p:spPr bwMode="auto">
            <a:xfrm>
              <a:off x="3424" y="1842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8" name="Rectangle 38"/>
            <p:cNvSpPr>
              <a:spLocks noChangeArrowheads="1"/>
            </p:cNvSpPr>
            <p:nvPr/>
          </p:nvSpPr>
          <p:spPr bwMode="auto">
            <a:xfrm>
              <a:off x="3424" y="2115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19" name="Rectangle 39"/>
            <p:cNvSpPr>
              <a:spLocks noChangeArrowheads="1"/>
            </p:cNvSpPr>
            <p:nvPr/>
          </p:nvSpPr>
          <p:spPr bwMode="auto">
            <a:xfrm>
              <a:off x="3424" y="2387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0" name="Rectangle 40"/>
            <p:cNvSpPr>
              <a:spLocks noChangeArrowheads="1"/>
            </p:cNvSpPr>
            <p:nvPr/>
          </p:nvSpPr>
          <p:spPr bwMode="auto">
            <a:xfrm>
              <a:off x="3424" y="2659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1" name="Rectangle 41"/>
            <p:cNvSpPr>
              <a:spLocks noChangeArrowheads="1"/>
            </p:cNvSpPr>
            <p:nvPr/>
          </p:nvSpPr>
          <p:spPr bwMode="auto">
            <a:xfrm>
              <a:off x="3697" y="1570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2" name="Rectangle 42"/>
            <p:cNvSpPr>
              <a:spLocks noChangeArrowheads="1"/>
            </p:cNvSpPr>
            <p:nvPr/>
          </p:nvSpPr>
          <p:spPr bwMode="auto">
            <a:xfrm>
              <a:off x="3697" y="1842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3" name="Rectangle 43"/>
            <p:cNvSpPr>
              <a:spLocks noChangeArrowheads="1"/>
            </p:cNvSpPr>
            <p:nvPr/>
          </p:nvSpPr>
          <p:spPr bwMode="auto">
            <a:xfrm>
              <a:off x="3697" y="2115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4" name="Rectangle 44"/>
            <p:cNvSpPr>
              <a:spLocks noChangeArrowheads="1"/>
            </p:cNvSpPr>
            <p:nvPr/>
          </p:nvSpPr>
          <p:spPr bwMode="auto">
            <a:xfrm>
              <a:off x="3697" y="2387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5" name="Rectangle 45"/>
            <p:cNvSpPr>
              <a:spLocks noChangeArrowheads="1"/>
            </p:cNvSpPr>
            <p:nvPr/>
          </p:nvSpPr>
          <p:spPr bwMode="auto">
            <a:xfrm>
              <a:off x="3697" y="2659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6" name="Rectangle 46"/>
            <p:cNvSpPr>
              <a:spLocks noChangeArrowheads="1"/>
            </p:cNvSpPr>
            <p:nvPr/>
          </p:nvSpPr>
          <p:spPr bwMode="auto">
            <a:xfrm>
              <a:off x="3969" y="1570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7" name="Rectangle 47"/>
            <p:cNvSpPr>
              <a:spLocks noChangeArrowheads="1"/>
            </p:cNvSpPr>
            <p:nvPr/>
          </p:nvSpPr>
          <p:spPr bwMode="auto">
            <a:xfrm>
              <a:off x="3969" y="1842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8" name="Rectangle 48"/>
            <p:cNvSpPr>
              <a:spLocks noChangeArrowheads="1"/>
            </p:cNvSpPr>
            <p:nvPr/>
          </p:nvSpPr>
          <p:spPr bwMode="auto">
            <a:xfrm>
              <a:off x="3969" y="2115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29" name="Rectangle 49"/>
            <p:cNvSpPr>
              <a:spLocks noChangeArrowheads="1"/>
            </p:cNvSpPr>
            <p:nvPr/>
          </p:nvSpPr>
          <p:spPr bwMode="auto">
            <a:xfrm>
              <a:off x="3969" y="2387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0" name="Rectangle 50"/>
            <p:cNvSpPr>
              <a:spLocks noChangeArrowheads="1"/>
            </p:cNvSpPr>
            <p:nvPr/>
          </p:nvSpPr>
          <p:spPr bwMode="auto">
            <a:xfrm>
              <a:off x="3969" y="2659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1" name="Rectangle 51"/>
            <p:cNvSpPr>
              <a:spLocks noChangeArrowheads="1"/>
            </p:cNvSpPr>
            <p:nvPr/>
          </p:nvSpPr>
          <p:spPr bwMode="auto">
            <a:xfrm>
              <a:off x="4241" y="1570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2" name="Rectangle 52"/>
            <p:cNvSpPr>
              <a:spLocks noChangeArrowheads="1"/>
            </p:cNvSpPr>
            <p:nvPr/>
          </p:nvSpPr>
          <p:spPr bwMode="auto">
            <a:xfrm>
              <a:off x="4241" y="1842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3" name="Rectangle 53"/>
            <p:cNvSpPr>
              <a:spLocks noChangeArrowheads="1"/>
            </p:cNvSpPr>
            <p:nvPr/>
          </p:nvSpPr>
          <p:spPr bwMode="auto">
            <a:xfrm>
              <a:off x="4241" y="2115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4" name="Rectangle 54"/>
            <p:cNvSpPr>
              <a:spLocks noChangeArrowheads="1"/>
            </p:cNvSpPr>
            <p:nvPr/>
          </p:nvSpPr>
          <p:spPr bwMode="auto">
            <a:xfrm>
              <a:off x="4241" y="2387"/>
              <a:ext cx="272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09335" name="Rectangle 55"/>
            <p:cNvSpPr>
              <a:spLocks noChangeArrowheads="1"/>
            </p:cNvSpPr>
            <p:nvPr/>
          </p:nvSpPr>
          <p:spPr bwMode="auto">
            <a:xfrm>
              <a:off x="4241" y="2659"/>
              <a:ext cx="272" cy="27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609336" name="Text Box 56"/>
          <p:cNvSpPr txBox="1">
            <a:spLocks noChangeArrowheads="1"/>
          </p:cNvSpPr>
          <p:nvPr/>
        </p:nvSpPr>
        <p:spPr bwMode="auto">
          <a:xfrm>
            <a:off x="1692275" y="479742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min </a:t>
            </a: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12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09337" name="Text Box 57"/>
          <p:cNvSpPr txBox="1">
            <a:spLocks noChangeArrowheads="1"/>
          </p:cNvSpPr>
          <p:nvPr/>
        </p:nvSpPr>
        <p:spPr bwMode="auto">
          <a:xfrm>
            <a:off x="5364163" y="479742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max </a:t>
            </a: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36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graphicFrame>
        <p:nvGraphicFramePr>
          <p:cNvPr id="609339" name="Object 59"/>
          <p:cNvGraphicFramePr>
            <a:graphicFrameLocks noChangeAspect="1"/>
          </p:cNvGraphicFramePr>
          <p:nvPr/>
        </p:nvGraphicFramePr>
        <p:xfrm>
          <a:off x="1271588" y="5302250"/>
          <a:ext cx="23685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quation" r:id="rId5" imgW="1422360" imgH="393480" progId="Equation.3">
                  <p:embed/>
                </p:oleObj>
              </mc:Choice>
              <mc:Fallback>
                <p:oleObj name="Equation" r:id="rId5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5302250"/>
                        <a:ext cx="2368550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40" name="Object 60"/>
          <p:cNvGraphicFramePr>
            <a:graphicFrameLocks noChangeAspect="1"/>
          </p:cNvGraphicFramePr>
          <p:nvPr/>
        </p:nvGraphicFramePr>
        <p:xfrm>
          <a:off x="4932363" y="5295900"/>
          <a:ext cx="23479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Equation" r:id="rId7" imgW="1409400" imgH="393480" progId="Equation.3">
                  <p:embed/>
                </p:oleObj>
              </mc:Choice>
              <mc:Fallback>
                <p:oleObj name="Equation" r:id="rId7" imgW="1409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5295900"/>
                        <a:ext cx="2347912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065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NLSI (class-level)</a:t>
            </a:r>
            <a:endParaRPr lang="en-US" altLang="en-US"/>
          </a:p>
        </p:txBody>
      </p:sp>
      <p:sp>
        <p:nvSpPr>
          <p:cNvPr id="12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12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480379-ACF7-479C-87A2-294A503B73CC}" type="slidenum">
              <a:rPr lang="en-US" altLang="en-US"/>
              <a:pPr/>
              <a:t>32</a:t>
            </a:fld>
            <a:endParaRPr lang="en-US" altLang="en-US"/>
          </a:p>
        </p:txBody>
      </p:sp>
      <p:graphicFrame>
        <p:nvGraphicFramePr>
          <p:cNvPr id="611446" name="Object 118"/>
          <p:cNvGraphicFramePr>
            <a:graphicFrameLocks noGrp="1" noChangeAspect="1"/>
          </p:cNvGraphicFramePr>
          <p:nvPr>
            <p:ph idx="4294967295"/>
          </p:nvPr>
        </p:nvGraphicFramePr>
        <p:xfrm>
          <a:off x="0" y="5365750"/>
          <a:ext cx="253682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8" name="Equation" r:id="rId5" imgW="1523880" imgH="393480" progId="Equation.3">
                  <p:embed/>
                </p:oleObj>
              </mc:Choice>
              <mc:Fallback>
                <p:oleObj name="Equation" r:id="rId5" imgW="1523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65750"/>
                        <a:ext cx="2536825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1331" name="Text Box 3"/>
          <p:cNvSpPr txBox="1">
            <a:spLocks noChangeArrowheads="1"/>
          </p:cNvSpPr>
          <p:nvPr/>
        </p:nvSpPr>
        <p:spPr bwMode="auto">
          <a:xfrm>
            <a:off x="2771775" y="1592263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min </a:t>
            </a: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12;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332" name="Text Box 4"/>
          <p:cNvSpPr txBox="1">
            <a:spLocks noChangeArrowheads="1"/>
          </p:cNvSpPr>
          <p:nvPr/>
        </p:nvSpPr>
        <p:spPr bwMode="auto">
          <a:xfrm>
            <a:off x="4429125" y="1592263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max </a:t>
            </a: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36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333" name="Rectangle 5"/>
          <p:cNvSpPr>
            <a:spLocks noChangeArrowheads="1"/>
          </p:cNvSpPr>
          <p:nvPr/>
        </p:nvSpPr>
        <p:spPr bwMode="auto">
          <a:xfrm>
            <a:off x="684213" y="1592263"/>
            <a:ext cx="1908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宋体" pitchFamily="2" charset="-122"/>
              </a:rPr>
              <a:t>For area = 9:</a:t>
            </a:r>
            <a:endParaRPr lang="zh-CN" altLang="en-US" sz="20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宋体" pitchFamily="2" charset="-122"/>
            </a:endParaRPr>
          </a:p>
        </p:txBody>
      </p:sp>
      <p:grpSp>
        <p:nvGrpSpPr>
          <p:cNvPr id="611450" name="Group 122"/>
          <p:cNvGrpSpPr>
            <a:grpSpLocks/>
          </p:cNvGrpSpPr>
          <p:nvPr/>
        </p:nvGrpSpPr>
        <p:grpSpPr bwMode="auto">
          <a:xfrm>
            <a:off x="323850" y="2647950"/>
            <a:ext cx="1943100" cy="1943100"/>
            <a:chOff x="204" y="1668"/>
            <a:chExt cx="1224" cy="1224"/>
          </a:xfrm>
        </p:grpSpPr>
        <p:sp>
          <p:nvSpPr>
            <p:cNvPr id="611335" name="Rectangle 7"/>
            <p:cNvSpPr>
              <a:spLocks noChangeArrowheads="1"/>
            </p:cNvSpPr>
            <p:nvPr/>
          </p:nvSpPr>
          <p:spPr bwMode="auto">
            <a:xfrm>
              <a:off x="204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36" name="Rectangle 8"/>
            <p:cNvSpPr>
              <a:spLocks noChangeArrowheads="1"/>
            </p:cNvSpPr>
            <p:nvPr/>
          </p:nvSpPr>
          <p:spPr bwMode="auto">
            <a:xfrm>
              <a:off x="204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37" name="Rectangle 9"/>
            <p:cNvSpPr>
              <a:spLocks noChangeArrowheads="1"/>
            </p:cNvSpPr>
            <p:nvPr/>
          </p:nvSpPr>
          <p:spPr bwMode="auto">
            <a:xfrm>
              <a:off x="204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38" name="Rectangle 10"/>
            <p:cNvSpPr>
              <a:spLocks noChangeArrowheads="1"/>
            </p:cNvSpPr>
            <p:nvPr/>
          </p:nvSpPr>
          <p:spPr bwMode="auto">
            <a:xfrm>
              <a:off x="204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39" name="Rectangle 11"/>
            <p:cNvSpPr>
              <a:spLocks noChangeArrowheads="1"/>
            </p:cNvSpPr>
            <p:nvPr/>
          </p:nvSpPr>
          <p:spPr bwMode="auto">
            <a:xfrm>
              <a:off x="204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0" name="Rectangle 12"/>
            <p:cNvSpPr>
              <a:spLocks noChangeArrowheads="1"/>
            </p:cNvSpPr>
            <p:nvPr/>
          </p:nvSpPr>
          <p:spPr bwMode="auto">
            <a:xfrm>
              <a:off x="449" y="1668"/>
              <a:ext cx="24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1" name="Rectangle 13"/>
            <p:cNvSpPr>
              <a:spLocks noChangeArrowheads="1"/>
            </p:cNvSpPr>
            <p:nvPr/>
          </p:nvSpPr>
          <p:spPr bwMode="auto">
            <a:xfrm>
              <a:off x="449" y="1913"/>
              <a:ext cx="24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2" name="Rectangle 14"/>
            <p:cNvSpPr>
              <a:spLocks noChangeArrowheads="1"/>
            </p:cNvSpPr>
            <p:nvPr/>
          </p:nvSpPr>
          <p:spPr bwMode="auto">
            <a:xfrm>
              <a:off x="449" y="2158"/>
              <a:ext cx="24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3" name="Rectangle 15"/>
            <p:cNvSpPr>
              <a:spLocks noChangeArrowheads="1"/>
            </p:cNvSpPr>
            <p:nvPr/>
          </p:nvSpPr>
          <p:spPr bwMode="auto">
            <a:xfrm>
              <a:off x="449" y="2403"/>
              <a:ext cx="24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4" name="Rectangle 16"/>
            <p:cNvSpPr>
              <a:spLocks noChangeArrowheads="1"/>
            </p:cNvSpPr>
            <p:nvPr/>
          </p:nvSpPr>
          <p:spPr bwMode="auto">
            <a:xfrm>
              <a:off x="449" y="2647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5" name="Rectangle 17"/>
            <p:cNvSpPr>
              <a:spLocks noChangeArrowheads="1"/>
            </p:cNvSpPr>
            <p:nvPr/>
          </p:nvSpPr>
          <p:spPr bwMode="auto">
            <a:xfrm>
              <a:off x="694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6" name="Rectangle 18"/>
            <p:cNvSpPr>
              <a:spLocks noChangeArrowheads="1"/>
            </p:cNvSpPr>
            <p:nvPr/>
          </p:nvSpPr>
          <p:spPr bwMode="auto">
            <a:xfrm>
              <a:off x="694" y="191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7" name="Rectangle 19"/>
            <p:cNvSpPr>
              <a:spLocks noChangeArrowheads="1"/>
            </p:cNvSpPr>
            <p:nvPr/>
          </p:nvSpPr>
          <p:spPr bwMode="auto">
            <a:xfrm>
              <a:off x="694" y="2158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8" name="Rectangle 20"/>
            <p:cNvSpPr>
              <a:spLocks noChangeArrowheads="1"/>
            </p:cNvSpPr>
            <p:nvPr/>
          </p:nvSpPr>
          <p:spPr bwMode="auto">
            <a:xfrm>
              <a:off x="694" y="240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49" name="Rectangle 21"/>
            <p:cNvSpPr>
              <a:spLocks noChangeArrowheads="1"/>
            </p:cNvSpPr>
            <p:nvPr/>
          </p:nvSpPr>
          <p:spPr bwMode="auto">
            <a:xfrm>
              <a:off x="694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0" name="Rectangle 22"/>
            <p:cNvSpPr>
              <a:spLocks noChangeArrowheads="1"/>
            </p:cNvSpPr>
            <p:nvPr/>
          </p:nvSpPr>
          <p:spPr bwMode="auto">
            <a:xfrm>
              <a:off x="939" y="1668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1" name="Rectangle 23"/>
            <p:cNvSpPr>
              <a:spLocks noChangeArrowheads="1"/>
            </p:cNvSpPr>
            <p:nvPr/>
          </p:nvSpPr>
          <p:spPr bwMode="auto">
            <a:xfrm>
              <a:off x="939" y="1913"/>
              <a:ext cx="24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2" name="Rectangle 24"/>
            <p:cNvSpPr>
              <a:spLocks noChangeArrowheads="1"/>
            </p:cNvSpPr>
            <p:nvPr/>
          </p:nvSpPr>
          <p:spPr bwMode="auto">
            <a:xfrm>
              <a:off x="939" y="2158"/>
              <a:ext cx="24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3" name="Rectangle 25"/>
            <p:cNvSpPr>
              <a:spLocks noChangeArrowheads="1"/>
            </p:cNvSpPr>
            <p:nvPr/>
          </p:nvSpPr>
          <p:spPr bwMode="auto">
            <a:xfrm>
              <a:off x="939" y="2403"/>
              <a:ext cx="24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4" name="Rectangle 26"/>
            <p:cNvSpPr>
              <a:spLocks noChangeArrowheads="1"/>
            </p:cNvSpPr>
            <p:nvPr/>
          </p:nvSpPr>
          <p:spPr bwMode="auto">
            <a:xfrm>
              <a:off x="939" y="2647"/>
              <a:ext cx="24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5" name="Rectangle 27"/>
            <p:cNvSpPr>
              <a:spLocks noChangeArrowheads="1"/>
            </p:cNvSpPr>
            <p:nvPr/>
          </p:nvSpPr>
          <p:spPr bwMode="auto">
            <a:xfrm>
              <a:off x="1183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6" name="Rectangle 28"/>
            <p:cNvSpPr>
              <a:spLocks noChangeArrowheads="1"/>
            </p:cNvSpPr>
            <p:nvPr/>
          </p:nvSpPr>
          <p:spPr bwMode="auto">
            <a:xfrm>
              <a:off x="1183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7" name="Rectangle 29"/>
            <p:cNvSpPr>
              <a:spLocks noChangeArrowheads="1"/>
            </p:cNvSpPr>
            <p:nvPr/>
          </p:nvSpPr>
          <p:spPr bwMode="auto">
            <a:xfrm>
              <a:off x="1183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8" name="Rectangle 30"/>
            <p:cNvSpPr>
              <a:spLocks noChangeArrowheads="1"/>
            </p:cNvSpPr>
            <p:nvPr/>
          </p:nvSpPr>
          <p:spPr bwMode="auto">
            <a:xfrm>
              <a:off x="1183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59" name="Rectangle 31"/>
            <p:cNvSpPr>
              <a:spLocks noChangeArrowheads="1"/>
            </p:cNvSpPr>
            <p:nvPr/>
          </p:nvSpPr>
          <p:spPr bwMode="auto">
            <a:xfrm>
              <a:off x="1183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grpSp>
        <p:nvGrpSpPr>
          <p:cNvPr id="611452" name="Group 124"/>
          <p:cNvGrpSpPr>
            <a:grpSpLocks/>
          </p:cNvGrpSpPr>
          <p:nvPr/>
        </p:nvGrpSpPr>
        <p:grpSpPr bwMode="auto">
          <a:xfrm>
            <a:off x="4714875" y="2647950"/>
            <a:ext cx="1944688" cy="1943100"/>
            <a:chOff x="2970" y="1668"/>
            <a:chExt cx="1225" cy="1224"/>
          </a:xfrm>
        </p:grpSpPr>
        <p:sp>
          <p:nvSpPr>
            <p:cNvPr id="611361" name="Rectangle 33"/>
            <p:cNvSpPr>
              <a:spLocks noChangeArrowheads="1"/>
            </p:cNvSpPr>
            <p:nvPr/>
          </p:nvSpPr>
          <p:spPr bwMode="auto">
            <a:xfrm>
              <a:off x="2970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2" name="Rectangle 34"/>
            <p:cNvSpPr>
              <a:spLocks noChangeArrowheads="1"/>
            </p:cNvSpPr>
            <p:nvPr/>
          </p:nvSpPr>
          <p:spPr bwMode="auto">
            <a:xfrm>
              <a:off x="2970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3" name="Rectangle 35"/>
            <p:cNvSpPr>
              <a:spLocks noChangeArrowheads="1"/>
            </p:cNvSpPr>
            <p:nvPr/>
          </p:nvSpPr>
          <p:spPr bwMode="auto">
            <a:xfrm>
              <a:off x="2970" y="2158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4" name="Rectangle 36"/>
            <p:cNvSpPr>
              <a:spLocks noChangeArrowheads="1"/>
            </p:cNvSpPr>
            <p:nvPr/>
          </p:nvSpPr>
          <p:spPr bwMode="auto">
            <a:xfrm>
              <a:off x="2970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5" name="Rectangle 37"/>
            <p:cNvSpPr>
              <a:spLocks noChangeArrowheads="1"/>
            </p:cNvSpPr>
            <p:nvPr/>
          </p:nvSpPr>
          <p:spPr bwMode="auto">
            <a:xfrm>
              <a:off x="2970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6" name="Rectangle 38"/>
            <p:cNvSpPr>
              <a:spLocks noChangeArrowheads="1"/>
            </p:cNvSpPr>
            <p:nvPr/>
          </p:nvSpPr>
          <p:spPr bwMode="auto">
            <a:xfrm>
              <a:off x="3215" y="1668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7" name="Rectangle 39"/>
            <p:cNvSpPr>
              <a:spLocks noChangeArrowheads="1"/>
            </p:cNvSpPr>
            <p:nvPr/>
          </p:nvSpPr>
          <p:spPr bwMode="auto">
            <a:xfrm>
              <a:off x="3215" y="191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8" name="Rectangle 40"/>
            <p:cNvSpPr>
              <a:spLocks noChangeArrowheads="1"/>
            </p:cNvSpPr>
            <p:nvPr/>
          </p:nvSpPr>
          <p:spPr bwMode="auto">
            <a:xfrm>
              <a:off x="3215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69" name="Rectangle 41"/>
            <p:cNvSpPr>
              <a:spLocks noChangeArrowheads="1"/>
            </p:cNvSpPr>
            <p:nvPr/>
          </p:nvSpPr>
          <p:spPr bwMode="auto">
            <a:xfrm>
              <a:off x="3215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0" name="Rectangle 42"/>
            <p:cNvSpPr>
              <a:spLocks noChangeArrowheads="1"/>
            </p:cNvSpPr>
            <p:nvPr/>
          </p:nvSpPr>
          <p:spPr bwMode="auto">
            <a:xfrm>
              <a:off x="3215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1" name="Rectangle 43"/>
            <p:cNvSpPr>
              <a:spLocks noChangeArrowheads="1"/>
            </p:cNvSpPr>
            <p:nvPr/>
          </p:nvSpPr>
          <p:spPr bwMode="auto">
            <a:xfrm>
              <a:off x="3461" y="1668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2" name="Rectangle 44"/>
            <p:cNvSpPr>
              <a:spLocks noChangeArrowheads="1"/>
            </p:cNvSpPr>
            <p:nvPr/>
          </p:nvSpPr>
          <p:spPr bwMode="auto">
            <a:xfrm>
              <a:off x="3461" y="1913"/>
              <a:ext cx="24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3" name="Rectangle 45"/>
            <p:cNvSpPr>
              <a:spLocks noChangeArrowheads="1"/>
            </p:cNvSpPr>
            <p:nvPr/>
          </p:nvSpPr>
          <p:spPr bwMode="auto">
            <a:xfrm>
              <a:off x="3461" y="2158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4" name="Rectangle 46"/>
            <p:cNvSpPr>
              <a:spLocks noChangeArrowheads="1"/>
            </p:cNvSpPr>
            <p:nvPr/>
          </p:nvSpPr>
          <p:spPr bwMode="auto">
            <a:xfrm>
              <a:off x="3461" y="2403"/>
              <a:ext cx="24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5" name="Rectangle 47"/>
            <p:cNvSpPr>
              <a:spLocks noChangeArrowheads="1"/>
            </p:cNvSpPr>
            <p:nvPr/>
          </p:nvSpPr>
          <p:spPr bwMode="auto">
            <a:xfrm>
              <a:off x="3461" y="2647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6" name="Rectangle 48"/>
            <p:cNvSpPr>
              <a:spLocks noChangeArrowheads="1"/>
            </p:cNvSpPr>
            <p:nvPr/>
          </p:nvSpPr>
          <p:spPr bwMode="auto">
            <a:xfrm>
              <a:off x="3705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7" name="Rectangle 49"/>
            <p:cNvSpPr>
              <a:spLocks noChangeArrowheads="1"/>
            </p:cNvSpPr>
            <p:nvPr/>
          </p:nvSpPr>
          <p:spPr bwMode="auto">
            <a:xfrm>
              <a:off x="3705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8" name="Rectangle 50"/>
            <p:cNvSpPr>
              <a:spLocks noChangeArrowheads="1"/>
            </p:cNvSpPr>
            <p:nvPr/>
          </p:nvSpPr>
          <p:spPr bwMode="auto">
            <a:xfrm>
              <a:off x="3705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79" name="Rectangle 51"/>
            <p:cNvSpPr>
              <a:spLocks noChangeArrowheads="1"/>
            </p:cNvSpPr>
            <p:nvPr/>
          </p:nvSpPr>
          <p:spPr bwMode="auto">
            <a:xfrm>
              <a:off x="3705" y="240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0" name="Rectangle 52"/>
            <p:cNvSpPr>
              <a:spLocks noChangeArrowheads="1"/>
            </p:cNvSpPr>
            <p:nvPr/>
          </p:nvSpPr>
          <p:spPr bwMode="auto">
            <a:xfrm>
              <a:off x="3705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1" name="Rectangle 53"/>
            <p:cNvSpPr>
              <a:spLocks noChangeArrowheads="1"/>
            </p:cNvSpPr>
            <p:nvPr/>
          </p:nvSpPr>
          <p:spPr bwMode="auto">
            <a:xfrm>
              <a:off x="3950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2" name="Rectangle 54"/>
            <p:cNvSpPr>
              <a:spLocks noChangeArrowheads="1"/>
            </p:cNvSpPr>
            <p:nvPr/>
          </p:nvSpPr>
          <p:spPr bwMode="auto">
            <a:xfrm>
              <a:off x="3950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3" name="Rectangle 55"/>
            <p:cNvSpPr>
              <a:spLocks noChangeArrowheads="1"/>
            </p:cNvSpPr>
            <p:nvPr/>
          </p:nvSpPr>
          <p:spPr bwMode="auto">
            <a:xfrm>
              <a:off x="3950" y="2158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4" name="Rectangle 56"/>
            <p:cNvSpPr>
              <a:spLocks noChangeArrowheads="1"/>
            </p:cNvSpPr>
            <p:nvPr/>
          </p:nvSpPr>
          <p:spPr bwMode="auto">
            <a:xfrm>
              <a:off x="3950" y="240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5" name="Rectangle 57"/>
            <p:cNvSpPr>
              <a:spLocks noChangeArrowheads="1"/>
            </p:cNvSpPr>
            <p:nvPr/>
          </p:nvSpPr>
          <p:spPr bwMode="auto">
            <a:xfrm>
              <a:off x="3950" y="2647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611386" name="Text Box 58"/>
          <p:cNvSpPr txBox="1">
            <a:spLocks noChangeArrowheads="1"/>
          </p:cNvSpPr>
          <p:nvPr/>
        </p:nvSpPr>
        <p:spPr bwMode="auto">
          <a:xfrm>
            <a:off x="755650" y="47418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16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grpSp>
        <p:nvGrpSpPr>
          <p:cNvPr id="611451" name="Group 123"/>
          <p:cNvGrpSpPr>
            <a:grpSpLocks/>
          </p:cNvGrpSpPr>
          <p:nvPr/>
        </p:nvGrpSpPr>
        <p:grpSpPr bwMode="auto">
          <a:xfrm>
            <a:off x="2482850" y="2647950"/>
            <a:ext cx="2016125" cy="1943100"/>
            <a:chOff x="1564" y="1668"/>
            <a:chExt cx="1270" cy="1224"/>
          </a:xfrm>
        </p:grpSpPr>
        <p:sp>
          <p:nvSpPr>
            <p:cNvPr id="611388" name="Rectangle 60"/>
            <p:cNvSpPr>
              <a:spLocks noChangeArrowheads="1"/>
            </p:cNvSpPr>
            <p:nvPr/>
          </p:nvSpPr>
          <p:spPr bwMode="auto">
            <a:xfrm>
              <a:off x="1564" y="166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89" name="Rectangle 61"/>
            <p:cNvSpPr>
              <a:spLocks noChangeArrowheads="1"/>
            </p:cNvSpPr>
            <p:nvPr/>
          </p:nvSpPr>
          <p:spPr bwMode="auto">
            <a:xfrm>
              <a:off x="1564" y="1913"/>
              <a:ext cx="25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0" name="Rectangle 62"/>
            <p:cNvSpPr>
              <a:spLocks noChangeArrowheads="1"/>
            </p:cNvSpPr>
            <p:nvPr/>
          </p:nvSpPr>
          <p:spPr bwMode="auto">
            <a:xfrm>
              <a:off x="1564" y="215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1" name="Rectangle 63"/>
            <p:cNvSpPr>
              <a:spLocks noChangeArrowheads="1"/>
            </p:cNvSpPr>
            <p:nvPr/>
          </p:nvSpPr>
          <p:spPr bwMode="auto">
            <a:xfrm>
              <a:off x="1564" y="2403"/>
              <a:ext cx="25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2" name="Rectangle 64"/>
            <p:cNvSpPr>
              <a:spLocks noChangeArrowheads="1"/>
            </p:cNvSpPr>
            <p:nvPr/>
          </p:nvSpPr>
          <p:spPr bwMode="auto">
            <a:xfrm>
              <a:off x="1564" y="2647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3" name="Rectangle 65"/>
            <p:cNvSpPr>
              <a:spLocks noChangeArrowheads="1"/>
            </p:cNvSpPr>
            <p:nvPr/>
          </p:nvSpPr>
          <p:spPr bwMode="auto">
            <a:xfrm>
              <a:off x="1818" y="1668"/>
              <a:ext cx="25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4" name="Rectangle 66"/>
            <p:cNvSpPr>
              <a:spLocks noChangeArrowheads="1"/>
            </p:cNvSpPr>
            <p:nvPr/>
          </p:nvSpPr>
          <p:spPr bwMode="auto">
            <a:xfrm>
              <a:off x="1818" y="1913"/>
              <a:ext cx="25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5" name="Rectangle 67"/>
            <p:cNvSpPr>
              <a:spLocks noChangeArrowheads="1"/>
            </p:cNvSpPr>
            <p:nvPr/>
          </p:nvSpPr>
          <p:spPr bwMode="auto">
            <a:xfrm>
              <a:off x="1818" y="215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6" name="Rectangle 68"/>
            <p:cNvSpPr>
              <a:spLocks noChangeArrowheads="1"/>
            </p:cNvSpPr>
            <p:nvPr/>
          </p:nvSpPr>
          <p:spPr bwMode="auto">
            <a:xfrm>
              <a:off x="1818" y="2403"/>
              <a:ext cx="25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7" name="Rectangle 69"/>
            <p:cNvSpPr>
              <a:spLocks noChangeArrowheads="1"/>
            </p:cNvSpPr>
            <p:nvPr/>
          </p:nvSpPr>
          <p:spPr bwMode="auto">
            <a:xfrm>
              <a:off x="1818" y="2647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8" name="Rectangle 70"/>
            <p:cNvSpPr>
              <a:spLocks noChangeArrowheads="1"/>
            </p:cNvSpPr>
            <p:nvPr/>
          </p:nvSpPr>
          <p:spPr bwMode="auto">
            <a:xfrm>
              <a:off x="2073" y="1668"/>
              <a:ext cx="253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399" name="Rectangle 71"/>
            <p:cNvSpPr>
              <a:spLocks noChangeArrowheads="1"/>
            </p:cNvSpPr>
            <p:nvPr/>
          </p:nvSpPr>
          <p:spPr bwMode="auto">
            <a:xfrm>
              <a:off x="2073" y="1913"/>
              <a:ext cx="253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0" name="Rectangle 72"/>
            <p:cNvSpPr>
              <a:spLocks noChangeArrowheads="1"/>
            </p:cNvSpPr>
            <p:nvPr/>
          </p:nvSpPr>
          <p:spPr bwMode="auto">
            <a:xfrm>
              <a:off x="2073" y="2158"/>
              <a:ext cx="253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1" name="Rectangle 73"/>
            <p:cNvSpPr>
              <a:spLocks noChangeArrowheads="1"/>
            </p:cNvSpPr>
            <p:nvPr/>
          </p:nvSpPr>
          <p:spPr bwMode="auto">
            <a:xfrm>
              <a:off x="2073" y="2403"/>
              <a:ext cx="253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2" name="Rectangle 74"/>
            <p:cNvSpPr>
              <a:spLocks noChangeArrowheads="1"/>
            </p:cNvSpPr>
            <p:nvPr/>
          </p:nvSpPr>
          <p:spPr bwMode="auto">
            <a:xfrm>
              <a:off x="2073" y="2647"/>
              <a:ext cx="253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3" name="Rectangle 75"/>
            <p:cNvSpPr>
              <a:spLocks noChangeArrowheads="1"/>
            </p:cNvSpPr>
            <p:nvPr/>
          </p:nvSpPr>
          <p:spPr bwMode="auto">
            <a:xfrm>
              <a:off x="2326" y="166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4" name="Rectangle 76"/>
            <p:cNvSpPr>
              <a:spLocks noChangeArrowheads="1"/>
            </p:cNvSpPr>
            <p:nvPr/>
          </p:nvSpPr>
          <p:spPr bwMode="auto">
            <a:xfrm>
              <a:off x="2326" y="1913"/>
              <a:ext cx="25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5" name="Rectangle 77"/>
            <p:cNvSpPr>
              <a:spLocks noChangeArrowheads="1"/>
            </p:cNvSpPr>
            <p:nvPr/>
          </p:nvSpPr>
          <p:spPr bwMode="auto">
            <a:xfrm>
              <a:off x="2326" y="2158"/>
              <a:ext cx="25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6" name="Rectangle 78"/>
            <p:cNvSpPr>
              <a:spLocks noChangeArrowheads="1"/>
            </p:cNvSpPr>
            <p:nvPr/>
          </p:nvSpPr>
          <p:spPr bwMode="auto">
            <a:xfrm>
              <a:off x="2326" y="2403"/>
              <a:ext cx="25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7" name="Rectangle 79"/>
            <p:cNvSpPr>
              <a:spLocks noChangeArrowheads="1"/>
            </p:cNvSpPr>
            <p:nvPr/>
          </p:nvSpPr>
          <p:spPr bwMode="auto">
            <a:xfrm>
              <a:off x="2326" y="2647"/>
              <a:ext cx="25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8" name="Rectangle 80"/>
            <p:cNvSpPr>
              <a:spLocks noChangeArrowheads="1"/>
            </p:cNvSpPr>
            <p:nvPr/>
          </p:nvSpPr>
          <p:spPr bwMode="auto">
            <a:xfrm>
              <a:off x="2580" y="166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09" name="Rectangle 81"/>
            <p:cNvSpPr>
              <a:spLocks noChangeArrowheads="1"/>
            </p:cNvSpPr>
            <p:nvPr/>
          </p:nvSpPr>
          <p:spPr bwMode="auto">
            <a:xfrm>
              <a:off x="2580" y="1913"/>
              <a:ext cx="25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0" name="Rectangle 82"/>
            <p:cNvSpPr>
              <a:spLocks noChangeArrowheads="1"/>
            </p:cNvSpPr>
            <p:nvPr/>
          </p:nvSpPr>
          <p:spPr bwMode="auto">
            <a:xfrm>
              <a:off x="2580" y="2158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1" name="Rectangle 83"/>
            <p:cNvSpPr>
              <a:spLocks noChangeArrowheads="1"/>
            </p:cNvSpPr>
            <p:nvPr/>
          </p:nvSpPr>
          <p:spPr bwMode="auto">
            <a:xfrm>
              <a:off x="2580" y="2403"/>
              <a:ext cx="25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2" name="Rectangle 84"/>
            <p:cNvSpPr>
              <a:spLocks noChangeArrowheads="1"/>
            </p:cNvSpPr>
            <p:nvPr/>
          </p:nvSpPr>
          <p:spPr bwMode="auto">
            <a:xfrm>
              <a:off x="2580" y="2647"/>
              <a:ext cx="25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grpSp>
        <p:nvGrpSpPr>
          <p:cNvPr id="611453" name="Group 125"/>
          <p:cNvGrpSpPr>
            <a:grpSpLocks/>
          </p:cNvGrpSpPr>
          <p:nvPr/>
        </p:nvGrpSpPr>
        <p:grpSpPr bwMode="auto">
          <a:xfrm>
            <a:off x="6875463" y="2647950"/>
            <a:ext cx="1944687" cy="1943100"/>
            <a:chOff x="4331" y="1668"/>
            <a:chExt cx="1225" cy="1224"/>
          </a:xfrm>
        </p:grpSpPr>
        <p:sp>
          <p:nvSpPr>
            <p:cNvPr id="611414" name="Rectangle 86"/>
            <p:cNvSpPr>
              <a:spLocks noChangeArrowheads="1"/>
            </p:cNvSpPr>
            <p:nvPr/>
          </p:nvSpPr>
          <p:spPr bwMode="auto">
            <a:xfrm>
              <a:off x="4331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5" name="Rectangle 87"/>
            <p:cNvSpPr>
              <a:spLocks noChangeArrowheads="1"/>
            </p:cNvSpPr>
            <p:nvPr/>
          </p:nvSpPr>
          <p:spPr bwMode="auto">
            <a:xfrm>
              <a:off x="4331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6" name="Rectangle 88"/>
            <p:cNvSpPr>
              <a:spLocks noChangeArrowheads="1"/>
            </p:cNvSpPr>
            <p:nvPr/>
          </p:nvSpPr>
          <p:spPr bwMode="auto">
            <a:xfrm>
              <a:off x="4331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7" name="Rectangle 89"/>
            <p:cNvSpPr>
              <a:spLocks noChangeArrowheads="1"/>
            </p:cNvSpPr>
            <p:nvPr/>
          </p:nvSpPr>
          <p:spPr bwMode="auto">
            <a:xfrm>
              <a:off x="4331" y="240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8" name="Rectangle 90"/>
            <p:cNvSpPr>
              <a:spLocks noChangeArrowheads="1"/>
            </p:cNvSpPr>
            <p:nvPr/>
          </p:nvSpPr>
          <p:spPr bwMode="auto">
            <a:xfrm>
              <a:off x="4331" y="2647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19" name="Rectangle 91"/>
            <p:cNvSpPr>
              <a:spLocks noChangeArrowheads="1"/>
            </p:cNvSpPr>
            <p:nvPr/>
          </p:nvSpPr>
          <p:spPr bwMode="auto">
            <a:xfrm>
              <a:off x="4576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0" name="Rectangle 92"/>
            <p:cNvSpPr>
              <a:spLocks noChangeArrowheads="1"/>
            </p:cNvSpPr>
            <p:nvPr/>
          </p:nvSpPr>
          <p:spPr bwMode="auto">
            <a:xfrm>
              <a:off x="4576" y="191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1" name="Rectangle 93"/>
            <p:cNvSpPr>
              <a:spLocks noChangeArrowheads="1"/>
            </p:cNvSpPr>
            <p:nvPr/>
          </p:nvSpPr>
          <p:spPr bwMode="auto">
            <a:xfrm>
              <a:off x="4576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2" name="Rectangle 94"/>
            <p:cNvSpPr>
              <a:spLocks noChangeArrowheads="1"/>
            </p:cNvSpPr>
            <p:nvPr/>
          </p:nvSpPr>
          <p:spPr bwMode="auto">
            <a:xfrm>
              <a:off x="4576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3" name="Rectangle 95"/>
            <p:cNvSpPr>
              <a:spLocks noChangeArrowheads="1"/>
            </p:cNvSpPr>
            <p:nvPr/>
          </p:nvSpPr>
          <p:spPr bwMode="auto">
            <a:xfrm>
              <a:off x="4576" y="2647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4" name="Rectangle 96"/>
            <p:cNvSpPr>
              <a:spLocks noChangeArrowheads="1"/>
            </p:cNvSpPr>
            <p:nvPr/>
          </p:nvSpPr>
          <p:spPr bwMode="auto">
            <a:xfrm>
              <a:off x="4822" y="1668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5" name="Rectangle 97"/>
            <p:cNvSpPr>
              <a:spLocks noChangeArrowheads="1"/>
            </p:cNvSpPr>
            <p:nvPr/>
          </p:nvSpPr>
          <p:spPr bwMode="auto">
            <a:xfrm>
              <a:off x="4822" y="1913"/>
              <a:ext cx="244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6" name="Rectangle 98"/>
            <p:cNvSpPr>
              <a:spLocks noChangeArrowheads="1"/>
            </p:cNvSpPr>
            <p:nvPr/>
          </p:nvSpPr>
          <p:spPr bwMode="auto">
            <a:xfrm>
              <a:off x="4822" y="2158"/>
              <a:ext cx="244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7" name="Rectangle 99"/>
            <p:cNvSpPr>
              <a:spLocks noChangeArrowheads="1"/>
            </p:cNvSpPr>
            <p:nvPr/>
          </p:nvSpPr>
          <p:spPr bwMode="auto">
            <a:xfrm>
              <a:off x="4822" y="2403"/>
              <a:ext cx="244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8" name="Rectangle 100"/>
            <p:cNvSpPr>
              <a:spLocks noChangeArrowheads="1"/>
            </p:cNvSpPr>
            <p:nvPr/>
          </p:nvSpPr>
          <p:spPr bwMode="auto">
            <a:xfrm>
              <a:off x="4822" y="2647"/>
              <a:ext cx="244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29" name="Rectangle 101"/>
            <p:cNvSpPr>
              <a:spLocks noChangeArrowheads="1"/>
            </p:cNvSpPr>
            <p:nvPr/>
          </p:nvSpPr>
          <p:spPr bwMode="auto">
            <a:xfrm>
              <a:off x="5066" y="166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0" name="Rectangle 102"/>
            <p:cNvSpPr>
              <a:spLocks noChangeArrowheads="1"/>
            </p:cNvSpPr>
            <p:nvPr/>
          </p:nvSpPr>
          <p:spPr bwMode="auto">
            <a:xfrm>
              <a:off x="5066" y="191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1" name="Rectangle 103"/>
            <p:cNvSpPr>
              <a:spLocks noChangeArrowheads="1"/>
            </p:cNvSpPr>
            <p:nvPr/>
          </p:nvSpPr>
          <p:spPr bwMode="auto">
            <a:xfrm>
              <a:off x="5066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2" name="Rectangle 104"/>
            <p:cNvSpPr>
              <a:spLocks noChangeArrowheads="1"/>
            </p:cNvSpPr>
            <p:nvPr/>
          </p:nvSpPr>
          <p:spPr bwMode="auto">
            <a:xfrm>
              <a:off x="5066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3" name="Rectangle 105"/>
            <p:cNvSpPr>
              <a:spLocks noChangeArrowheads="1"/>
            </p:cNvSpPr>
            <p:nvPr/>
          </p:nvSpPr>
          <p:spPr bwMode="auto">
            <a:xfrm>
              <a:off x="5066" y="2647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4" name="Rectangle 106"/>
            <p:cNvSpPr>
              <a:spLocks noChangeArrowheads="1"/>
            </p:cNvSpPr>
            <p:nvPr/>
          </p:nvSpPr>
          <p:spPr bwMode="auto">
            <a:xfrm>
              <a:off x="5311" y="1668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5" name="Rectangle 107"/>
            <p:cNvSpPr>
              <a:spLocks noChangeArrowheads="1"/>
            </p:cNvSpPr>
            <p:nvPr/>
          </p:nvSpPr>
          <p:spPr bwMode="auto">
            <a:xfrm>
              <a:off x="5311" y="1913"/>
              <a:ext cx="245" cy="24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6" name="Rectangle 108"/>
            <p:cNvSpPr>
              <a:spLocks noChangeArrowheads="1"/>
            </p:cNvSpPr>
            <p:nvPr/>
          </p:nvSpPr>
          <p:spPr bwMode="auto">
            <a:xfrm>
              <a:off x="5311" y="2158"/>
              <a:ext cx="245" cy="2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7" name="Rectangle 109"/>
            <p:cNvSpPr>
              <a:spLocks noChangeArrowheads="1"/>
            </p:cNvSpPr>
            <p:nvPr/>
          </p:nvSpPr>
          <p:spPr bwMode="auto">
            <a:xfrm>
              <a:off x="5311" y="2403"/>
              <a:ext cx="245" cy="2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1438" name="Rectangle 110"/>
            <p:cNvSpPr>
              <a:spLocks noChangeArrowheads="1"/>
            </p:cNvSpPr>
            <p:nvPr/>
          </p:nvSpPr>
          <p:spPr bwMode="auto">
            <a:xfrm>
              <a:off x="5311" y="2647"/>
              <a:ext cx="245" cy="2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611439" name="Text Box 111"/>
          <p:cNvSpPr txBox="1">
            <a:spLocks noChangeArrowheads="1"/>
          </p:cNvSpPr>
          <p:nvPr/>
        </p:nvSpPr>
        <p:spPr bwMode="auto">
          <a:xfrm>
            <a:off x="2916238" y="47418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20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0" name="Text Box 112"/>
          <p:cNvSpPr txBox="1">
            <a:spLocks noChangeArrowheads="1"/>
          </p:cNvSpPr>
          <p:nvPr/>
        </p:nvSpPr>
        <p:spPr bwMode="auto">
          <a:xfrm>
            <a:off x="5219700" y="47418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24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1" name="Text Box 113"/>
          <p:cNvSpPr txBox="1">
            <a:spLocks noChangeArrowheads="1"/>
          </p:cNvSpPr>
          <p:nvPr/>
        </p:nvSpPr>
        <p:spPr bwMode="auto">
          <a:xfrm>
            <a:off x="7380288" y="47418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i="1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e</a:t>
            </a:r>
            <a:r>
              <a:rPr lang="en-US" altLang="zh-CN" i="1" baseline="-2500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i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 = 30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2" name="Text Box 114"/>
          <p:cNvSpPr txBox="1">
            <a:spLocks noChangeArrowheads="1"/>
          </p:cNvSpPr>
          <p:nvPr/>
        </p:nvSpPr>
        <p:spPr bwMode="auto">
          <a:xfrm>
            <a:off x="1042988" y="2222500"/>
            <a:ext cx="479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(a)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3" name="Text Box 115"/>
          <p:cNvSpPr txBox="1">
            <a:spLocks noChangeArrowheads="1"/>
          </p:cNvSpPr>
          <p:nvPr/>
        </p:nvSpPr>
        <p:spPr bwMode="auto">
          <a:xfrm>
            <a:off x="3200400" y="2222500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(b)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4" name="Text Box 116"/>
          <p:cNvSpPr txBox="1">
            <a:spLocks noChangeArrowheads="1"/>
          </p:cNvSpPr>
          <p:nvPr/>
        </p:nvSpPr>
        <p:spPr bwMode="auto">
          <a:xfrm>
            <a:off x="5443538" y="2222500"/>
            <a:ext cx="463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(c)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11445" name="Text Box 117"/>
          <p:cNvSpPr txBox="1">
            <a:spLocks noChangeArrowheads="1"/>
          </p:cNvSpPr>
          <p:nvPr/>
        </p:nvSpPr>
        <p:spPr bwMode="auto">
          <a:xfrm>
            <a:off x="7596188" y="2222500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(d)</a:t>
            </a:r>
            <a:endParaRPr lang="en-US" altLang="en-US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</p:txBody>
      </p:sp>
      <p:graphicFrame>
        <p:nvGraphicFramePr>
          <p:cNvPr id="611447" name="Object 119"/>
          <p:cNvGraphicFramePr>
            <a:graphicFrameLocks noChangeAspect="1"/>
          </p:cNvGraphicFramePr>
          <p:nvPr/>
        </p:nvGraphicFramePr>
        <p:xfrm>
          <a:off x="2916238" y="5534025"/>
          <a:ext cx="1522412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9" name="Equation" r:id="rId7" imgW="914400" imgH="241200" progId="Equation.3">
                  <p:embed/>
                </p:oleObj>
              </mc:Choice>
              <mc:Fallback>
                <p:oleObj name="Equation" r:id="rId7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534025"/>
                        <a:ext cx="1522412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448" name="Object 120"/>
          <p:cNvGraphicFramePr>
            <a:graphicFrameLocks noChangeAspect="1"/>
          </p:cNvGraphicFramePr>
          <p:nvPr/>
        </p:nvGraphicFramePr>
        <p:xfrm>
          <a:off x="5003800" y="5534025"/>
          <a:ext cx="1522413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Equation" r:id="rId9" imgW="914400" imgH="241200" progId="Equation.3">
                  <p:embed/>
                </p:oleObj>
              </mc:Choice>
              <mc:Fallback>
                <p:oleObj name="Equation" r:id="rId9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5534025"/>
                        <a:ext cx="1522413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449" name="Object 121"/>
          <p:cNvGraphicFramePr>
            <a:graphicFrameLocks noChangeAspect="1"/>
          </p:cNvGraphicFramePr>
          <p:nvPr/>
        </p:nvGraphicFramePr>
        <p:xfrm>
          <a:off x="7083425" y="5534025"/>
          <a:ext cx="154305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" name="Equation" r:id="rId11" imgW="927000" imgH="241200" progId="Equation.3">
                  <p:embed/>
                </p:oleObj>
              </mc:Choice>
              <mc:Fallback>
                <p:oleObj name="Equation" r:id="rId11" imgW="9270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3425" y="5534025"/>
                        <a:ext cx="154305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168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1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ea typeface="宋体" pitchFamily="2" charset="-122"/>
              </a:rPr>
              <a:t>Fractal Dimension Index (class-level)</a:t>
            </a:r>
          </a:p>
        </p:txBody>
      </p:sp>
      <p:sp>
        <p:nvSpPr>
          <p:cNvPr id="44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45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F469AD-ED1B-41EB-902A-C7A69C82C51E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63775" y="1905000"/>
            <a:ext cx="6880225" cy="153987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>
                <a:ea typeface="宋体" pitchFamily="2" charset="-122"/>
              </a:rPr>
              <a:t>Borrowed from the fractal dimension index used in landscape ecology</a:t>
            </a:r>
            <a:endParaRPr lang="zh-CN" altLang="en-US" sz="2400">
              <a:ea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>
                <a:ea typeface="宋体" pitchFamily="2" charset="-122"/>
              </a:rPr>
              <a:t>Reflects the shape complexity of landscape classes (Turner et al., 2001)</a:t>
            </a:r>
            <a:endParaRPr lang="zh-CN" altLang="en-US" sz="2400">
              <a:ea typeface="宋体" pitchFamily="2" charset="-122"/>
            </a:endParaRPr>
          </a:p>
        </p:txBody>
      </p:sp>
      <p:graphicFrame>
        <p:nvGraphicFramePr>
          <p:cNvPr id="613381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645400" y="4583113"/>
          <a:ext cx="14986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Equation" r:id="rId5" imgW="863280" imgH="177480" progId="Equation.3">
                  <p:embed/>
                </p:oleObj>
              </mc:Choice>
              <mc:Fallback>
                <p:oleObj name="Equation" r:id="rId5" imgW="863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5400" y="4583113"/>
                        <a:ext cx="14986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3382" name="Text Box 6"/>
          <p:cNvSpPr txBox="1">
            <a:spLocks noChangeArrowheads="1"/>
          </p:cNvSpPr>
          <p:nvPr/>
        </p:nvSpPr>
        <p:spPr bwMode="auto">
          <a:xfrm>
            <a:off x="5447605" y="3695105"/>
            <a:ext cx="342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The simplest boundary: FDI = 1</a:t>
            </a:r>
          </a:p>
        </p:txBody>
      </p:sp>
      <p:grpSp>
        <p:nvGrpSpPr>
          <p:cNvPr id="613417" name="Group 41"/>
          <p:cNvGrpSpPr>
            <a:grpSpLocks/>
          </p:cNvGrpSpPr>
          <p:nvPr/>
        </p:nvGrpSpPr>
        <p:grpSpPr bwMode="auto">
          <a:xfrm>
            <a:off x="2244030" y="3766542"/>
            <a:ext cx="2662237" cy="311150"/>
            <a:chOff x="1157" y="2228"/>
            <a:chExt cx="1677" cy="196"/>
          </a:xfrm>
        </p:grpSpPr>
        <p:sp>
          <p:nvSpPr>
            <p:cNvPr id="613384" name="Text Box 8"/>
            <p:cNvSpPr txBox="1">
              <a:spLocks noChangeArrowheads="1"/>
            </p:cNvSpPr>
            <p:nvPr/>
          </p:nvSpPr>
          <p:spPr bwMode="auto">
            <a:xfrm>
              <a:off x="1157" y="2228"/>
              <a:ext cx="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>
                  <a:solidFill>
                    <a:schemeClr val="tx2"/>
                  </a:solidFill>
                  <a:latin typeface="Verdana" pitchFamily="34" charset="0"/>
                  <a:ea typeface="宋体" pitchFamily="2" charset="-122"/>
                </a:rPr>
                <a:t>a</a:t>
              </a:r>
            </a:p>
          </p:txBody>
        </p:sp>
        <p:sp>
          <p:nvSpPr>
            <p:cNvPr id="613385" name="Text Box 9"/>
            <p:cNvSpPr txBox="1">
              <a:spLocks noChangeArrowheads="1"/>
            </p:cNvSpPr>
            <p:nvPr/>
          </p:nvSpPr>
          <p:spPr bwMode="auto">
            <a:xfrm>
              <a:off x="2744" y="2251"/>
              <a:ext cx="9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>
                  <a:solidFill>
                    <a:schemeClr val="tx2"/>
                  </a:solidFill>
                  <a:latin typeface="Verdana" pitchFamily="34" charset="0"/>
                  <a:ea typeface="宋体" pitchFamily="2" charset="-122"/>
                </a:rPr>
                <a:t>b</a:t>
              </a:r>
            </a:p>
          </p:txBody>
        </p:sp>
        <p:sp>
          <p:nvSpPr>
            <p:cNvPr id="613386" name="Line 10"/>
            <p:cNvSpPr>
              <a:spLocks noChangeShapeType="1"/>
            </p:cNvSpPr>
            <p:nvPr/>
          </p:nvSpPr>
          <p:spPr bwMode="auto">
            <a:xfrm>
              <a:off x="1225" y="2251"/>
              <a:ext cx="151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endParaRPr lang="en-AU"/>
            </a:p>
          </p:txBody>
        </p:sp>
      </p:grpSp>
      <p:grpSp>
        <p:nvGrpSpPr>
          <p:cNvPr id="613423" name="Group 47"/>
          <p:cNvGrpSpPr>
            <a:grpSpLocks/>
          </p:cNvGrpSpPr>
          <p:nvPr/>
        </p:nvGrpSpPr>
        <p:grpSpPr bwMode="auto">
          <a:xfrm>
            <a:off x="2244030" y="5192713"/>
            <a:ext cx="2662237" cy="887412"/>
            <a:chOff x="1157" y="3271"/>
            <a:chExt cx="1677" cy="559"/>
          </a:xfrm>
        </p:grpSpPr>
        <p:grpSp>
          <p:nvGrpSpPr>
            <p:cNvPr id="613422" name="Group 46"/>
            <p:cNvGrpSpPr>
              <a:grpSpLocks/>
            </p:cNvGrpSpPr>
            <p:nvPr/>
          </p:nvGrpSpPr>
          <p:grpSpPr bwMode="auto">
            <a:xfrm>
              <a:off x="1157" y="3475"/>
              <a:ext cx="1677" cy="355"/>
              <a:chOff x="1157" y="3475"/>
              <a:chExt cx="1677" cy="355"/>
            </a:xfrm>
          </p:grpSpPr>
          <p:sp>
            <p:nvSpPr>
              <p:cNvPr id="613388" name="Text Box 12"/>
              <p:cNvSpPr txBox="1">
                <a:spLocks noChangeArrowheads="1"/>
              </p:cNvSpPr>
              <p:nvPr/>
            </p:nvSpPr>
            <p:spPr bwMode="auto">
              <a:xfrm>
                <a:off x="1157" y="3657"/>
                <a:ext cx="8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a</a:t>
                </a:r>
              </a:p>
            </p:txBody>
          </p:sp>
          <p:sp>
            <p:nvSpPr>
              <p:cNvPr id="613389" name="Text Box 13"/>
              <p:cNvSpPr txBox="1">
                <a:spLocks noChangeArrowheads="1"/>
              </p:cNvSpPr>
              <p:nvPr/>
            </p:nvSpPr>
            <p:spPr bwMode="auto">
              <a:xfrm>
                <a:off x="2744" y="3657"/>
                <a:ext cx="9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b</a:t>
                </a:r>
              </a:p>
            </p:txBody>
          </p:sp>
          <p:sp>
            <p:nvSpPr>
              <p:cNvPr id="613390" name="Text Box 14"/>
              <p:cNvSpPr txBox="1">
                <a:spLocks noChangeArrowheads="1"/>
              </p:cNvSpPr>
              <p:nvPr/>
            </p:nvSpPr>
            <p:spPr bwMode="auto">
              <a:xfrm>
                <a:off x="1724" y="3657"/>
                <a:ext cx="7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c</a:t>
                </a:r>
              </a:p>
            </p:txBody>
          </p:sp>
          <p:sp>
            <p:nvSpPr>
              <p:cNvPr id="613391" name="Text Box 15"/>
              <p:cNvSpPr txBox="1">
                <a:spLocks noChangeArrowheads="1"/>
              </p:cNvSpPr>
              <p:nvPr/>
            </p:nvSpPr>
            <p:spPr bwMode="auto">
              <a:xfrm>
                <a:off x="1860" y="3475"/>
                <a:ext cx="9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d</a:t>
                </a:r>
              </a:p>
            </p:txBody>
          </p:sp>
        </p:grpSp>
        <p:grpSp>
          <p:nvGrpSpPr>
            <p:cNvPr id="613421" name="Group 45"/>
            <p:cNvGrpSpPr>
              <a:grpSpLocks/>
            </p:cNvGrpSpPr>
            <p:nvPr/>
          </p:nvGrpSpPr>
          <p:grpSpPr bwMode="auto">
            <a:xfrm>
              <a:off x="1248" y="3271"/>
              <a:ext cx="1496" cy="409"/>
              <a:chOff x="1248" y="3271"/>
              <a:chExt cx="1496" cy="409"/>
            </a:xfrm>
          </p:grpSpPr>
          <p:sp>
            <p:nvSpPr>
              <p:cNvPr id="613392" name="Line 16"/>
              <p:cNvSpPr>
                <a:spLocks noChangeShapeType="1"/>
              </p:cNvSpPr>
              <p:nvPr/>
            </p:nvSpPr>
            <p:spPr bwMode="auto">
              <a:xfrm>
                <a:off x="1248" y="3680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3" name="Line 17"/>
              <p:cNvSpPr>
                <a:spLocks noChangeShapeType="1"/>
              </p:cNvSpPr>
              <p:nvPr/>
            </p:nvSpPr>
            <p:spPr bwMode="auto">
              <a:xfrm flipV="1">
                <a:off x="1406" y="3543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4" name="Line 18"/>
              <p:cNvSpPr>
                <a:spLocks noChangeShapeType="1"/>
              </p:cNvSpPr>
              <p:nvPr/>
            </p:nvSpPr>
            <p:spPr bwMode="auto">
              <a:xfrm>
                <a:off x="1497" y="3543"/>
                <a:ext cx="90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5" name="Line 19"/>
              <p:cNvSpPr>
                <a:spLocks noChangeShapeType="1"/>
              </p:cNvSpPr>
              <p:nvPr/>
            </p:nvSpPr>
            <p:spPr bwMode="auto">
              <a:xfrm>
                <a:off x="1588" y="3680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6" name="Line 20"/>
              <p:cNvSpPr>
                <a:spLocks noChangeShapeType="1"/>
              </p:cNvSpPr>
              <p:nvPr/>
            </p:nvSpPr>
            <p:spPr bwMode="auto">
              <a:xfrm flipH="1" flipV="1">
                <a:off x="2495" y="3543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7" name="Line 21"/>
              <p:cNvSpPr>
                <a:spLocks noChangeShapeType="1"/>
              </p:cNvSpPr>
              <p:nvPr/>
            </p:nvSpPr>
            <p:spPr bwMode="auto">
              <a:xfrm flipV="1">
                <a:off x="1746" y="3543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8" name="Line 22"/>
              <p:cNvSpPr>
                <a:spLocks noChangeShapeType="1"/>
              </p:cNvSpPr>
              <p:nvPr/>
            </p:nvSpPr>
            <p:spPr bwMode="auto">
              <a:xfrm flipH="1" flipV="1">
                <a:off x="1746" y="3407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399" name="Line 23"/>
              <p:cNvSpPr>
                <a:spLocks noChangeShapeType="1"/>
              </p:cNvSpPr>
              <p:nvPr/>
            </p:nvSpPr>
            <p:spPr bwMode="auto">
              <a:xfrm>
                <a:off x="1746" y="3407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0" name="Line 24"/>
              <p:cNvSpPr>
                <a:spLocks noChangeShapeType="1"/>
              </p:cNvSpPr>
              <p:nvPr/>
            </p:nvSpPr>
            <p:spPr bwMode="auto">
              <a:xfrm flipV="1">
                <a:off x="1905" y="3271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1" name="Line 25"/>
              <p:cNvSpPr>
                <a:spLocks noChangeShapeType="1"/>
              </p:cNvSpPr>
              <p:nvPr/>
            </p:nvSpPr>
            <p:spPr bwMode="auto">
              <a:xfrm flipH="1" flipV="1">
                <a:off x="1996" y="3271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2" name="Line 26"/>
              <p:cNvSpPr>
                <a:spLocks noChangeShapeType="1"/>
              </p:cNvSpPr>
              <p:nvPr/>
            </p:nvSpPr>
            <p:spPr bwMode="auto">
              <a:xfrm>
                <a:off x="2087" y="3407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3" name="Line 27"/>
              <p:cNvSpPr>
                <a:spLocks noChangeShapeType="1"/>
              </p:cNvSpPr>
              <p:nvPr/>
            </p:nvSpPr>
            <p:spPr bwMode="auto">
              <a:xfrm flipV="1">
                <a:off x="2155" y="3407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4" name="Line 28"/>
              <p:cNvSpPr>
                <a:spLocks noChangeShapeType="1"/>
              </p:cNvSpPr>
              <p:nvPr/>
            </p:nvSpPr>
            <p:spPr bwMode="auto">
              <a:xfrm flipH="1" flipV="1">
                <a:off x="2155" y="3543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5" name="Line 29"/>
              <p:cNvSpPr>
                <a:spLocks noChangeShapeType="1"/>
              </p:cNvSpPr>
              <p:nvPr/>
            </p:nvSpPr>
            <p:spPr bwMode="auto">
              <a:xfrm>
                <a:off x="2245" y="3680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6" name="Line 30"/>
              <p:cNvSpPr>
                <a:spLocks noChangeShapeType="1"/>
              </p:cNvSpPr>
              <p:nvPr/>
            </p:nvSpPr>
            <p:spPr bwMode="auto">
              <a:xfrm flipV="1">
                <a:off x="2404" y="3543"/>
                <a:ext cx="91" cy="13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07" name="Line 31"/>
              <p:cNvSpPr>
                <a:spLocks noChangeShapeType="1"/>
              </p:cNvSpPr>
              <p:nvPr/>
            </p:nvSpPr>
            <p:spPr bwMode="auto">
              <a:xfrm>
                <a:off x="2586" y="3680"/>
                <a:ext cx="158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613420" name="Group 44"/>
          <p:cNvGrpSpPr>
            <a:grpSpLocks/>
          </p:cNvGrpSpPr>
          <p:nvPr/>
        </p:nvGrpSpPr>
        <p:grpSpPr bwMode="auto">
          <a:xfrm>
            <a:off x="2242442" y="4234855"/>
            <a:ext cx="2663825" cy="922337"/>
            <a:chOff x="1156" y="2523"/>
            <a:chExt cx="1678" cy="581"/>
          </a:xfrm>
        </p:grpSpPr>
        <p:grpSp>
          <p:nvGrpSpPr>
            <p:cNvPr id="613419" name="Group 43"/>
            <p:cNvGrpSpPr>
              <a:grpSpLocks/>
            </p:cNvGrpSpPr>
            <p:nvPr/>
          </p:nvGrpSpPr>
          <p:grpSpPr bwMode="auto">
            <a:xfrm>
              <a:off x="1156" y="2931"/>
              <a:ext cx="1678" cy="173"/>
              <a:chOff x="1156" y="2931"/>
              <a:chExt cx="1678" cy="173"/>
            </a:xfrm>
          </p:grpSpPr>
          <p:sp>
            <p:nvSpPr>
              <p:cNvPr id="613409" name="Text Box 33"/>
              <p:cNvSpPr txBox="1">
                <a:spLocks noChangeArrowheads="1"/>
              </p:cNvSpPr>
              <p:nvPr/>
            </p:nvSpPr>
            <p:spPr bwMode="auto">
              <a:xfrm>
                <a:off x="1156" y="2931"/>
                <a:ext cx="8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a</a:t>
                </a:r>
              </a:p>
            </p:txBody>
          </p:sp>
          <p:sp>
            <p:nvSpPr>
              <p:cNvPr id="613410" name="Text Box 34"/>
              <p:cNvSpPr txBox="1">
                <a:spLocks noChangeArrowheads="1"/>
              </p:cNvSpPr>
              <p:nvPr/>
            </p:nvSpPr>
            <p:spPr bwMode="auto">
              <a:xfrm>
                <a:off x="2744" y="2931"/>
                <a:ext cx="9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b</a:t>
                </a:r>
              </a:p>
            </p:txBody>
          </p:sp>
          <p:sp>
            <p:nvSpPr>
              <p:cNvPr id="613411" name="Text Box 35"/>
              <p:cNvSpPr txBox="1">
                <a:spLocks noChangeArrowheads="1"/>
              </p:cNvSpPr>
              <p:nvPr/>
            </p:nvSpPr>
            <p:spPr bwMode="auto">
              <a:xfrm>
                <a:off x="1724" y="2931"/>
                <a:ext cx="7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solidFill>
                      <a:schemeClr val="tx2"/>
                    </a:solidFill>
                    <a:latin typeface="Verdana" pitchFamily="34" charset="0"/>
                    <a:ea typeface="宋体" pitchFamily="2" charset="-122"/>
                  </a:rPr>
                  <a:t>c</a:t>
                </a:r>
              </a:p>
            </p:txBody>
          </p:sp>
        </p:grpSp>
        <p:grpSp>
          <p:nvGrpSpPr>
            <p:cNvPr id="613418" name="Group 42"/>
            <p:cNvGrpSpPr>
              <a:grpSpLocks/>
            </p:cNvGrpSpPr>
            <p:nvPr/>
          </p:nvGrpSpPr>
          <p:grpSpPr bwMode="auto">
            <a:xfrm>
              <a:off x="1248" y="2523"/>
              <a:ext cx="1496" cy="431"/>
              <a:chOff x="1248" y="2523"/>
              <a:chExt cx="1496" cy="431"/>
            </a:xfrm>
          </p:grpSpPr>
          <p:sp>
            <p:nvSpPr>
              <p:cNvPr id="613412" name="Line 36"/>
              <p:cNvSpPr>
                <a:spLocks noChangeShapeType="1"/>
              </p:cNvSpPr>
              <p:nvPr/>
            </p:nvSpPr>
            <p:spPr bwMode="auto">
              <a:xfrm>
                <a:off x="1248" y="2954"/>
                <a:ext cx="476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13" name="Line 37"/>
              <p:cNvSpPr>
                <a:spLocks noChangeShapeType="1"/>
              </p:cNvSpPr>
              <p:nvPr/>
            </p:nvSpPr>
            <p:spPr bwMode="auto">
              <a:xfrm flipV="1">
                <a:off x="1724" y="2523"/>
                <a:ext cx="272" cy="4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14" name="Line 38"/>
              <p:cNvSpPr>
                <a:spLocks noChangeShapeType="1"/>
              </p:cNvSpPr>
              <p:nvPr/>
            </p:nvSpPr>
            <p:spPr bwMode="auto">
              <a:xfrm flipH="1" flipV="1">
                <a:off x="1996" y="2523"/>
                <a:ext cx="272" cy="4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  <p:sp>
            <p:nvSpPr>
              <p:cNvPr id="613415" name="Line 39"/>
              <p:cNvSpPr>
                <a:spLocks noChangeShapeType="1"/>
              </p:cNvSpPr>
              <p:nvPr/>
            </p:nvSpPr>
            <p:spPr bwMode="auto">
              <a:xfrm>
                <a:off x="2268" y="2954"/>
                <a:ext cx="476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/>
              <a:p>
                <a:endParaRPr lang="en-AU"/>
              </a:p>
            </p:txBody>
          </p:sp>
        </p:grpSp>
      </p:grpSp>
      <p:sp>
        <p:nvSpPr>
          <p:cNvPr id="613416" name="Text Box 40"/>
          <p:cNvSpPr txBox="1">
            <a:spLocks noChangeArrowheads="1"/>
          </p:cNvSpPr>
          <p:nvPr/>
        </p:nvSpPr>
        <p:spPr bwMode="auto">
          <a:xfrm>
            <a:off x="5447605" y="5553075"/>
            <a:ext cx="3444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Complicated boundary: FDI 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  <a:sym typeface="Symbol" pitchFamily="18" charset="2"/>
              </a:rPr>
              <a:t> </a:t>
            </a:r>
            <a:r>
              <a:rPr lang="en-US" altLang="zh-CN">
                <a:solidFill>
                  <a:schemeClr val="tx2"/>
                </a:solidFill>
                <a:latin typeface="Tahoma" pitchFamily="34" charset="0"/>
                <a:ea typeface="宋体" pitchFamily="2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152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3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AWFDI (class-level)</a:t>
            </a:r>
          </a:p>
        </p:txBody>
      </p:sp>
      <p:sp>
        <p:nvSpPr>
          <p:cNvPr id="165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166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45FE26-05C2-4511-BE18-85A5B32E0C4E}" type="slidenum">
              <a:rPr lang="en-US" altLang="en-US"/>
              <a:pPr/>
              <a:t>34</a:t>
            </a:fld>
            <a:endParaRPr lang="en-US" altLang="en-US"/>
          </a:p>
        </p:txBody>
      </p:sp>
      <p:graphicFrame>
        <p:nvGraphicFramePr>
          <p:cNvPr id="615426" name="Object 2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38118277"/>
              </p:ext>
            </p:extLst>
          </p:nvPr>
        </p:nvGraphicFramePr>
        <p:xfrm>
          <a:off x="2895600" y="5229200"/>
          <a:ext cx="24701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Equation" r:id="rId5" imgW="2057400" imgH="419040" progId="Equation.3">
                  <p:embed/>
                </p:oleObj>
              </mc:Choice>
              <mc:Fallback>
                <p:oleObj name="Equation" r:id="rId5" imgW="2057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29200"/>
                        <a:ext cx="247015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33" name="Object 9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547960118"/>
              </p:ext>
            </p:extLst>
          </p:nvPr>
        </p:nvGraphicFramePr>
        <p:xfrm>
          <a:off x="388143" y="4828382"/>
          <a:ext cx="211931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Equation" r:id="rId7" imgW="1777680" imgH="419040" progId="Equation.3">
                  <p:embed/>
                </p:oleObj>
              </mc:Choice>
              <mc:Fallback>
                <p:oleObj name="Equation" r:id="rId7" imgW="1777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" y="4828382"/>
                        <a:ext cx="2119313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472" name="Group 48"/>
          <p:cNvGrpSpPr>
            <a:grpSpLocks/>
          </p:cNvGrpSpPr>
          <p:nvPr/>
        </p:nvGrpSpPr>
        <p:grpSpPr bwMode="auto">
          <a:xfrm>
            <a:off x="2895600" y="2319338"/>
            <a:ext cx="2286000" cy="2286000"/>
            <a:chOff x="1920" y="1584"/>
            <a:chExt cx="1440" cy="1440"/>
          </a:xfrm>
        </p:grpSpPr>
        <p:sp>
          <p:nvSpPr>
            <p:cNvPr id="615446" name="Rectangle 22"/>
            <p:cNvSpPr>
              <a:spLocks noChangeArrowheads="1"/>
            </p:cNvSpPr>
            <p:nvPr/>
          </p:nvSpPr>
          <p:spPr bwMode="auto">
            <a:xfrm>
              <a:off x="1920" y="2160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57" name="Rectangle 33"/>
            <p:cNvSpPr>
              <a:spLocks noChangeArrowheads="1"/>
            </p:cNvSpPr>
            <p:nvPr/>
          </p:nvSpPr>
          <p:spPr bwMode="auto">
            <a:xfrm>
              <a:off x="2208" y="2160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58" name="Rectangle 34"/>
            <p:cNvSpPr>
              <a:spLocks noChangeArrowheads="1"/>
            </p:cNvSpPr>
            <p:nvPr/>
          </p:nvSpPr>
          <p:spPr bwMode="auto">
            <a:xfrm>
              <a:off x="2496" y="2160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59" name="Rectangle 35"/>
            <p:cNvSpPr>
              <a:spLocks noChangeArrowheads="1"/>
            </p:cNvSpPr>
            <p:nvPr/>
          </p:nvSpPr>
          <p:spPr bwMode="auto">
            <a:xfrm>
              <a:off x="2784" y="2160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0" name="Rectangle 36"/>
            <p:cNvSpPr>
              <a:spLocks noChangeArrowheads="1"/>
            </p:cNvSpPr>
            <p:nvPr/>
          </p:nvSpPr>
          <p:spPr bwMode="auto">
            <a:xfrm>
              <a:off x="3072" y="2160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1" name="Rectangle 37"/>
            <p:cNvSpPr>
              <a:spLocks noChangeArrowheads="1"/>
            </p:cNvSpPr>
            <p:nvPr/>
          </p:nvSpPr>
          <p:spPr bwMode="auto">
            <a:xfrm>
              <a:off x="2208" y="2448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2" name="Rectangle 38"/>
            <p:cNvSpPr>
              <a:spLocks noChangeArrowheads="1"/>
            </p:cNvSpPr>
            <p:nvPr/>
          </p:nvSpPr>
          <p:spPr bwMode="auto">
            <a:xfrm>
              <a:off x="2496" y="2448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3" name="Rectangle 39"/>
            <p:cNvSpPr>
              <a:spLocks noChangeArrowheads="1"/>
            </p:cNvSpPr>
            <p:nvPr/>
          </p:nvSpPr>
          <p:spPr bwMode="auto">
            <a:xfrm>
              <a:off x="2784" y="2448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4" name="Rectangle 40"/>
            <p:cNvSpPr>
              <a:spLocks noChangeArrowheads="1"/>
            </p:cNvSpPr>
            <p:nvPr/>
          </p:nvSpPr>
          <p:spPr bwMode="auto">
            <a:xfrm>
              <a:off x="2208" y="1872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5" name="Rectangle 41"/>
            <p:cNvSpPr>
              <a:spLocks noChangeArrowheads="1"/>
            </p:cNvSpPr>
            <p:nvPr/>
          </p:nvSpPr>
          <p:spPr bwMode="auto">
            <a:xfrm>
              <a:off x="2496" y="1872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6" name="Rectangle 42"/>
            <p:cNvSpPr>
              <a:spLocks noChangeArrowheads="1"/>
            </p:cNvSpPr>
            <p:nvPr/>
          </p:nvSpPr>
          <p:spPr bwMode="auto">
            <a:xfrm>
              <a:off x="2784" y="1872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7" name="Rectangle 43"/>
            <p:cNvSpPr>
              <a:spLocks noChangeArrowheads="1"/>
            </p:cNvSpPr>
            <p:nvPr/>
          </p:nvSpPr>
          <p:spPr bwMode="auto">
            <a:xfrm>
              <a:off x="2496" y="2736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68" name="Rectangle 44"/>
            <p:cNvSpPr>
              <a:spLocks noChangeArrowheads="1"/>
            </p:cNvSpPr>
            <p:nvPr/>
          </p:nvSpPr>
          <p:spPr bwMode="auto">
            <a:xfrm>
              <a:off x="2496" y="1584"/>
              <a:ext cx="288" cy="288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615471" name="Freeform 47"/>
            <p:cNvSpPr>
              <a:spLocks/>
            </p:cNvSpPr>
            <p:nvPr/>
          </p:nvSpPr>
          <p:spPr bwMode="auto">
            <a:xfrm>
              <a:off x="1920" y="1584"/>
              <a:ext cx="1440" cy="1440"/>
            </a:xfrm>
            <a:custGeom>
              <a:avLst/>
              <a:gdLst>
                <a:gd name="T0" fmla="*/ 0 w 1440"/>
                <a:gd name="T1" fmla="*/ 864 h 1440"/>
                <a:gd name="T2" fmla="*/ 0 w 1440"/>
                <a:gd name="T3" fmla="*/ 576 h 1440"/>
                <a:gd name="T4" fmla="*/ 288 w 1440"/>
                <a:gd name="T5" fmla="*/ 576 h 1440"/>
                <a:gd name="T6" fmla="*/ 288 w 1440"/>
                <a:gd name="T7" fmla="*/ 288 h 1440"/>
                <a:gd name="T8" fmla="*/ 576 w 1440"/>
                <a:gd name="T9" fmla="*/ 288 h 1440"/>
                <a:gd name="T10" fmla="*/ 576 w 1440"/>
                <a:gd name="T11" fmla="*/ 0 h 1440"/>
                <a:gd name="T12" fmla="*/ 864 w 1440"/>
                <a:gd name="T13" fmla="*/ 0 h 1440"/>
                <a:gd name="T14" fmla="*/ 864 w 1440"/>
                <a:gd name="T15" fmla="*/ 288 h 1440"/>
                <a:gd name="T16" fmla="*/ 1152 w 1440"/>
                <a:gd name="T17" fmla="*/ 288 h 1440"/>
                <a:gd name="T18" fmla="*/ 1152 w 1440"/>
                <a:gd name="T19" fmla="*/ 576 h 1440"/>
                <a:gd name="T20" fmla="*/ 1440 w 1440"/>
                <a:gd name="T21" fmla="*/ 576 h 1440"/>
                <a:gd name="T22" fmla="*/ 1440 w 1440"/>
                <a:gd name="T23" fmla="*/ 864 h 1440"/>
                <a:gd name="T24" fmla="*/ 1152 w 1440"/>
                <a:gd name="T25" fmla="*/ 864 h 1440"/>
                <a:gd name="T26" fmla="*/ 1152 w 1440"/>
                <a:gd name="T27" fmla="*/ 1152 h 1440"/>
                <a:gd name="T28" fmla="*/ 864 w 1440"/>
                <a:gd name="T29" fmla="*/ 1152 h 1440"/>
                <a:gd name="T30" fmla="*/ 864 w 1440"/>
                <a:gd name="T31" fmla="*/ 1440 h 1440"/>
                <a:gd name="T32" fmla="*/ 576 w 1440"/>
                <a:gd name="T33" fmla="*/ 1440 h 1440"/>
                <a:gd name="T34" fmla="*/ 576 w 1440"/>
                <a:gd name="T35" fmla="*/ 1152 h 1440"/>
                <a:gd name="T36" fmla="*/ 288 w 1440"/>
                <a:gd name="T37" fmla="*/ 1152 h 1440"/>
                <a:gd name="T38" fmla="*/ 288 w 1440"/>
                <a:gd name="T39" fmla="*/ 864 h 1440"/>
                <a:gd name="T40" fmla="*/ 0 w 1440"/>
                <a:gd name="T41" fmla="*/ 864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0" h="1440">
                  <a:moveTo>
                    <a:pt x="0" y="864"/>
                  </a:moveTo>
                  <a:lnTo>
                    <a:pt x="0" y="576"/>
                  </a:lnTo>
                  <a:lnTo>
                    <a:pt x="288" y="576"/>
                  </a:lnTo>
                  <a:lnTo>
                    <a:pt x="288" y="288"/>
                  </a:lnTo>
                  <a:lnTo>
                    <a:pt x="576" y="288"/>
                  </a:lnTo>
                  <a:lnTo>
                    <a:pt x="576" y="0"/>
                  </a:lnTo>
                  <a:lnTo>
                    <a:pt x="864" y="0"/>
                  </a:lnTo>
                  <a:lnTo>
                    <a:pt x="864" y="288"/>
                  </a:lnTo>
                  <a:lnTo>
                    <a:pt x="1152" y="288"/>
                  </a:lnTo>
                  <a:lnTo>
                    <a:pt x="1152" y="576"/>
                  </a:lnTo>
                  <a:lnTo>
                    <a:pt x="1440" y="576"/>
                  </a:lnTo>
                  <a:lnTo>
                    <a:pt x="1440" y="864"/>
                  </a:lnTo>
                  <a:lnTo>
                    <a:pt x="1152" y="864"/>
                  </a:lnTo>
                  <a:lnTo>
                    <a:pt x="1152" y="1152"/>
                  </a:lnTo>
                  <a:lnTo>
                    <a:pt x="864" y="1152"/>
                  </a:lnTo>
                  <a:lnTo>
                    <a:pt x="864" y="1440"/>
                  </a:lnTo>
                  <a:lnTo>
                    <a:pt x="576" y="1440"/>
                  </a:lnTo>
                  <a:lnTo>
                    <a:pt x="576" y="1152"/>
                  </a:lnTo>
                  <a:lnTo>
                    <a:pt x="288" y="1152"/>
                  </a:lnTo>
                  <a:lnTo>
                    <a:pt x="288" y="864"/>
                  </a:lnTo>
                  <a:lnTo>
                    <a:pt x="0" y="864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615430" name="Text Box 6"/>
          <p:cNvSpPr txBox="1">
            <a:spLocks noChangeArrowheads="1"/>
          </p:cNvSpPr>
          <p:nvPr/>
        </p:nvSpPr>
        <p:spPr bwMode="auto">
          <a:xfrm>
            <a:off x="1219200" y="4224338"/>
            <a:ext cx="45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200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9</a:t>
            </a:r>
          </a:p>
        </p:txBody>
      </p:sp>
      <p:sp>
        <p:nvSpPr>
          <p:cNvPr id="615431" name="Text Box 7"/>
          <p:cNvSpPr txBox="1">
            <a:spLocks noChangeArrowheads="1"/>
          </p:cNvSpPr>
          <p:nvPr/>
        </p:nvSpPr>
        <p:spPr bwMode="auto">
          <a:xfrm>
            <a:off x="3810000" y="4681538"/>
            <a:ext cx="45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200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615432" name="Text Box 8"/>
          <p:cNvSpPr txBox="1">
            <a:spLocks noChangeArrowheads="1"/>
          </p:cNvSpPr>
          <p:nvPr/>
        </p:nvSpPr>
        <p:spPr bwMode="auto">
          <a:xfrm>
            <a:off x="7010400" y="4757738"/>
            <a:ext cx="48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2000">
                <a:solidFill>
                  <a:schemeClr val="tx2"/>
                </a:solidFill>
                <a:latin typeface="Verdana" pitchFamily="34" charset="0"/>
                <a:ea typeface="宋体" pitchFamily="2" charset="-122"/>
              </a:rPr>
              <a:t>1</a:t>
            </a:r>
          </a:p>
        </p:txBody>
      </p:sp>
      <p:graphicFrame>
        <p:nvGraphicFramePr>
          <p:cNvPr id="615434" name="Object 10"/>
          <p:cNvGraphicFramePr>
            <a:graphicFrameLocks noChangeAspect="1"/>
          </p:cNvGraphicFramePr>
          <p:nvPr/>
        </p:nvGraphicFramePr>
        <p:xfrm>
          <a:off x="5867400" y="5367338"/>
          <a:ext cx="251936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Equation" r:id="rId9" imgW="2108160" imgH="419040" progId="Equation.3">
                  <p:embed/>
                </p:oleObj>
              </mc:Choice>
              <mc:Fallback>
                <p:oleObj name="Equation" r:id="rId9" imgW="2108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367338"/>
                        <a:ext cx="2519363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56" name="Rectangle 32"/>
          <p:cNvSpPr>
            <a:spLocks noChangeArrowheads="1"/>
          </p:cNvSpPr>
          <p:nvPr/>
        </p:nvSpPr>
        <p:spPr bwMode="auto">
          <a:xfrm>
            <a:off x="762000" y="2776538"/>
            <a:ext cx="1371600" cy="1371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grpSp>
        <p:nvGrpSpPr>
          <p:cNvPr id="615620" name="Group 196"/>
          <p:cNvGrpSpPr>
            <a:grpSpLocks/>
          </p:cNvGrpSpPr>
          <p:nvPr/>
        </p:nvGrpSpPr>
        <p:grpSpPr bwMode="auto">
          <a:xfrm>
            <a:off x="5943600" y="2166938"/>
            <a:ext cx="2590800" cy="2590800"/>
            <a:chOff x="3840" y="1488"/>
            <a:chExt cx="1632" cy="1632"/>
          </a:xfrm>
        </p:grpSpPr>
        <p:grpSp>
          <p:nvGrpSpPr>
            <p:cNvPr id="615618" name="Group 194"/>
            <p:cNvGrpSpPr>
              <a:grpSpLocks/>
            </p:cNvGrpSpPr>
            <p:nvPr/>
          </p:nvGrpSpPr>
          <p:grpSpPr bwMode="auto">
            <a:xfrm>
              <a:off x="3840" y="1488"/>
              <a:ext cx="1632" cy="1632"/>
              <a:chOff x="3840" y="1488"/>
              <a:chExt cx="1632" cy="1632"/>
            </a:xfrm>
          </p:grpSpPr>
          <p:sp>
            <p:nvSpPr>
              <p:cNvPr id="615437" name="Rectangle 13"/>
              <p:cNvSpPr>
                <a:spLocks noChangeArrowheads="1"/>
              </p:cNvSpPr>
              <p:nvPr/>
            </p:nvSpPr>
            <p:spPr bwMode="auto">
              <a:xfrm>
                <a:off x="4416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38" name="Rectangle 14"/>
              <p:cNvSpPr>
                <a:spLocks noChangeArrowheads="1"/>
              </p:cNvSpPr>
              <p:nvPr/>
            </p:nvSpPr>
            <p:spPr bwMode="auto">
              <a:xfrm>
                <a:off x="4512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39" name="Rectangle 15"/>
              <p:cNvSpPr>
                <a:spLocks noChangeArrowheads="1"/>
              </p:cNvSpPr>
              <p:nvPr/>
            </p:nvSpPr>
            <p:spPr bwMode="auto">
              <a:xfrm>
                <a:off x="4608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0" name="Rectangle 16"/>
              <p:cNvSpPr>
                <a:spLocks noChangeArrowheads="1"/>
              </p:cNvSpPr>
              <p:nvPr/>
            </p:nvSpPr>
            <p:spPr bwMode="auto">
              <a:xfrm>
                <a:off x="4992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1" name="Rectangle 17"/>
              <p:cNvSpPr>
                <a:spLocks noChangeArrowheads="1"/>
              </p:cNvSpPr>
              <p:nvPr/>
            </p:nvSpPr>
            <p:spPr bwMode="auto">
              <a:xfrm>
                <a:off x="5088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2" name="Rectangle 18"/>
              <p:cNvSpPr>
                <a:spLocks noChangeArrowheads="1"/>
              </p:cNvSpPr>
              <p:nvPr/>
            </p:nvSpPr>
            <p:spPr bwMode="auto">
              <a:xfrm>
                <a:off x="5184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3" name="Rectangle 19"/>
              <p:cNvSpPr>
                <a:spLocks noChangeArrowheads="1"/>
              </p:cNvSpPr>
              <p:nvPr/>
            </p:nvSpPr>
            <p:spPr bwMode="auto">
              <a:xfrm>
                <a:off x="4704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4" name="Rectangle 20"/>
              <p:cNvSpPr>
                <a:spLocks noChangeArrowheads="1"/>
              </p:cNvSpPr>
              <p:nvPr/>
            </p:nvSpPr>
            <p:spPr bwMode="auto">
              <a:xfrm>
                <a:off x="4800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45" name="Rectangle 21"/>
              <p:cNvSpPr>
                <a:spLocks noChangeArrowheads="1"/>
              </p:cNvSpPr>
              <p:nvPr/>
            </p:nvSpPr>
            <p:spPr bwMode="auto">
              <a:xfrm>
                <a:off x="4896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3" name="Rectangle 49"/>
              <p:cNvSpPr>
                <a:spLocks noChangeArrowheads="1"/>
              </p:cNvSpPr>
              <p:nvPr/>
            </p:nvSpPr>
            <p:spPr bwMode="auto">
              <a:xfrm>
                <a:off x="4128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4" name="Rectangle 50"/>
              <p:cNvSpPr>
                <a:spLocks noChangeArrowheads="1"/>
              </p:cNvSpPr>
              <p:nvPr/>
            </p:nvSpPr>
            <p:spPr bwMode="auto">
              <a:xfrm>
                <a:off x="4224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5" name="Rectangle 51"/>
              <p:cNvSpPr>
                <a:spLocks noChangeArrowheads="1"/>
              </p:cNvSpPr>
              <p:nvPr/>
            </p:nvSpPr>
            <p:spPr bwMode="auto">
              <a:xfrm>
                <a:off x="4320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6" name="Rectangle 52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7" name="Rectangle 53"/>
              <p:cNvSpPr>
                <a:spLocks noChangeArrowheads="1"/>
              </p:cNvSpPr>
              <p:nvPr/>
            </p:nvSpPr>
            <p:spPr bwMode="auto">
              <a:xfrm>
                <a:off x="3936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8" name="Rectangle 54"/>
              <p:cNvSpPr>
                <a:spLocks noChangeArrowheads="1"/>
              </p:cNvSpPr>
              <p:nvPr/>
            </p:nvSpPr>
            <p:spPr bwMode="auto">
              <a:xfrm>
                <a:off x="4032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79" name="Rectangle 55"/>
              <p:cNvSpPr>
                <a:spLocks noChangeArrowheads="1"/>
              </p:cNvSpPr>
              <p:nvPr/>
            </p:nvSpPr>
            <p:spPr bwMode="auto">
              <a:xfrm>
                <a:off x="5280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0" name="Rectangle 56"/>
              <p:cNvSpPr>
                <a:spLocks noChangeArrowheads="1"/>
              </p:cNvSpPr>
              <p:nvPr/>
            </p:nvSpPr>
            <p:spPr bwMode="auto">
              <a:xfrm>
                <a:off x="5376" y="225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2" name="Rectangle 58"/>
              <p:cNvSpPr>
                <a:spLocks noChangeArrowheads="1"/>
              </p:cNvSpPr>
              <p:nvPr/>
            </p:nvSpPr>
            <p:spPr bwMode="auto">
              <a:xfrm>
                <a:off x="4416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3" name="Rectangle 59"/>
              <p:cNvSpPr>
                <a:spLocks noChangeArrowheads="1"/>
              </p:cNvSpPr>
              <p:nvPr/>
            </p:nvSpPr>
            <p:spPr bwMode="auto">
              <a:xfrm>
                <a:off x="4512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4" name="Rectangle 60"/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5" name="Rectangle 61"/>
              <p:cNvSpPr>
                <a:spLocks noChangeArrowheads="1"/>
              </p:cNvSpPr>
              <p:nvPr/>
            </p:nvSpPr>
            <p:spPr bwMode="auto">
              <a:xfrm>
                <a:off x="4992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6" name="Rectangle 62"/>
              <p:cNvSpPr>
                <a:spLocks noChangeArrowheads="1"/>
              </p:cNvSpPr>
              <p:nvPr/>
            </p:nvSpPr>
            <p:spPr bwMode="auto">
              <a:xfrm>
                <a:off x="5088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7" name="Rectangle 63"/>
              <p:cNvSpPr>
                <a:spLocks noChangeArrowheads="1"/>
              </p:cNvSpPr>
              <p:nvPr/>
            </p:nvSpPr>
            <p:spPr bwMode="auto">
              <a:xfrm>
                <a:off x="5184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8" name="Rectangle 64"/>
              <p:cNvSpPr>
                <a:spLocks noChangeArrowheads="1"/>
              </p:cNvSpPr>
              <p:nvPr/>
            </p:nvSpPr>
            <p:spPr bwMode="auto">
              <a:xfrm>
                <a:off x="4704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89" name="Rectangle 65"/>
              <p:cNvSpPr>
                <a:spLocks noChangeArrowheads="1"/>
              </p:cNvSpPr>
              <p:nvPr/>
            </p:nvSpPr>
            <p:spPr bwMode="auto">
              <a:xfrm>
                <a:off x="4800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0" name="Rectangle 66"/>
              <p:cNvSpPr>
                <a:spLocks noChangeArrowheads="1"/>
              </p:cNvSpPr>
              <p:nvPr/>
            </p:nvSpPr>
            <p:spPr bwMode="auto">
              <a:xfrm>
                <a:off x="4896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1" name="Rectangle 67"/>
              <p:cNvSpPr>
                <a:spLocks noChangeArrowheads="1"/>
              </p:cNvSpPr>
              <p:nvPr/>
            </p:nvSpPr>
            <p:spPr bwMode="auto">
              <a:xfrm>
                <a:off x="4128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2" name="Rectangle 68"/>
              <p:cNvSpPr>
                <a:spLocks noChangeArrowheads="1"/>
              </p:cNvSpPr>
              <p:nvPr/>
            </p:nvSpPr>
            <p:spPr bwMode="auto">
              <a:xfrm>
                <a:off x="4224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3" name="Rectangle 69"/>
              <p:cNvSpPr>
                <a:spLocks noChangeArrowheads="1"/>
              </p:cNvSpPr>
              <p:nvPr/>
            </p:nvSpPr>
            <p:spPr bwMode="auto">
              <a:xfrm>
                <a:off x="4320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4" name="Rectangle 70"/>
              <p:cNvSpPr>
                <a:spLocks noChangeArrowheads="1"/>
              </p:cNvSpPr>
              <p:nvPr/>
            </p:nvSpPr>
            <p:spPr bwMode="auto">
              <a:xfrm>
                <a:off x="3936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5" name="Rectangle 71"/>
              <p:cNvSpPr>
                <a:spLocks noChangeArrowheads="1"/>
              </p:cNvSpPr>
              <p:nvPr/>
            </p:nvSpPr>
            <p:spPr bwMode="auto">
              <a:xfrm>
                <a:off x="4032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6" name="Rectangle 72"/>
              <p:cNvSpPr>
                <a:spLocks noChangeArrowheads="1"/>
              </p:cNvSpPr>
              <p:nvPr/>
            </p:nvSpPr>
            <p:spPr bwMode="auto">
              <a:xfrm>
                <a:off x="5280" y="235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8" name="Rectangle 74"/>
              <p:cNvSpPr>
                <a:spLocks noChangeArrowheads="1"/>
              </p:cNvSpPr>
              <p:nvPr/>
            </p:nvSpPr>
            <p:spPr bwMode="auto">
              <a:xfrm>
                <a:off x="4416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499" name="Rectangle 75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0" name="Rectangle 76"/>
              <p:cNvSpPr>
                <a:spLocks noChangeArrowheads="1"/>
              </p:cNvSpPr>
              <p:nvPr/>
            </p:nvSpPr>
            <p:spPr bwMode="auto">
              <a:xfrm>
                <a:off x="4608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1" name="Rectangle 77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2" name="Rectangle 78"/>
              <p:cNvSpPr>
                <a:spLocks noChangeArrowheads="1"/>
              </p:cNvSpPr>
              <p:nvPr/>
            </p:nvSpPr>
            <p:spPr bwMode="auto">
              <a:xfrm>
                <a:off x="5088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3" name="Rectangle 79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4" name="Rectangle 80"/>
              <p:cNvSpPr>
                <a:spLocks noChangeArrowheads="1"/>
              </p:cNvSpPr>
              <p:nvPr/>
            </p:nvSpPr>
            <p:spPr bwMode="auto">
              <a:xfrm>
                <a:off x="4704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5" name="Rectangle 81"/>
              <p:cNvSpPr>
                <a:spLocks noChangeArrowheads="1"/>
              </p:cNvSpPr>
              <p:nvPr/>
            </p:nvSpPr>
            <p:spPr bwMode="auto">
              <a:xfrm>
                <a:off x="4800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6" name="Rectangle 82"/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7" name="Rectangle 83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8" name="Rectangle 84"/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09" name="Rectangle 85"/>
              <p:cNvSpPr>
                <a:spLocks noChangeArrowheads="1"/>
              </p:cNvSpPr>
              <p:nvPr/>
            </p:nvSpPr>
            <p:spPr bwMode="auto">
              <a:xfrm>
                <a:off x="4320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0" name="Rectangle 86"/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1" name="Rectangle 87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2" name="Rectangle 88"/>
              <p:cNvSpPr>
                <a:spLocks noChangeArrowheads="1"/>
              </p:cNvSpPr>
              <p:nvPr/>
            </p:nvSpPr>
            <p:spPr bwMode="auto">
              <a:xfrm>
                <a:off x="5280" y="216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4" name="Rectangle 90"/>
              <p:cNvSpPr>
                <a:spLocks noChangeArrowheads="1"/>
              </p:cNvSpPr>
              <p:nvPr/>
            </p:nvSpPr>
            <p:spPr bwMode="auto">
              <a:xfrm>
                <a:off x="4416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5" name="Rectangle 91"/>
              <p:cNvSpPr>
                <a:spLocks noChangeArrowheads="1"/>
              </p:cNvSpPr>
              <p:nvPr/>
            </p:nvSpPr>
            <p:spPr bwMode="auto">
              <a:xfrm>
                <a:off x="4512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6" name="Rectangle 92"/>
              <p:cNvSpPr>
                <a:spLocks noChangeArrowheads="1"/>
              </p:cNvSpPr>
              <p:nvPr/>
            </p:nvSpPr>
            <p:spPr bwMode="auto">
              <a:xfrm>
                <a:off x="4608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7" name="Rectangle 93"/>
              <p:cNvSpPr>
                <a:spLocks noChangeArrowheads="1"/>
              </p:cNvSpPr>
              <p:nvPr/>
            </p:nvSpPr>
            <p:spPr bwMode="auto">
              <a:xfrm>
                <a:off x="4992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19" name="Rectangle 95"/>
              <p:cNvSpPr>
                <a:spLocks noChangeArrowheads="1"/>
              </p:cNvSpPr>
              <p:nvPr/>
            </p:nvSpPr>
            <p:spPr bwMode="auto">
              <a:xfrm>
                <a:off x="5184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0" name="Rectangle 96"/>
              <p:cNvSpPr>
                <a:spLocks noChangeArrowheads="1"/>
              </p:cNvSpPr>
              <p:nvPr/>
            </p:nvSpPr>
            <p:spPr bwMode="auto">
              <a:xfrm>
                <a:off x="4704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1" name="Rectangle 97"/>
              <p:cNvSpPr>
                <a:spLocks noChangeArrowheads="1"/>
              </p:cNvSpPr>
              <p:nvPr/>
            </p:nvSpPr>
            <p:spPr bwMode="auto">
              <a:xfrm>
                <a:off x="4800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2" name="Rectangle 98"/>
              <p:cNvSpPr>
                <a:spLocks noChangeArrowheads="1"/>
              </p:cNvSpPr>
              <p:nvPr/>
            </p:nvSpPr>
            <p:spPr bwMode="auto">
              <a:xfrm>
                <a:off x="4896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4" name="Rectangle 100"/>
              <p:cNvSpPr>
                <a:spLocks noChangeArrowheads="1"/>
              </p:cNvSpPr>
              <p:nvPr/>
            </p:nvSpPr>
            <p:spPr bwMode="auto">
              <a:xfrm>
                <a:off x="4224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5" name="Rectangle 101"/>
              <p:cNvSpPr>
                <a:spLocks noChangeArrowheads="1"/>
              </p:cNvSpPr>
              <p:nvPr/>
            </p:nvSpPr>
            <p:spPr bwMode="auto">
              <a:xfrm>
                <a:off x="4320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6" name="Rectangle 102"/>
              <p:cNvSpPr>
                <a:spLocks noChangeArrowheads="1"/>
              </p:cNvSpPr>
              <p:nvPr/>
            </p:nvSpPr>
            <p:spPr bwMode="auto">
              <a:xfrm>
                <a:off x="4032" y="206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29" name="Rectangle 105"/>
              <p:cNvSpPr>
                <a:spLocks noChangeArrowheads="1"/>
              </p:cNvSpPr>
              <p:nvPr/>
            </p:nvSpPr>
            <p:spPr bwMode="auto">
              <a:xfrm>
                <a:off x="4416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0" name="Rectangle 106"/>
              <p:cNvSpPr>
                <a:spLocks noChangeArrowheads="1"/>
              </p:cNvSpPr>
              <p:nvPr/>
            </p:nvSpPr>
            <p:spPr bwMode="auto">
              <a:xfrm>
                <a:off x="4512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1" name="Rectangle 107"/>
              <p:cNvSpPr>
                <a:spLocks noChangeArrowheads="1"/>
              </p:cNvSpPr>
              <p:nvPr/>
            </p:nvSpPr>
            <p:spPr bwMode="auto">
              <a:xfrm>
                <a:off x="4608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2" name="Rectangle 108"/>
              <p:cNvSpPr>
                <a:spLocks noChangeArrowheads="1"/>
              </p:cNvSpPr>
              <p:nvPr/>
            </p:nvSpPr>
            <p:spPr bwMode="auto">
              <a:xfrm>
                <a:off x="4992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3" name="Rectangle 109"/>
              <p:cNvSpPr>
                <a:spLocks noChangeArrowheads="1"/>
              </p:cNvSpPr>
              <p:nvPr/>
            </p:nvSpPr>
            <p:spPr bwMode="auto">
              <a:xfrm>
                <a:off x="5088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5" name="Rectangle 111"/>
              <p:cNvSpPr>
                <a:spLocks noChangeArrowheads="1"/>
              </p:cNvSpPr>
              <p:nvPr/>
            </p:nvSpPr>
            <p:spPr bwMode="auto">
              <a:xfrm>
                <a:off x="4704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6" name="Rectangle 112"/>
              <p:cNvSpPr>
                <a:spLocks noChangeArrowheads="1"/>
              </p:cNvSpPr>
              <p:nvPr/>
            </p:nvSpPr>
            <p:spPr bwMode="auto">
              <a:xfrm>
                <a:off x="4800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7" name="Rectangle 113"/>
              <p:cNvSpPr>
                <a:spLocks noChangeArrowheads="1"/>
              </p:cNvSpPr>
              <p:nvPr/>
            </p:nvSpPr>
            <p:spPr bwMode="auto">
              <a:xfrm>
                <a:off x="4896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8" name="Rectangle 114"/>
              <p:cNvSpPr>
                <a:spLocks noChangeArrowheads="1"/>
              </p:cNvSpPr>
              <p:nvPr/>
            </p:nvSpPr>
            <p:spPr bwMode="auto">
              <a:xfrm>
                <a:off x="4128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39" name="Rectangle 115"/>
              <p:cNvSpPr>
                <a:spLocks noChangeArrowheads="1"/>
              </p:cNvSpPr>
              <p:nvPr/>
            </p:nvSpPr>
            <p:spPr bwMode="auto">
              <a:xfrm>
                <a:off x="4224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0" name="Rectangle 116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1" name="Rectangle 117"/>
              <p:cNvSpPr>
                <a:spLocks noChangeArrowheads="1"/>
              </p:cNvSpPr>
              <p:nvPr/>
            </p:nvSpPr>
            <p:spPr bwMode="auto">
              <a:xfrm>
                <a:off x="4416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2" name="Rectangle 118"/>
              <p:cNvSpPr>
                <a:spLocks noChangeArrowheads="1"/>
              </p:cNvSpPr>
              <p:nvPr/>
            </p:nvSpPr>
            <p:spPr bwMode="auto">
              <a:xfrm>
                <a:off x="4512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3" name="Rectangle 119"/>
              <p:cNvSpPr>
                <a:spLocks noChangeArrowheads="1"/>
              </p:cNvSpPr>
              <p:nvPr/>
            </p:nvSpPr>
            <p:spPr bwMode="auto">
              <a:xfrm>
                <a:off x="4608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4" name="Rectangle 120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6" name="Rectangle 122"/>
              <p:cNvSpPr>
                <a:spLocks noChangeArrowheads="1"/>
              </p:cNvSpPr>
              <p:nvPr/>
            </p:nvSpPr>
            <p:spPr bwMode="auto">
              <a:xfrm>
                <a:off x="4704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7" name="Rectangle 123"/>
              <p:cNvSpPr>
                <a:spLocks noChangeArrowheads="1"/>
              </p:cNvSpPr>
              <p:nvPr/>
            </p:nvSpPr>
            <p:spPr bwMode="auto">
              <a:xfrm>
                <a:off x="4800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8" name="Rectangle 124"/>
              <p:cNvSpPr>
                <a:spLocks noChangeArrowheads="1"/>
              </p:cNvSpPr>
              <p:nvPr/>
            </p:nvSpPr>
            <p:spPr bwMode="auto">
              <a:xfrm>
                <a:off x="4896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49" name="Rectangle 125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0" name="Rectangle 126"/>
              <p:cNvSpPr>
                <a:spLocks noChangeArrowheads="1"/>
              </p:cNvSpPr>
              <p:nvPr/>
            </p:nvSpPr>
            <p:spPr bwMode="auto">
              <a:xfrm>
                <a:off x="4320" y="187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2" name="Rectangle 128"/>
              <p:cNvSpPr>
                <a:spLocks noChangeArrowheads="1"/>
              </p:cNvSpPr>
              <p:nvPr/>
            </p:nvSpPr>
            <p:spPr bwMode="auto">
              <a:xfrm>
                <a:off x="4512" y="177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3" name="Rectangle 129"/>
              <p:cNvSpPr>
                <a:spLocks noChangeArrowheads="1"/>
              </p:cNvSpPr>
              <p:nvPr/>
            </p:nvSpPr>
            <p:spPr bwMode="auto">
              <a:xfrm>
                <a:off x="4608" y="177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5" name="Rectangle 131"/>
              <p:cNvSpPr>
                <a:spLocks noChangeArrowheads="1"/>
              </p:cNvSpPr>
              <p:nvPr/>
            </p:nvSpPr>
            <p:spPr bwMode="auto">
              <a:xfrm>
                <a:off x="4704" y="177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7" name="Rectangle 133"/>
              <p:cNvSpPr>
                <a:spLocks noChangeArrowheads="1"/>
              </p:cNvSpPr>
              <p:nvPr/>
            </p:nvSpPr>
            <p:spPr bwMode="auto">
              <a:xfrm>
                <a:off x="4896" y="177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8" name="Rectangle 134"/>
              <p:cNvSpPr>
                <a:spLocks noChangeArrowheads="1"/>
              </p:cNvSpPr>
              <p:nvPr/>
            </p:nvSpPr>
            <p:spPr bwMode="auto">
              <a:xfrm>
                <a:off x="4320" y="177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59" name="Rectangle 135"/>
              <p:cNvSpPr>
                <a:spLocks noChangeArrowheads="1"/>
              </p:cNvSpPr>
              <p:nvPr/>
            </p:nvSpPr>
            <p:spPr bwMode="auto">
              <a:xfrm>
                <a:off x="4416" y="168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0" name="Rectangle 136"/>
              <p:cNvSpPr>
                <a:spLocks noChangeArrowheads="1"/>
              </p:cNvSpPr>
              <p:nvPr/>
            </p:nvSpPr>
            <p:spPr bwMode="auto">
              <a:xfrm>
                <a:off x="4512" y="168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1" name="Rectangle 137"/>
              <p:cNvSpPr>
                <a:spLocks noChangeArrowheads="1"/>
              </p:cNvSpPr>
              <p:nvPr/>
            </p:nvSpPr>
            <p:spPr bwMode="auto">
              <a:xfrm>
                <a:off x="4608" y="168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2" name="Rectangle 138"/>
              <p:cNvSpPr>
                <a:spLocks noChangeArrowheads="1"/>
              </p:cNvSpPr>
              <p:nvPr/>
            </p:nvSpPr>
            <p:spPr bwMode="auto">
              <a:xfrm>
                <a:off x="4704" y="168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3" name="Rectangle 139"/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5" name="Rectangle 141"/>
              <p:cNvSpPr>
                <a:spLocks noChangeArrowheads="1"/>
              </p:cNvSpPr>
              <p:nvPr/>
            </p:nvSpPr>
            <p:spPr bwMode="auto">
              <a:xfrm>
                <a:off x="4512" y="158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6" name="Rectangle 142"/>
              <p:cNvSpPr>
                <a:spLocks noChangeArrowheads="1"/>
              </p:cNvSpPr>
              <p:nvPr/>
            </p:nvSpPr>
            <p:spPr bwMode="auto">
              <a:xfrm>
                <a:off x="4608" y="158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7" name="Rectangle 143"/>
              <p:cNvSpPr>
                <a:spLocks noChangeArrowheads="1"/>
              </p:cNvSpPr>
              <p:nvPr/>
            </p:nvSpPr>
            <p:spPr bwMode="auto">
              <a:xfrm>
                <a:off x="4704" y="158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8" name="Rectangle 144"/>
              <p:cNvSpPr>
                <a:spLocks noChangeArrowheads="1"/>
              </p:cNvSpPr>
              <p:nvPr/>
            </p:nvSpPr>
            <p:spPr bwMode="auto">
              <a:xfrm>
                <a:off x="4608" y="148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69" name="Rectangle 145"/>
              <p:cNvSpPr>
                <a:spLocks noChangeArrowheads="1"/>
              </p:cNvSpPr>
              <p:nvPr/>
            </p:nvSpPr>
            <p:spPr bwMode="auto">
              <a:xfrm>
                <a:off x="4416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0" name="Rectangle 146"/>
              <p:cNvSpPr>
                <a:spLocks noChangeArrowheads="1"/>
              </p:cNvSpPr>
              <p:nvPr/>
            </p:nvSpPr>
            <p:spPr bwMode="auto">
              <a:xfrm>
                <a:off x="4512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1" name="Rectangle 147"/>
              <p:cNvSpPr>
                <a:spLocks noChangeArrowheads="1"/>
              </p:cNvSpPr>
              <p:nvPr/>
            </p:nvSpPr>
            <p:spPr bwMode="auto">
              <a:xfrm>
                <a:off x="4608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2" name="Rectangle 148"/>
              <p:cNvSpPr>
                <a:spLocks noChangeArrowheads="1"/>
              </p:cNvSpPr>
              <p:nvPr/>
            </p:nvSpPr>
            <p:spPr bwMode="auto">
              <a:xfrm>
                <a:off x="4992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4" name="Rectangle 150"/>
              <p:cNvSpPr>
                <a:spLocks noChangeArrowheads="1"/>
              </p:cNvSpPr>
              <p:nvPr/>
            </p:nvSpPr>
            <p:spPr bwMode="auto">
              <a:xfrm>
                <a:off x="5184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5" name="Rectangle 151"/>
              <p:cNvSpPr>
                <a:spLocks noChangeArrowheads="1"/>
              </p:cNvSpPr>
              <p:nvPr/>
            </p:nvSpPr>
            <p:spPr bwMode="auto">
              <a:xfrm>
                <a:off x="4704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6" name="Rectangle 152"/>
              <p:cNvSpPr>
                <a:spLocks noChangeArrowheads="1"/>
              </p:cNvSpPr>
              <p:nvPr/>
            </p:nvSpPr>
            <p:spPr bwMode="auto">
              <a:xfrm>
                <a:off x="4800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7" name="Rectangle 153"/>
              <p:cNvSpPr>
                <a:spLocks noChangeArrowheads="1"/>
              </p:cNvSpPr>
              <p:nvPr/>
            </p:nvSpPr>
            <p:spPr bwMode="auto">
              <a:xfrm>
                <a:off x="4896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79" name="Rectangle 155"/>
              <p:cNvSpPr>
                <a:spLocks noChangeArrowheads="1"/>
              </p:cNvSpPr>
              <p:nvPr/>
            </p:nvSpPr>
            <p:spPr bwMode="auto">
              <a:xfrm>
                <a:off x="4224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0" name="Rectangle 156"/>
              <p:cNvSpPr>
                <a:spLocks noChangeArrowheads="1"/>
              </p:cNvSpPr>
              <p:nvPr/>
            </p:nvSpPr>
            <p:spPr bwMode="auto">
              <a:xfrm>
                <a:off x="4320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1" name="Rectangle 157"/>
              <p:cNvSpPr>
                <a:spLocks noChangeArrowheads="1"/>
              </p:cNvSpPr>
              <p:nvPr/>
            </p:nvSpPr>
            <p:spPr bwMode="auto">
              <a:xfrm>
                <a:off x="4032" y="244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2" name="Rectangle 158"/>
              <p:cNvSpPr>
                <a:spLocks noChangeArrowheads="1"/>
              </p:cNvSpPr>
              <p:nvPr/>
            </p:nvSpPr>
            <p:spPr bwMode="auto">
              <a:xfrm>
                <a:off x="4416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3" name="Rectangle 159"/>
              <p:cNvSpPr>
                <a:spLocks noChangeArrowheads="1"/>
              </p:cNvSpPr>
              <p:nvPr/>
            </p:nvSpPr>
            <p:spPr bwMode="auto">
              <a:xfrm>
                <a:off x="4512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4" name="Rectangle 160"/>
              <p:cNvSpPr>
                <a:spLocks noChangeArrowheads="1"/>
              </p:cNvSpPr>
              <p:nvPr/>
            </p:nvSpPr>
            <p:spPr bwMode="auto">
              <a:xfrm>
                <a:off x="4608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5" name="Rectangle 161"/>
              <p:cNvSpPr>
                <a:spLocks noChangeArrowheads="1"/>
              </p:cNvSpPr>
              <p:nvPr/>
            </p:nvSpPr>
            <p:spPr bwMode="auto">
              <a:xfrm>
                <a:off x="4992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6" name="Rectangle 162"/>
              <p:cNvSpPr>
                <a:spLocks noChangeArrowheads="1"/>
              </p:cNvSpPr>
              <p:nvPr/>
            </p:nvSpPr>
            <p:spPr bwMode="auto">
              <a:xfrm>
                <a:off x="5088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7" name="Rectangle 163"/>
              <p:cNvSpPr>
                <a:spLocks noChangeArrowheads="1"/>
              </p:cNvSpPr>
              <p:nvPr/>
            </p:nvSpPr>
            <p:spPr bwMode="auto">
              <a:xfrm>
                <a:off x="4704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8" name="Rectangle 164"/>
              <p:cNvSpPr>
                <a:spLocks noChangeArrowheads="1"/>
              </p:cNvSpPr>
              <p:nvPr/>
            </p:nvSpPr>
            <p:spPr bwMode="auto">
              <a:xfrm>
                <a:off x="4800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89" name="Rectangle 165"/>
              <p:cNvSpPr>
                <a:spLocks noChangeArrowheads="1"/>
              </p:cNvSpPr>
              <p:nvPr/>
            </p:nvSpPr>
            <p:spPr bwMode="auto">
              <a:xfrm>
                <a:off x="4896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0" name="Rectangle 166"/>
              <p:cNvSpPr>
                <a:spLocks noChangeArrowheads="1"/>
              </p:cNvSpPr>
              <p:nvPr/>
            </p:nvSpPr>
            <p:spPr bwMode="auto">
              <a:xfrm>
                <a:off x="4128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1" name="Rectangle 167"/>
              <p:cNvSpPr>
                <a:spLocks noChangeArrowheads="1"/>
              </p:cNvSpPr>
              <p:nvPr/>
            </p:nvSpPr>
            <p:spPr bwMode="auto">
              <a:xfrm>
                <a:off x="4224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2" name="Rectangle 168"/>
              <p:cNvSpPr>
                <a:spLocks noChangeArrowheads="1"/>
              </p:cNvSpPr>
              <p:nvPr/>
            </p:nvSpPr>
            <p:spPr bwMode="auto">
              <a:xfrm>
                <a:off x="4320" y="254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3" name="Rectangle 169"/>
              <p:cNvSpPr>
                <a:spLocks noChangeArrowheads="1"/>
              </p:cNvSpPr>
              <p:nvPr/>
            </p:nvSpPr>
            <p:spPr bwMode="auto">
              <a:xfrm>
                <a:off x="4416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4" name="Rectangle 170"/>
              <p:cNvSpPr>
                <a:spLocks noChangeArrowheads="1"/>
              </p:cNvSpPr>
              <p:nvPr/>
            </p:nvSpPr>
            <p:spPr bwMode="auto">
              <a:xfrm>
                <a:off x="4512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5" name="Rectangle 171"/>
              <p:cNvSpPr>
                <a:spLocks noChangeArrowheads="1"/>
              </p:cNvSpPr>
              <p:nvPr/>
            </p:nvSpPr>
            <p:spPr bwMode="auto">
              <a:xfrm>
                <a:off x="4608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6" name="Rectangle 172"/>
              <p:cNvSpPr>
                <a:spLocks noChangeArrowheads="1"/>
              </p:cNvSpPr>
              <p:nvPr/>
            </p:nvSpPr>
            <p:spPr bwMode="auto">
              <a:xfrm>
                <a:off x="4992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7" name="Rectangle 173"/>
              <p:cNvSpPr>
                <a:spLocks noChangeArrowheads="1"/>
              </p:cNvSpPr>
              <p:nvPr/>
            </p:nvSpPr>
            <p:spPr bwMode="auto">
              <a:xfrm>
                <a:off x="4704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8" name="Rectangle 174"/>
              <p:cNvSpPr>
                <a:spLocks noChangeArrowheads="1"/>
              </p:cNvSpPr>
              <p:nvPr/>
            </p:nvSpPr>
            <p:spPr bwMode="auto">
              <a:xfrm>
                <a:off x="4800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599" name="Rectangle 175"/>
              <p:cNvSpPr>
                <a:spLocks noChangeArrowheads="1"/>
              </p:cNvSpPr>
              <p:nvPr/>
            </p:nvSpPr>
            <p:spPr bwMode="auto">
              <a:xfrm>
                <a:off x="4896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0" name="Rectangle 176"/>
              <p:cNvSpPr>
                <a:spLocks noChangeArrowheads="1"/>
              </p:cNvSpPr>
              <p:nvPr/>
            </p:nvSpPr>
            <p:spPr bwMode="auto">
              <a:xfrm>
                <a:off x="4224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1" name="Rectangle 177"/>
              <p:cNvSpPr>
                <a:spLocks noChangeArrowheads="1"/>
              </p:cNvSpPr>
              <p:nvPr/>
            </p:nvSpPr>
            <p:spPr bwMode="auto">
              <a:xfrm>
                <a:off x="4320" y="2640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3" name="Rectangle 179"/>
              <p:cNvSpPr>
                <a:spLocks noChangeArrowheads="1"/>
              </p:cNvSpPr>
              <p:nvPr/>
            </p:nvSpPr>
            <p:spPr bwMode="auto">
              <a:xfrm>
                <a:off x="4512" y="273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4" name="Rectangle 180"/>
              <p:cNvSpPr>
                <a:spLocks noChangeArrowheads="1"/>
              </p:cNvSpPr>
              <p:nvPr/>
            </p:nvSpPr>
            <p:spPr bwMode="auto">
              <a:xfrm>
                <a:off x="4608" y="273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5" name="Rectangle 181"/>
              <p:cNvSpPr>
                <a:spLocks noChangeArrowheads="1"/>
              </p:cNvSpPr>
              <p:nvPr/>
            </p:nvSpPr>
            <p:spPr bwMode="auto">
              <a:xfrm>
                <a:off x="4704" y="273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7" name="Rectangle 183"/>
              <p:cNvSpPr>
                <a:spLocks noChangeArrowheads="1"/>
              </p:cNvSpPr>
              <p:nvPr/>
            </p:nvSpPr>
            <p:spPr bwMode="auto">
              <a:xfrm>
                <a:off x="4896" y="273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8" name="Rectangle 184"/>
              <p:cNvSpPr>
                <a:spLocks noChangeArrowheads="1"/>
              </p:cNvSpPr>
              <p:nvPr/>
            </p:nvSpPr>
            <p:spPr bwMode="auto">
              <a:xfrm>
                <a:off x="4320" y="2736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09" name="Rectangle 185"/>
              <p:cNvSpPr>
                <a:spLocks noChangeArrowheads="1"/>
              </p:cNvSpPr>
              <p:nvPr/>
            </p:nvSpPr>
            <p:spPr bwMode="auto">
              <a:xfrm>
                <a:off x="4416" y="283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0" name="Rectangle 186"/>
              <p:cNvSpPr>
                <a:spLocks noChangeArrowheads="1"/>
              </p:cNvSpPr>
              <p:nvPr/>
            </p:nvSpPr>
            <p:spPr bwMode="auto">
              <a:xfrm>
                <a:off x="4512" y="283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1" name="Rectangle 187"/>
              <p:cNvSpPr>
                <a:spLocks noChangeArrowheads="1"/>
              </p:cNvSpPr>
              <p:nvPr/>
            </p:nvSpPr>
            <p:spPr bwMode="auto">
              <a:xfrm>
                <a:off x="4608" y="283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2" name="Rectangle 188"/>
              <p:cNvSpPr>
                <a:spLocks noChangeArrowheads="1"/>
              </p:cNvSpPr>
              <p:nvPr/>
            </p:nvSpPr>
            <p:spPr bwMode="auto">
              <a:xfrm>
                <a:off x="4704" y="283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3" name="Rectangle 189"/>
              <p:cNvSpPr>
                <a:spLocks noChangeArrowheads="1"/>
              </p:cNvSpPr>
              <p:nvPr/>
            </p:nvSpPr>
            <p:spPr bwMode="auto">
              <a:xfrm>
                <a:off x="4800" y="2832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4" name="Rectangle 190"/>
              <p:cNvSpPr>
                <a:spLocks noChangeArrowheads="1"/>
              </p:cNvSpPr>
              <p:nvPr/>
            </p:nvSpPr>
            <p:spPr bwMode="auto">
              <a:xfrm>
                <a:off x="4512" y="292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5" name="Rectangle 191"/>
              <p:cNvSpPr>
                <a:spLocks noChangeArrowheads="1"/>
              </p:cNvSpPr>
              <p:nvPr/>
            </p:nvSpPr>
            <p:spPr bwMode="auto">
              <a:xfrm>
                <a:off x="4608" y="292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6" name="Rectangle 192"/>
              <p:cNvSpPr>
                <a:spLocks noChangeArrowheads="1"/>
              </p:cNvSpPr>
              <p:nvPr/>
            </p:nvSpPr>
            <p:spPr bwMode="auto">
              <a:xfrm>
                <a:off x="4704" y="2928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615617" name="Rectangle 193"/>
              <p:cNvSpPr>
                <a:spLocks noChangeArrowheads="1"/>
              </p:cNvSpPr>
              <p:nvPr/>
            </p:nvSpPr>
            <p:spPr bwMode="auto">
              <a:xfrm>
                <a:off x="4608" y="3024"/>
                <a:ext cx="96" cy="9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AU"/>
              </a:p>
            </p:txBody>
          </p:sp>
        </p:grpSp>
        <p:sp>
          <p:nvSpPr>
            <p:cNvPr id="615619" name="Freeform 195"/>
            <p:cNvSpPr>
              <a:spLocks/>
            </p:cNvSpPr>
            <p:nvPr/>
          </p:nvSpPr>
          <p:spPr bwMode="auto">
            <a:xfrm>
              <a:off x="3840" y="1488"/>
              <a:ext cx="1632" cy="1632"/>
            </a:xfrm>
            <a:custGeom>
              <a:avLst/>
              <a:gdLst>
                <a:gd name="T0" fmla="*/ 0 w 1632"/>
                <a:gd name="T1" fmla="*/ 768 h 1632"/>
                <a:gd name="T2" fmla="*/ 96 w 1632"/>
                <a:gd name="T3" fmla="*/ 672 h 1632"/>
                <a:gd name="T4" fmla="*/ 192 w 1632"/>
                <a:gd name="T5" fmla="*/ 576 h 1632"/>
                <a:gd name="T6" fmla="*/ 288 w 1632"/>
                <a:gd name="T7" fmla="*/ 672 h 1632"/>
                <a:gd name="T8" fmla="*/ 384 w 1632"/>
                <a:gd name="T9" fmla="*/ 576 h 1632"/>
                <a:gd name="T10" fmla="*/ 288 w 1632"/>
                <a:gd name="T11" fmla="*/ 480 h 1632"/>
                <a:gd name="T12" fmla="*/ 384 w 1632"/>
                <a:gd name="T13" fmla="*/ 384 h 1632"/>
                <a:gd name="T14" fmla="*/ 480 w 1632"/>
                <a:gd name="T15" fmla="*/ 288 h 1632"/>
                <a:gd name="T16" fmla="*/ 576 w 1632"/>
                <a:gd name="T17" fmla="*/ 384 h 1632"/>
                <a:gd name="T18" fmla="*/ 672 w 1632"/>
                <a:gd name="T19" fmla="*/ 288 h 1632"/>
                <a:gd name="T20" fmla="*/ 576 w 1632"/>
                <a:gd name="T21" fmla="*/ 192 h 1632"/>
                <a:gd name="T22" fmla="*/ 672 w 1632"/>
                <a:gd name="T23" fmla="*/ 96 h 1632"/>
                <a:gd name="T24" fmla="*/ 768 w 1632"/>
                <a:gd name="T25" fmla="*/ 0 h 1632"/>
                <a:gd name="T26" fmla="*/ 864 w 1632"/>
                <a:gd name="T27" fmla="*/ 96 h 1632"/>
                <a:gd name="T28" fmla="*/ 960 w 1632"/>
                <a:gd name="T29" fmla="*/ 192 h 1632"/>
                <a:gd name="T30" fmla="*/ 1056 w 1632"/>
                <a:gd name="T31" fmla="*/ 288 h 1632"/>
                <a:gd name="T32" fmla="*/ 960 w 1632"/>
                <a:gd name="T33" fmla="*/ 384 h 1632"/>
                <a:gd name="T34" fmla="*/ 1056 w 1632"/>
                <a:gd name="T35" fmla="*/ 288 h 1632"/>
                <a:gd name="T36" fmla="*/ 1152 w 1632"/>
                <a:gd name="T37" fmla="*/ 384 h 1632"/>
                <a:gd name="T38" fmla="*/ 1248 w 1632"/>
                <a:gd name="T39" fmla="*/ 480 h 1632"/>
                <a:gd name="T40" fmla="*/ 1344 w 1632"/>
                <a:gd name="T41" fmla="*/ 576 h 1632"/>
                <a:gd name="T42" fmla="*/ 1248 w 1632"/>
                <a:gd name="T43" fmla="*/ 672 h 1632"/>
                <a:gd name="T44" fmla="*/ 1344 w 1632"/>
                <a:gd name="T45" fmla="*/ 576 h 1632"/>
                <a:gd name="T46" fmla="*/ 1440 w 1632"/>
                <a:gd name="T47" fmla="*/ 672 h 1632"/>
                <a:gd name="T48" fmla="*/ 1536 w 1632"/>
                <a:gd name="T49" fmla="*/ 768 h 1632"/>
                <a:gd name="T50" fmla="*/ 1632 w 1632"/>
                <a:gd name="T51" fmla="*/ 864 h 1632"/>
                <a:gd name="T52" fmla="*/ 1536 w 1632"/>
                <a:gd name="T53" fmla="*/ 960 h 1632"/>
                <a:gd name="T54" fmla="*/ 1440 w 1632"/>
                <a:gd name="T55" fmla="*/ 1056 h 1632"/>
                <a:gd name="T56" fmla="*/ 1344 w 1632"/>
                <a:gd name="T57" fmla="*/ 960 h 1632"/>
                <a:gd name="T58" fmla="*/ 1248 w 1632"/>
                <a:gd name="T59" fmla="*/ 1056 h 1632"/>
                <a:gd name="T60" fmla="*/ 1344 w 1632"/>
                <a:gd name="T61" fmla="*/ 1152 h 1632"/>
                <a:gd name="T62" fmla="*/ 1248 w 1632"/>
                <a:gd name="T63" fmla="*/ 1248 h 1632"/>
                <a:gd name="T64" fmla="*/ 1152 w 1632"/>
                <a:gd name="T65" fmla="*/ 1344 h 1632"/>
                <a:gd name="T66" fmla="*/ 1056 w 1632"/>
                <a:gd name="T67" fmla="*/ 1248 h 1632"/>
                <a:gd name="T68" fmla="*/ 960 w 1632"/>
                <a:gd name="T69" fmla="*/ 1344 h 1632"/>
                <a:gd name="T70" fmla="*/ 1056 w 1632"/>
                <a:gd name="T71" fmla="*/ 1440 h 1632"/>
                <a:gd name="T72" fmla="*/ 960 w 1632"/>
                <a:gd name="T73" fmla="*/ 1536 h 1632"/>
                <a:gd name="T74" fmla="*/ 864 w 1632"/>
                <a:gd name="T75" fmla="*/ 1632 h 1632"/>
                <a:gd name="T76" fmla="*/ 768 w 1632"/>
                <a:gd name="T77" fmla="*/ 1536 h 1632"/>
                <a:gd name="T78" fmla="*/ 672 w 1632"/>
                <a:gd name="T79" fmla="*/ 1440 h 1632"/>
                <a:gd name="T80" fmla="*/ 576 w 1632"/>
                <a:gd name="T81" fmla="*/ 1344 h 1632"/>
                <a:gd name="T82" fmla="*/ 672 w 1632"/>
                <a:gd name="T83" fmla="*/ 1248 h 1632"/>
                <a:gd name="T84" fmla="*/ 576 w 1632"/>
                <a:gd name="T85" fmla="*/ 1344 h 1632"/>
                <a:gd name="T86" fmla="*/ 480 w 1632"/>
                <a:gd name="T87" fmla="*/ 1248 h 1632"/>
                <a:gd name="T88" fmla="*/ 384 w 1632"/>
                <a:gd name="T89" fmla="*/ 1152 h 1632"/>
                <a:gd name="T90" fmla="*/ 288 w 1632"/>
                <a:gd name="T91" fmla="*/ 1056 h 1632"/>
                <a:gd name="T92" fmla="*/ 384 w 1632"/>
                <a:gd name="T93" fmla="*/ 960 h 1632"/>
                <a:gd name="T94" fmla="*/ 288 w 1632"/>
                <a:gd name="T95" fmla="*/ 1056 h 1632"/>
                <a:gd name="T96" fmla="*/ 192 w 1632"/>
                <a:gd name="T97" fmla="*/ 960 h 1632"/>
                <a:gd name="T98" fmla="*/ 96 w 1632"/>
                <a:gd name="T99" fmla="*/ 864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32" h="1632">
                  <a:moveTo>
                    <a:pt x="0" y="864"/>
                  </a:moveTo>
                  <a:lnTo>
                    <a:pt x="0" y="768"/>
                  </a:lnTo>
                  <a:lnTo>
                    <a:pt x="96" y="768"/>
                  </a:lnTo>
                  <a:lnTo>
                    <a:pt x="96" y="672"/>
                  </a:lnTo>
                  <a:lnTo>
                    <a:pt x="192" y="672"/>
                  </a:lnTo>
                  <a:lnTo>
                    <a:pt x="192" y="576"/>
                  </a:lnTo>
                  <a:lnTo>
                    <a:pt x="288" y="576"/>
                  </a:lnTo>
                  <a:lnTo>
                    <a:pt x="288" y="672"/>
                  </a:lnTo>
                  <a:lnTo>
                    <a:pt x="384" y="672"/>
                  </a:lnTo>
                  <a:lnTo>
                    <a:pt x="384" y="576"/>
                  </a:lnTo>
                  <a:lnTo>
                    <a:pt x="288" y="576"/>
                  </a:lnTo>
                  <a:lnTo>
                    <a:pt x="288" y="480"/>
                  </a:lnTo>
                  <a:lnTo>
                    <a:pt x="384" y="480"/>
                  </a:lnTo>
                  <a:lnTo>
                    <a:pt x="384" y="384"/>
                  </a:lnTo>
                  <a:lnTo>
                    <a:pt x="480" y="384"/>
                  </a:lnTo>
                  <a:lnTo>
                    <a:pt x="480" y="288"/>
                  </a:lnTo>
                  <a:lnTo>
                    <a:pt x="576" y="288"/>
                  </a:lnTo>
                  <a:lnTo>
                    <a:pt x="576" y="384"/>
                  </a:lnTo>
                  <a:lnTo>
                    <a:pt x="672" y="384"/>
                  </a:lnTo>
                  <a:lnTo>
                    <a:pt x="672" y="288"/>
                  </a:lnTo>
                  <a:lnTo>
                    <a:pt x="576" y="288"/>
                  </a:lnTo>
                  <a:lnTo>
                    <a:pt x="576" y="192"/>
                  </a:lnTo>
                  <a:lnTo>
                    <a:pt x="672" y="192"/>
                  </a:lnTo>
                  <a:lnTo>
                    <a:pt x="672" y="96"/>
                  </a:lnTo>
                  <a:lnTo>
                    <a:pt x="768" y="96"/>
                  </a:lnTo>
                  <a:lnTo>
                    <a:pt x="768" y="0"/>
                  </a:lnTo>
                  <a:lnTo>
                    <a:pt x="864" y="0"/>
                  </a:lnTo>
                  <a:lnTo>
                    <a:pt x="864" y="96"/>
                  </a:lnTo>
                  <a:lnTo>
                    <a:pt x="960" y="96"/>
                  </a:lnTo>
                  <a:lnTo>
                    <a:pt x="960" y="192"/>
                  </a:lnTo>
                  <a:lnTo>
                    <a:pt x="1056" y="192"/>
                  </a:lnTo>
                  <a:lnTo>
                    <a:pt x="1056" y="288"/>
                  </a:lnTo>
                  <a:lnTo>
                    <a:pt x="960" y="288"/>
                  </a:lnTo>
                  <a:lnTo>
                    <a:pt x="960" y="384"/>
                  </a:lnTo>
                  <a:lnTo>
                    <a:pt x="1056" y="384"/>
                  </a:lnTo>
                  <a:lnTo>
                    <a:pt x="1056" y="288"/>
                  </a:lnTo>
                  <a:lnTo>
                    <a:pt x="1152" y="288"/>
                  </a:lnTo>
                  <a:lnTo>
                    <a:pt x="1152" y="384"/>
                  </a:lnTo>
                  <a:lnTo>
                    <a:pt x="1248" y="384"/>
                  </a:lnTo>
                  <a:lnTo>
                    <a:pt x="1248" y="480"/>
                  </a:lnTo>
                  <a:lnTo>
                    <a:pt x="1344" y="480"/>
                  </a:lnTo>
                  <a:lnTo>
                    <a:pt x="1344" y="576"/>
                  </a:lnTo>
                  <a:lnTo>
                    <a:pt x="1248" y="576"/>
                  </a:lnTo>
                  <a:lnTo>
                    <a:pt x="1248" y="672"/>
                  </a:lnTo>
                  <a:lnTo>
                    <a:pt x="1344" y="672"/>
                  </a:lnTo>
                  <a:lnTo>
                    <a:pt x="1344" y="576"/>
                  </a:lnTo>
                  <a:lnTo>
                    <a:pt x="1440" y="576"/>
                  </a:lnTo>
                  <a:lnTo>
                    <a:pt x="1440" y="672"/>
                  </a:lnTo>
                  <a:lnTo>
                    <a:pt x="1536" y="672"/>
                  </a:lnTo>
                  <a:lnTo>
                    <a:pt x="1536" y="768"/>
                  </a:lnTo>
                  <a:lnTo>
                    <a:pt x="1632" y="768"/>
                  </a:lnTo>
                  <a:lnTo>
                    <a:pt x="1632" y="864"/>
                  </a:lnTo>
                  <a:lnTo>
                    <a:pt x="1536" y="864"/>
                  </a:lnTo>
                  <a:lnTo>
                    <a:pt x="1536" y="960"/>
                  </a:lnTo>
                  <a:lnTo>
                    <a:pt x="1440" y="960"/>
                  </a:lnTo>
                  <a:lnTo>
                    <a:pt x="1440" y="1056"/>
                  </a:lnTo>
                  <a:lnTo>
                    <a:pt x="1344" y="1056"/>
                  </a:lnTo>
                  <a:lnTo>
                    <a:pt x="1344" y="960"/>
                  </a:lnTo>
                  <a:lnTo>
                    <a:pt x="1248" y="960"/>
                  </a:lnTo>
                  <a:lnTo>
                    <a:pt x="1248" y="1056"/>
                  </a:lnTo>
                  <a:lnTo>
                    <a:pt x="1344" y="1056"/>
                  </a:lnTo>
                  <a:lnTo>
                    <a:pt x="1344" y="1152"/>
                  </a:lnTo>
                  <a:lnTo>
                    <a:pt x="1248" y="1152"/>
                  </a:lnTo>
                  <a:lnTo>
                    <a:pt x="1248" y="1248"/>
                  </a:lnTo>
                  <a:lnTo>
                    <a:pt x="1152" y="1248"/>
                  </a:lnTo>
                  <a:lnTo>
                    <a:pt x="1152" y="1344"/>
                  </a:lnTo>
                  <a:lnTo>
                    <a:pt x="1056" y="1344"/>
                  </a:lnTo>
                  <a:lnTo>
                    <a:pt x="1056" y="1248"/>
                  </a:lnTo>
                  <a:lnTo>
                    <a:pt x="960" y="1248"/>
                  </a:lnTo>
                  <a:lnTo>
                    <a:pt x="960" y="1344"/>
                  </a:lnTo>
                  <a:lnTo>
                    <a:pt x="1056" y="1344"/>
                  </a:lnTo>
                  <a:lnTo>
                    <a:pt x="1056" y="1440"/>
                  </a:lnTo>
                  <a:lnTo>
                    <a:pt x="960" y="1440"/>
                  </a:lnTo>
                  <a:lnTo>
                    <a:pt x="960" y="1536"/>
                  </a:lnTo>
                  <a:lnTo>
                    <a:pt x="864" y="1536"/>
                  </a:lnTo>
                  <a:lnTo>
                    <a:pt x="864" y="1632"/>
                  </a:lnTo>
                  <a:lnTo>
                    <a:pt x="768" y="1632"/>
                  </a:lnTo>
                  <a:lnTo>
                    <a:pt x="768" y="1536"/>
                  </a:lnTo>
                  <a:lnTo>
                    <a:pt x="672" y="1536"/>
                  </a:lnTo>
                  <a:lnTo>
                    <a:pt x="672" y="1440"/>
                  </a:lnTo>
                  <a:lnTo>
                    <a:pt x="576" y="1440"/>
                  </a:lnTo>
                  <a:lnTo>
                    <a:pt x="576" y="1344"/>
                  </a:lnTo>
                  <a:lnTo>
                    <a:pt x="672" y="1344"/>
                  </a:lnTo>
                  <a:lnTo>
                    <a:pt x="672" y="1248"/>
                  </a:lnTo>
                  <a:lnTo>
                    <a:pt x="576" y="1248"/>
                  </a:lnTo>
                  <a:lnTo>
                    <a:pt x="576" y="1344"/>
                  </a:lnTo>
                  <a:lnTo>
                    <a:pt x="480" y="1344"/>
                  </a:lnTo>
                  <a:lnTo>
                    <a:pt x="480" y="1248"/>
                  </a:lnTo>
                  <a:lnTo>
                    <a:pt x="384" y="1248"/>
                  </a:lnTo>
                  <a:lnTo>
                    <a:pt x="384" y="1152"/>
                  </a:lnTo>
                  <a:lnTo>
                    <a:pt x="288" y="1152"/>
                  </a:lnTo>
                  <a:lnTo>
                    <a:pt x="288" y="1056"/>
                  </a:lnTo>
                  <a:lnTo>
                    <a:pt x="384" y="1056"/>
                  </a:lnTo>
                  <a:lnTo>
                    <a:pt x="384" y="960"/>
                  </a:lnTo>
                  <a:lnTo>
                    <a:pt x="288" y="960"/>
                  </a:lnTo>
                  <a:lnTo>
                    <a:pt x="288" y="1056"/>
                  </a:lnTo>
                  <a:lnTo>
                    <a:pt x="192" y="1056"/>
                  </a:lnTo>
                  <a:lnTo>
                    <a:pt x="192" y="960"/>
                  </a:lnTo>
                  <a:lnTo>
                    <a:pt x="96" y="960"/>
                  </a:lnTo>
                  <a:lnTo>
                    <a:pt x="96" y="864"/>
                  </a:lnTo>
                  <a:lnTo>
                    <a:pt x="0" y="864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04790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11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en-US"/>
              <a:t>Results and interpretation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HK" altLang="en-US"/>
              <a:t>Classification accuracy</a:t>
            </a:r>
          </a:p>
          <a:p>
            <a:pPr>
              <a:lnSpc>
                <a:spcPct val="90000"/>
              </a:lnSpc>
            </a:pPr>
            <a:r>
              <a:rPr lang="en-HK" altLang="en-US"/>
              <a:t>Farmland area</a:t>
            </a:r>
          </a:p>
          <a:p>
            <a:pPr>
              <a:lnSpc>
                <a:spcPct val="90000"/>
              </a:lnSpc>
            </a:pPr>
            <a:r>
              <a:rPr lang="en-HK" altLang="en-US"/>
              <a:t>Farmland trajectory statistics</a:t>
            </a:r>
          </a:p>
          <a:p>
            <a:pPr>
              <a:lnSpc>
                <a:spcPct val="90000"/>
              </a:lnSpc>
            </a:pPr>
            <a:r>
              <a:rPr lang="en-HK" altLang="en-US"/>
              <a:t>Metrics of farmland expansion, abandonment and ephemeral farmlands</a:t>
            </a:r>
          </a:p>
          <a:p>
            <a:pPr>
              <a:lnSpc>
                <a:spcPct val="90000"/>
              </a:lnSpc>
            </a:pPr>
            <a:r>
              <a:rPr lang="en-HK" altLang="en-US"/>
              <a:t>Comparison between trajectory metrics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09DAE1-DDF9-4092-A8C4-11382A578B2C}" type="slidenum">
              <a:rPr lang="en-US" altLang="en-US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1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Classification accuracy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37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38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221F934-EE3E-44C6-BD71-836CCB33D8BB}" type="slidenum">
              <a:rPr lang="en-US" altLang="en-US"/>
              <a:pPr/>
              <a:t>36</a:t>
            </a:fld>
            <a:endParaRPr lang="en-US" altLang="en-US"/>
          </a:p>
        </p:txBody>
      </p:sp>
      <p:graphicFrame>
        <p:nvGraphicFramePr>
          <p:cNvPr id="574568" name="Group 10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34533791"/>
              </p:ext>
            </p:extLst>
          </p:nvPr>
        </p:nvGraphicFramePr>
        <p:xfrm>
          <a:off x="2267744" y="2060848"/>
          <a:ext cx="6336704" cy="3416686"/>
        </p:xfrm>
        <a:graphic>
          <a:graphicData uri="http://schemas.openxmlformats.org/drawingml/2006/table">
            <a:tbl>
              <a:tblPr/>
              <a:tblGrid>
                <a:gridCol w="1508528"/>
                <a:gridCol w="3198611"/>
                <a:gridCol w="1629565"/>
              </a:tblGrid>
              <a:tr h="4942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Image</a:t>
                      </a:r>
                      <a:endParaRPr kumimoji="0" lang="en-US" altLang="zh-TW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Overall accuracy (%)</a:t>
                      </a:r>
                      <a:endParaRPr kumimoji="0" lang="en-US" altLang="zh-TW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Kappa</a:t>
                      </a:r>
                      <a:endParaRPr kumimoji="0" lang="en-US" altLang="zh-TW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492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1994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93.4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0.914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42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2000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97.2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0.964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2005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93.0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0.911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8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2006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94.2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0.926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2007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87.7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0.837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2008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92.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  <a:endParaRPr kumimoji="0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0.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902</a:t>
                      </a:r>
                      <a:endParaRPr kumimoji="0" lang="en-US" altLang="zh-TW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7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en-US"/>
              <a:t>Farmland area</a:t>
            </a:r>
          </a:p>
        </p:txBody>
      </p:sp>
      <p:sp>
        <p:nvSpPr>
          <p:cNvPr id="6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70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CF7E7B-1B04-4BDF-9BE7-408DED20FC22}" type="slidenum">
              <a:rPr lang="en-US" altLang="en-US"/>
              <a:pPr/>
              <a:t>37</a:t>
            </a:fld>
            <a:endParaRPr lang="en-US" altLang="en-US"/>
          </a:p>
        </p:txBody>
      </p:sp>
      <p:graphicFrame>
        <p:nvGraphicFramePr>
          <p:cNvPr id="576656" name="Group 144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2481386471"/>
              </p:ext>
            </p:extLst>
          </p:nvPr>
        </p:nvGraphicFramePr>
        <p:xfrm>
          <a:off x="2051720" y="1484784"/>
          <a:ext cx="6771456" cy="4672330"/>
        </p:xfrm>
        <a:graphic>
          <a:graphicData uri="http://schemas.openxmlformats.org/drawingml/2006/table">
            <a:tbl>
              <a:tblPr/>
              <a:tblGrid>
                <a:gridCol w="2900363"/>
                <a:gridCol w="1933575"/>
                <a:gridCol w="1937518"/>
              </a:tblGrid>
              <a:tr h="5238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Description</a:t>
                      </a:r>
                      <a:endParaRPr kumimoji="1" lang="en-GB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Area (k ha)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Annual Growth (%)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Old farmland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14.43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Cultivated since 2000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11.81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10.5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Cultivated since 2005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7.08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4.9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70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Cultivated since 2006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1.78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5.3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Cultivated since 2007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4.62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13.2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Cultivated since 2008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6.38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16.1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Abandoned since 2000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1.19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Abandoned since 2005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1.34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16.3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Abandoned since 2006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0.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77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30.4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Abandoned since 2007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0.45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13.6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Abandoned since 2008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3.83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102.1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Ephemeral farmland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9.16</a:t>
                      </a:r>
                      <a:endParaRPr kumimoji="1" lang="en-GB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-</a:t>
                      </a:r>
                      <a:endParaRPr kumimoji="0" lang="en-HK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76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 sz="3800"/>
              <a:t>Proportion of permanent, ephemeral and abandoned farmlands</a:t>
            </a:r>
          </a:p>
        </p:txBody>
      </p:sp>
      <p:sp>
        <p:nvSpPr>
          <p:cNvPr id="7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78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EDB973-2AA4-467A-9FF9-0DD910BA58B7}" type="slidenum">
              <a:rPr lang="en-US" altLang="en-US"/>
              <a:pPr/>
              <a:t>38</a:t>
            </a:fld>
            <a:endParaRPr lang="en-US" altLang="en-US"/>
          </a:p>
        </p:txBody>
      </p:sp>
      <p:graphicFrame>
        <p:nvGraphicFramePr>
          <p:cNvPr id="578685" name="Group 125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1580462580"/>
              </p:ext>
            </p:extLst>
          </p:nvPr>
        </p:nvGraphicFramePr>
        <p:xfrm>
          <a:off x="201488" y="2266950"/>
          <a:ext cx="8763000" cy="3176588"/>
        </p:xfrm>
        <a:graphic>
          <a:graphicData uri="http://schemas.openxmlformats.org/drawingml/2006/table">
            <a:tbl>
              <a:tblPr/>
              <a:tblGrid>
                <a:gridCol w="914400"/>
                <a:gridCol w="1219200"/>
                <a:gridCol w="1295400"/>
                <a:gridCol w="941388"/>
                <a:gridCol w="1420812"/>
                <a:gridCol w="838200"/>
                <a:gridCol w="1344613"/>
                <a:gridCol w="788987"/>
              </a:tblGrid>
              <a:tr h="554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HK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822325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230313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383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Farmland</a:t>
                      </a:r>
                      <a:b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</a:b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(k ha)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4588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Stable</a:t>
                      </a:r>
                      <a:b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</a:b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(k ha)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%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822325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230313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383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Abandoned</a:t>
                      </a:r>
                      <a:b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</a:b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(k ha)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%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4588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Ephemeral</a:t>
                      </a:r>
                      <a:b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</a:b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(k ha)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%</a:t>
                      </a:r>
                      <a:endParaRPr kumimoji="1" lang="en-GB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</a:tr>
              <a:tr h="4810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1994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20.43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14.43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70.6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--</a:t>
                      </a:r>
                      <a:endParaRPr kumimoji="0" lang="en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HK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--</a:t>
                      </a:r>
                      <a:endParaRPr kumimoji="0" lang="en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6.00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29.4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2000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34.86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26.24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75.3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1.19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5.8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8.62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24.7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2005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42.06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33.32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79.2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1.34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3.8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8.74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20.8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2006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40.34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35.11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87.0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0.77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1.8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5.23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13.0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2007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50.64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39.73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78.5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0.45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10.91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21.5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2008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55.27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46.11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82.6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3.83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  <a:cs typeface="Times New Roman" pitchFamily="18" charset="0"/>
                        </a:rPr>
                        <a:t>7.6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9.16</a:t>
                      </a:r>
                      <a:endParaRPr kumimoji="1" lang="en-GB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  <a:cs typeface="Times New Roman" pitchFamily="18" charset="0"/>
                        </a:rPr>
                        <a:t>16.4</a:t>
                      </a:r>
                      <a:endParaRPr kumimoji="1" lang="en-GB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3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en-US" sz="3400"/>
              <a:t>Farmland trajectories</a:t>
            </a:r>
            <a:endParaRPr lang="en-US" altLang="en-US" sz="3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5087CF-836F-4E9C-B6FE-8B7497E5047C}" type="slidenum">
              <a:rPr lang="en-US" altLang="en-US"/>
              <a:pPr/>
              <a:t>39</a:t>
            </a:fld>
            <a:endParaRPr lang="en-US" altLang="en-US"/>
          </a:p>
        </p:txBody>
      </p:sp>
      <p:pic>
        <p:nvPicPr>
          <p:cNvPr id="620550" name="Picture 6" descr="PPT_trajectory2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72" y="1268760"/>
            <a:ext cx="8382000" cy="505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11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 sz="3800"/>
              <a:t>Metrics of farmland trajectories</a:t>
            </a:r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BECC47-165B-4400-8830-74EC84CC6F41}" type="slidenum">
              <a:rPr lang="en-US" altLang="en-US"/>
              <a:pPr/>
              <a:t>40</a:t>
            </a:fld>
            <a:endParaRPr lang="en-US" altLang="en-US"/>
          </a:p>
        </p:txBody>
      </p:sp>
      <p:graphicFrame>
        <p:nvGraphicFramePr>
          <p:cNvPr id="584785" name="Group 81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2951412750"/>
              </p:ext>
            </p:extLst>
          </p:nvPr>
        </p:nvGraphicFramePr>
        <p:xfrm>
          <a:off x="2123728" y="1268760"/>
          <a:ext cx="6750248" cy="5037775"/>
        </p:xfrm>
        <a:graphic>
          <a:graphicData uri="http://schemas.openxmlformats.org/drawingml/2006/table">
            <a:tbl>
              <a:tblPr/>
              <a:tblGrid>
                <a:gridCol w="1999202"/>
                <a:gridCol w="2969404"/>
                <a:gridCol w="1781642"/>
              </a:tblGrid>
              <a:tr h="3476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Trajectory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Change description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PLAND (%)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X-X-X-X-X-X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Old farmland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3.79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O-X-X-X-X-X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Cultivated since 2000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3.10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O-O-X-X-X-X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Cultivated since 2005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1.86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651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O-O-O-X-X-X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Cultivated since 2006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0.47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O-O-O-O-X-X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Cultivated since 2007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1.21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O-O-O-O-O-X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Cultivated since 2008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1.67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X-O-O-O-O-O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Abandoned since 2000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0.31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-X-O-O-O-O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Abandoned since 2005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0.35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651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-X-O-O-O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Abandoned since 2006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0.20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-X-O-O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Abandoned since 2007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0.12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?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-X-O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Abandoned since 2008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1.01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782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t-BR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O-X-O-X-O-X</a:t>
                      </a:r>
                      <a:br>
                        <a:rPr kumimoji="1" lang="pt-BR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</a:br>
                      <a:r>
                        <a:rPr kumimoji="1" lang="pt-BR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X-X-O-O-X-</a:t>
                      </a:r>
                      <a:r>
                        <a:rPr kumimoji="1" lang="pt-BR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X</a:t>
                      </a:r>
                      <a:r>
                        <a:rPr kumimoji="1" lang="pt-BR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/>
                      </a:r>
                      <a:br>
                        <a:rPr kumimoji="1" lang="pt-BR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</a:br>
                      <a:r>
                        <a:rPr kumimoji="1" lang="pt-BR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…</a:t>
                      </a:r>
                      <a:endParaRPr kumimoji="1" lang="pt-BR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Ephemeral farmland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2.40</a:t>
                      </a:r>
                      <a:endParaRPr kumimoji="1" lang="en-GB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26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/>
              <a:t>Metrics of stable farmland</a:t>
            </a:r>
          </a:p>
        </p:txBody>
      </p:sp>
      <p:sp>
        <p:nvSpPr>
          <p:cNvPr id="10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108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1E2C2C-2CC2-46F0-9D57-D8AFD46995C7}" type="slidenum">
              <a:rPr lang="en-US" altLang="en-US"/>
              <a:pPr/>
              <a:t>41</a:t>
            </a:fld>
            <a:endParaRPr lang="en-US" altLang="en-US"/>
          </a:p>
        </p:txBody>
      </p:sp>
      <p:graphicFrame>
        <p:nvGraphicFramePr>
          <p:cNvPr id="586961" name="Group 209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2277571611"/>
              </p:ext>
            </p:extLst>
          </p:nvPr>
        </p:nvGraphicFramePr>
        <p:xfrm>
          <a:off x="2123728" y="1268760"/>
          <a:ext cx="6563072" cy="4959764"/>
        </p:xfrm>
        <a:graphic>
          <a:graphicData uri="http://schemas.openxmlformats.org/drawingml/2006/table">
            <a:tbl>
              <a:tblPr/>
              <a:tblGrid>
                <a:gridCol w="770010"/>
                <a:gridCol w="1848263"/>
                <a:gridCol w="987099"/>
                <a:gridCol w="1173005"/>
                <a:gridCol w="798795"/>
                <a:gridCol w="985900"/>
              </a:tblGrid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Year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Change description</a:t>
                      </a:r>
                      <a:endParaRPr kumimoji="1" lang="en-GB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Area (kha)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PLAND (%)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NLSI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AWFDI</a:t>
                      </a:r>
                      <a:endParaRPr kumimoji="1" lang="en-GB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1994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rowSpan="6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Stable farmland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14.43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3.79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0.1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26.24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6.89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0.1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1.2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33.32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8.75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096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1.2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35.11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9.22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093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1.24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6743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39.73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10.43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106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265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6743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2008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46.11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12.10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0.114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1.285</a:t>
                      </a:r>
                      <a:endParaRPr kumimoji="1" lang="en-GB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row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Permanently abandoned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1.19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0.31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480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1.0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86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2.53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0.66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0.4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47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1.09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3.30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0.86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0.4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47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MingLiU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100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6743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2007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3.75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0.98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0.45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MingLiU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1.1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04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2008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7.58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1.99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0.3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85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1.134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374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HK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Ephemeral farmland</a:t>
                      </a:r>
                      <a:endParaRPr kumimoji="1" lang="en-GB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9.16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2.40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0.4</a:t>
                      </a:r>
                      <a:r>
                        <a:rPr kumimoji="1" lang="en-GB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31</a:t>
                      </a:r>
                      <a:endParaRPr kumimoji="1" lang="en-GB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2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GB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1.1</a:t>
                      </a:r>
                      <a:r>
                        <a:rPr kumimoji="1" lang="en-GB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MingLiU" pitchFamily="49" charset="-120"/>
                          <a:cs typeface="Times New Roman" pitchFamily="18" charset="0"/>
                        </a:rPr>
                        <a:t>43</a:t>
                      </a:r>
                      <a:endParaRPr kumimoji="1" lang="en-GB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24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altLang="en-US" sz="3800"/>
              <a:t>PLAND of permanent farmland expansion/abandonment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AB0908-1EC9-4CCF-A27A-D6B5E473DA3C}" type="slidenum">
              <a:rPr lang="en-US" altLang="en-US"/>
              <a:pPr/>
              <a:t>42</a:t>
            </a:fld>
            <a:endParaRPr lang="en-US" altLang="en-US"/>
          </a:p>
        </p:txBody>
      </p:sp>
      <p:graphicFrame>
        <p:nvGraphicFramePr>
          <p:cNvPr id="588806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79762035"/>
              </p:ext>
            </p:extLst>
          </p:nvPr>
        </p:nvGraphicFramePr>
        <p:xfrm>
          <a:off x="1979712" y="1844824"/>
          <a:ext cx="7010400" cy="380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Chart" r:id="rId5" imgW="9382125" imgH="5095875" progId="Excel.Chart.8">
                  <p:embed/>
                </p:oleObj>
              </mc:Choice>
              <mc:Fallback>
                <p:oleObj name="Chart" r:id="rId5" imgW="9382125" imgH="50958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844824"/>
                        <a:ext cx="7010400" cy="380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534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HK" altLang="en-US" sz="3600" dirty="0"/>
              <a:t>NLSI of permanent farmland expansion/abandonment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7F474E-8189-41E1-9CAB-EF5EBF9EB40E}" type="slidenum">
              <a:rPr lang="en-US" altLang="en-US"/>
              <a:pPr/>
              <a:t>43</a:t>
            </a:fld>
            <a:endParaRPr lang="en-US" altLang="en-US"/>
          </a:p>
        </p:txBody>
      </p:sp>
      <p:graphicFrame>
        <p:nvGraphicFramePr>
          <p:cNvPr id="592900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33230976"/>
              </p:ext>
            </p:extLst>
          </p:nvPr>
        </p:nvGraphicFramePr>
        <p:xfrm>
          <a:off x="2051720" y="1916832"/>
          <a:ext cx="6858000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Chart" r:id="rId5" imgW="9382125" imgH="5095875" progId="Excel.Chart.8">
                  <p:embed/>
                </p:oleObj>
              </mc:Choice>
              <mc:Fallback>
                <p:oleObj name="Chart" r:id="rId5" imgW="9382125" imgH="50958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916832"/>
                        <a:ext cx="6858000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759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en-US" sz="3400"/>
              <a:t>AWFDI of permanent farmland expansion/abandonment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1EB722-3434-45FB-AF1F-68AC14A4629C}" type="slidenum">
              <a:rPr lang="en-US" altLang="en-US"/>
              <a:pPr/>
              <a:t>44</a:t>
            </a:fld>
            <a:endParaRPr lang="en-US" altLang="en-US"/>
          </a:p>
        </p:txBody>
      </p:sp>
      <p:graphicFrame>
        <p:nvGraphicFramePr>
          <p:cNvPr id="594948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99836636"/>
              </p:ext>
            </p:extLst>
          </p:nvPr>
        </p:nvGraphicFramePr>
        <p:xfrm>
          <a:off x="1894550" y="1700808"/>
          <a:ext cx="7239000" cy="393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Chart" r:id="rId5" imgW="9382125" imgH="5095875" progId="Excel.Chart.8">
                  <p:embed/>
                </p:oleObj>
              </mc:Choice>
              <mc:Fallback>
                <p:oleObj name="Chart" r:id="rId5" imgW="9382125" imgH="50958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4550" y="1700808"/>
                        <a:ext cx="7239000" cy="3932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41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4" name="camera.wav"/>
          </p:stSnd>
        </p:sndAc>
      </p:transition>
    </mc:Choice>
    <mc:Fallback xmlns="">
      <p:transition spd="med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800">
                <a:ea typeface="宋体" pitchFamily="2" charset="-122"/>
              </a:rPr>
              <a:t>Discussion: change of metrics</a:t>
            </a:r>
            <a:endParaRPr lang="en-US" altLang="zh-TW" sz="3800">
              <a:ea typeface="新細明體" pitchFamily="18" charset="-120"/>
            </a:endParaRPr>
          </a:p>
        </p:txBody>
      </p:sp>
      <p:sp>
        <p:nvSpPr>
          <p:cNvPr id="596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/>
              <a:t>PLAND: rapid expansion associated with accelerated abandonment.</a:t>
            </a:r>
          </a:p>
          <a:p>
            <a:pPr>
              <a:lnSpc>
                <a:spcPct val="80000"/>
              </a:lnSpc>
            </a:pPr>
            <a:r>
              <a:rPr lang="en-US" altLang="en-US" sz="2600"/>
              <a:t>NLSI: tendency to greater patch aggregation – larger scale of farmland expansion and abandonment.</a:t>
            </a:r>
          </a:p>
          <a:p>
            <a:pPr>
              <a:lnSpc>
                <a:spcPct val="80000"/>
              </a:lnSpc>
            </a:pPr>
            <a:r>
              <a:rPr lang="en-US" altLang="en-US" sz="2600"/>
              <a:t>AWFDI: increasing </a:t>
            </a:r>
            <a:r>
              <a:rPr lang="en-US" altLang="zh-CN" sz="2600">
                <a:ea typeface="宋体" pitchFamily="2" charset="-122"/>
              </a:rPr>
              <a:t>edge </a:t>
            </a:r>
            <a:r>
              <a:rPr lang="en-US" altLang="en-US" sz="2600"/>
              <a:t>complexity of patches when small, simple shape patches are merged together.</a:t>
            </a:r>
            <a:endParaRPr lang="en-GB" altLang="en-US" sz="260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797C42-4EFA-4746-BBAD-AFAC19E7E52A}" type="slidenum">
              <a:rPr lang="en-US" altLang="en-US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25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800">
                <a:ea typeface="宋体" pitchFamily="2" charset="-122"/>
              </a:rPr>
              <a:t>Discussion: ephemeral farmlands</a:t>
            </a:r>
            <a:endParaRPr lang="en-US" altLang="zh-TW" sz="3800">
              <a:ea typeface="新細明體" pitchFamily="18" charset="-120"/>
            </a:endParaRPr>
          </a:p>
        </p:txBody>
      </p:sp>
      <p:sp>
        <p:nvSpPr>
          <p:cNvPr id="599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marginal farmland that has been cultivated and abandoned in succession.</a:t>
            </a:r>
          </a:p>
          <a:p>
            <a:pPr>
              <a:lnSpc>
                <a:spcPct val="90000"/>
              </a:lnSpc>
            </a:pPr>
            <a:r>
              <a:rPr lang="en-US" altLang="en-US"/>
              <a:t>Accounts for </a:t>
            </a:r>
            <a:r>
              <a:rPr lang="en-US" altLang="zh-CN">
                <a:ea typeface="宋体" pitchFamily="2" charset="-122"/>
              </a:rPr>
              <a:t>16.4</a:t>
            </a:r>
            <a:r>
              <a:rPr lang="en-US" altLang="en-US"/>
              <a:t>% of total farmland area.</a:t>
            </a:r>
          </a:p>
          <a:p>
            <a:pPr>
              <a:lnSpc>
                <a:spcPct val="90000"/>
              </a:lnSpc>
            </a:pPr>
            <a:r>
              <a:rPr lang="en-US" altLang="en-US"/>
              <a:t>Insufficient infrastructure and water resources.</a:t>
            </a:r>
          </a:p>
          <a:p>
            <a:pPr>
              <a:lnSpc>
                <a:spcPct val="90000"/>
              </a:lnSpc>
            </a:pPr>
            <a:r>
              <a:rPr lang="en-US" altLang="en-US"/>
              <a:t>Prone to the farmland abandonment and land degradation.</a:t>
            </a:r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2C3AB8-82A1-409F-8DE2-0EF193DE8405}" type="slidenum">
              <a:rPr lang="en-US" altLang="en-US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47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Conclusions</a:t>
            </a:r>
            <a:endParaRPr lang="en-US" altLang="zh-TW">
              <a:ea typeface="新細明體" pitchFamily="18" charset="-120"/>
            </a:endParaRPr>
          </a:p>
        </p:txBody>
      </p:sp>
      <p:sp>
        <p:nvSpPr>
          <p:cNvPr id="601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The trajectory-based approach to monitor and analyse landuse change in aridzone.</a:t>
            </a:r>
          </a:p>
          <a:p>
            <a:pPr>
              <a:lnSpc>
                <a:spcPct val="90000"/>
              </a:lnSpc>
            </a:pPr>
            <a:r>
              <a:rPr lang="en-US" altLang="en-US" sz="2600"/>
              <a:t>Farmland has rapidly increased in the study area.</a:t>
            </a:r>
          </a:p>
          <a:p>
            <a:pPr>
              <a:lnSpc>
                <a:spcPct val="90000"/>
              </a:lnSpc>
            </a:pPr>
            <a:r>
              <a:rPr lang="en-US" altLang="en-US" sz="2600"/>
              <a:t>Signs have been shown that the lack of water supply has resulted in farmland abandonment.</a:t>
            </a:r>
          </a:p>
          <a:p>
            <a:pPr>
              <a:lnSpc>
                <a:spcPct val="90000"/>
              </a:lnSpc>
            </a:pPr>
            <a:r>
              <a:rPr lang="en-US" altLang="en-US" sz="2600"/>
              <a:t>The spatial pattern of the farmland expansion and abandonment can be quantified by the class-level metrics.</a:t>
            </a:r>
            <a:endParaRPr lang="en-GB" altLang="en-US" sz="260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D3C232-B80F-43D5-824F-F60FE07DCA80}" type="slidenum">
              <a:rPr lang="en-US" altLang="en-US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65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FC0A9D-B3D7-438E-93B6-2A50D7F13AF2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979712" y="1988840"/>
            <a:ext cx="6562725" cy="165618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en-US" sz="4800" dirty="0"/>
              <a:t>Thank you for your attention!</a:t>
            </a:r>
            <a:endParaRPr lang="en-GB" altLang="en-US" sz="4800" dirty="0"/>
          </a:p>
        </p:txBody>
      </p:sp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1835696" y="4149080"/>
            <a:ext cx="701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tx2"/>
                </a:solidFill>
              </a:rPr>
              <a:t>For further contact: qiming@hkbu.edu.hk</a:t>
            </a:r>
            <a:endParaRPr lang="en-GB" alt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86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References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100" dirty="0">
                <a:ea typeface="宋体" pitchFamily="2" charset="-122"/>
              </a:rPr>
              <a:t>Turner, M.G., Gardner, R.H., O'Neill, R.V. 2001 Landscape Ecology in Theory and Practice: Pattern and Process. New York: Springer.</a:t>
            </a:r>
          </a:p>
          <a:p>
            <a:pPr>
              <a:lnSpc>
                <a:spcPct val="90000"/>
              </a:lnSpc>
            </a:pPr>
            <a:endParaRPr lang="en-US" altLang="zh-CN" sz="2100" dirty="0">
              <a:ea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100" dirty="0" err="1">
                <a:ea typeface="宋体" pitchFamily="2" charset="-122"/>
              </a:rPr>
              <a:t>McGarigal</a:t>
            </a:r>
            <a:r>
              <a:rPr lang="en-US" altLang="zh-CN" sz="2100" dirty="0">
                <a:ea typeface="宋体" pitchFamily="2" charset="-122"/>
              </a:rPr>
              <a:t>, K., Cushman, S. A., Neel, M. C. and </a:t>
            </a:r>
            <a:r>
              <a:rPr lang="en-US" altLang="zh-CN" sz="2100" dirty="0" err="1">
                <a:ea typeface="宋体" pitchFamily="2" charset="-122"/>
              </a:rPr>
              <a:t>Ene</a:t>
            </a:r>
            <a:r>
              <a:rPr lang="en-US" altLang="zh-CN" sz="2100" dirty="0">
                <a:ea typeface="宋体" pitchFamily="2" charset="-122"/>
              </a:rPr>
              <a:t>, E. 2002. FRAGSTATS: Spatial Pattern Analysis Program for Categorical Maps. Computer software program produced by the authors at the University of Massachusetts, Amherst. Available at the following web site: www.umass.edu/landeco/research/fragstats/fragstats.html.</a:t>
            </a:r>
            <a:endParaRPr lang="zh-CN" altLang="en-US" sz="2100" dirty="0">
              <a:ea typeface="宋体" pitchFamily="2" charset="-122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altLang="en-US" smtClean="0"/>
              <a:t>Palacky University, Olomouc, Czech Republic, 18-22 November 2013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A0AB79-A5D5-4F26-96D6-84DE03330156}" type="slidenum">
              <a:rPr lang="en-US" altLang="en-US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74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3" name="camera.wav"/>
          </p:stSnd>
        </p:sndAc>
      </p:transition>
    </mc:Choice>
    <mc:Fallback xmlns="">
      <p:transition spd="med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1874</Words>
  <Application>Microsoft Office PowerPoint</Application>
  <PresentationFormat>On-screen Show (4:3)</PresentationFormat>
  <Paragraphs>564</Paragraphs>
  <Slides>49</Slides>
  <Notes>48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Výchozí návrh</vt:lpstr>
      <vt:lpstr>Equation</vt:lpstr>
      <vt:lpstr>Chart</vt:lpstr>
      <vt:lpstr>Analysing the Spatio-temporal Pattern of Farmland Change Using Landscape Metrics</vt:lpstr>
      <vt:lpstr>Spatio-temporal change</vt:lpstr>
      <vt:lpstr>Agriculture in China’s aridzone</vt:lpstr>
      <vt:lpstr>Study area</vt:lpstr>
      <vt:lpstr>Study area</vt:lpstr>
      <vt:lpstr>Taklimakan Desert</vt:lpstr>
      <vt:lpstr>Tarim River</vt:lpstr>
      <vt:lpstr>Fringe of Taklimakan Desert</vt:lpstr>
      <vt:lpstr>Fragile ecosystem</vt:lpstr>
      <vt:lpstr>People</vt:lpstr>
      <vt:lpstr>Local minorities</vt:lpstr>
      <vt:lpstr>Simple elementary daily life</vt:lpstr>
      <vt:lpstr>Small-scale cultivation</vt:lpstr>
      <vt:lpstr>Limited animal husbandry</vt:lpstr>
      <vt:lpstr>‘Unlimited’ uncultivated land</vt:lpstr>
      <vt:lpstr>Large-scale cotton cropping</vt:lpstr>
      <vt:lpstr>Irrigation</vt:lpstr>
      <vt:lpstr>Drainage</vt:lpstr>
      <vt:lpstr>Research issues</vt:lpstr>
      <vt:lpstr>Image data</vt:lpstr>
      <vt:lpstr>PowerPoint Presentation</vt:lpstr>
      <vt:lpstr>IKONOS (5/10/2000)</vt:lpstr>
      <vt:lpstr>Field investigation</vt:lpstr>
      <vt:lpstr>The general approach</vt:lpstr>
      <vt:lpstr>Image classification</vt:lpstr>
      <vt:lpstr>Establishing change trajectories</vt:lpstr>
      <vt:lpstr>Spatio-temporal pattern of the trajectories</vt:lpstr>
      <vt:lpstr>Selected landscape metrics</vt:lpstr>
      <vt:lpstr>Spatial pattern indicators</vt:lpstr>
      <vt:lpstr>Selected pattern indicators</vt:lpstr>
      <vt:lpstr>NLSI (class-level)</vt:lpstr>
      <vt:lpstr>NLSI (class-level)</vt:lpstr>
      <vt:lpstr>Fractal Dimension Index (class-level)</vt:lpstr>
      <vt:lpstr>AWFDI (class-level)</vt:lpstr>
      <vt:lpstr>Results and interpretation</vt:lpstr>
      <vt:lpstr>Classification accuracy</vt:lpstr>
      <vt:lpstr>Farmland area</vt:lpstr>
      <vt:lpstr>Proportion of permanent, ephemeral and abandoned farmlands</vt:lpstr>
      <vt:lpstr>Farmland trajectories</vt:lpstr>
      <vt:lpstr>Metrics of farmland trajectories</vt:lpstr>
      <vt:lpstr>Metrics of stable farmland</vt:lpstr>
      <vt:lpstr>PLAND of permanent farmland expansion/abandonment</vt:lpstr>
      <vt:lpstr>NLSI of permanent farmland expansion/abandonment</vt:lpstr>
      <vt:lpstr>AWFDI of permanent farmland expansion/abandonment</vt:lpstr>
      <vt:lpstr>Discussion: change of metrics</vt:lpstr>
      <vt:lpstr>Discussion: ephemeral farmlands</vt:lpstr>
      <vt:lpstr>Conclusions</vt:lpstr>
      <vt:lpstr>Thank you for your attention!</vt:lpstr>
      <vt:lpstr>References</vt:lpstr>
    </vt:vector>
  </TitlesOfParts>
  <Company>PS UP v Olomouci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PSUP4</dc:creator>
  <cp:lastModifiedBy>Qiming</cp:lastModifiedBy>
  <cp:revision>22</cp:revision>
  <dcterms:created xsi:type="dcterms:W3CDTF">2011-05-11T06:26:29Z</dcterms:created>
  <dcterms:modified xsi:type="dcterms:W3CDTF">2013-11-16T07:53:32Z</dcterms:modified>
</cp:coreProperties>
</file>