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4" r:id="rId2"/>
    <p:sldId id="262" r:id="rId3"/>
    <p:sldId id="267" r:id="rId4"/>
    <p:sldId id="268" r:id="rId5"/>
    <p:sldId id="284" r:id="rId6"/>
    <p:sldId id="309" r:id="rId7"/>
    <p:sldId id="285" r:id="rId8"/>
    <p:sldId id="286" r:id="rId9"/>
    <p:sldId id="288" r:id="rId10"/>
    <p:sldId id="290" r:id="rId11"/>
    <p:sldId id="292" r:id="rId12"/>
    <p:sldId id="293" r:id="rId13"/>
    <p:sldId id="294" r:id="rId14"/>
    <p:sldId id="315" r:id="rId15"/>
    <p:sldId id="287" r:id="rId16"/>
    <p:sldId id="302" r:id="rId1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7C0B-54DE-4D6A-9670-ECEF7BF74247}" type="datetimeFigureOut">
              <a:rPr lang="cs-CZ" smtClean="0"/>
              <a:pPr/>
              <a:t>19.11.2013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A2B9C-94B5-44B3-8CB3-F0C766C9B18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01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2B9C-94B5-44B3-8CB3-F0C766C9B185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FDE1C-C123-4BF7-99C2-F3D02427705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BD7E-A21C-485C-B74A-C5F1F2C3BC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8FD07-1286-4A03-998A-D18AE1E7861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A22E-70AB-4D4B-8BFA-235D2204F6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A345D-2FA6-4671-9EB2-B5619BE3930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667F-BB7C-4CAB-842D-8A66E270C2D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A04B8-1B13-4D11-8721-2196811577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0871F-3CFE-4845-A40C-D6F305C69FD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E252C-0F55-489E-8D00-806A19B3240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1328-53C4-4C79-B79B-80DFE74B65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D8517-48A6-4588-A7DE-F4A3266053D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68313" y="404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68313" y="1773238"/>
            <a:ext cx="82296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E4654D-1BA5-47B0-8813-4E13870333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11863" y="6240463"/>
            <a:ext cx="270033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468313" y="6308725"/>
            <a:ext cx="284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>
                <a:solidFill>
                  <a:srgbClr val="969696"/>
                </a:solidFill>
                <a:latin typeface="Calibri" pitchFamily="34" charset="0"/>
              </a:rPr>
              <a:t>www.geoinformatics.upol.cz</a:t>
            </a:r>
            <a:endParaRPr lang="cs-CZ" altLang="en-US">
              <a:solidFill>
                <a:srgbClr val="969696"/>
              </a:solidFill>
              <a:latin typeface="Calibri" pitchFamily="34" charset="0"/>
            </a:endParaRPr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468313" y="6165850"/>
            <a:ext cx="8229600" cy="0"/>
          </a:xfrm>
          <a:prstGeom prst="line">
            <a:avLst/>
          </a:prstGeom>
          <a:noFill/>
          <a:ln w="19050">
            <a:solidFill>
              <a:srgbClr val="3374B5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468313" y="1628775"/>
            <a:ext cx="82296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760" y="4486919"/>
            <a:ext cx="5973762" cy="720081"/>
          </a:xfrm>
        </p:spPr>
        <p:txBody>
          <a:bodyPr/>
          <a:lstStyle/>
          <a:p>
            <a:r>
              <a:rPr lang="cs-CZ" altLang="cs-CZ" sz="3200" b="1" dirty="0" err="1" smtClean="0"/>
              <a:t>Reg</a:t>
            </a:r>
            <a:r>
              <a:rPr lang="cs-CZ" altLang="cs-CZ" sz="3200" b="1" dirty="0" smtClean="0"/>
              <a:t>. č.: </a:t>
            </a:r>
            <a:r>
              <a:rPr lang="cs-CZ" altLang="cs-CZ" sz="3200" b="1" dirty="0" smtClean="0"/>
              <a:t>CZ.1.07/2.3.00/20.0170</a:t>
            </a:r>
            <a:endParaRPr lang="cs-CZ" altLang="cs-CZ" sz="3200" b="1" dirty="0" smtClean="0"/>
          </a:p>
        </p:txBody>
      </p:sp>
      <p:pic>
        <p:nvPicPr>
          <p:cNvPr id="2051" name="Picture 4" descr="OPVK_ver_zakladni_logolink_RGB_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4" y="436563"/>
            <a:ext cx="1801812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229200"/>
            <a:ext cx="77390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63688" y="2708920"/>
            <a:ext cx="6866732" cy="169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675D59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D5B6B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cs-CZ" sz="26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Hodnocení</a:t>
            </a:r>
            <a:r>
              <a:rPr lang="en-US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cs-CZ" sz="26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přesnosti</a:t>
            </a:r>
            <a:r>
              <a:rPr lang="en-US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cs-CZ" sz="26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výstupů</a:t>
            </a:r>
            <a:r>
              <a:rPr lang="en-US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z UAV </a:t>
            </a:r>
            <a:r>
              <a:rPr lang="en-US" altLang="cs-CZ" sz="26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fotogrammetrie</a:t>
            </a:r>
            <a:endParaRPr lang="cs-CZ" altLang="cs-CZ" sz="26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cs-CZ" altLang="cs-CZ" sz="26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cs-CZ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RNDr</a:t>
            </a:r>
            <a:r>
              <a:rPr lang="cs-CZ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. Jakub </a:t>
            </a:r>
            <a:r>
              <a:rPr lang="cs-CZ" altLang="cs-CZ" sz="26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Miřijovský</a:t>
            </a:r>
            <a:r>
              <a:rPr lang="cs-CZ" altLang="cs-CZ" sz="26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, Ph.D.</a:t>
            </a:r>
          </a:p>
        </p:txBody>
      </p:sp>
    </p:spTree>
    <p:extLst>
      <p:ext uri="{BB962C8B-B14F-4D97-AF65-F5344CB8AC3E}">
        <p14:creationId xmlns:p14="http://schemas.microsoft.com/office/powerpoint/2010/main" val="30440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395536" y="1556792"/>
            <a:ext cx="842493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Koncept</a:t>
            </a:r>
            <a:endParaRPr lang="cs-CZ" sz="3600" dirty="0"/>
          </a:p>
        </p:txBody>
      </p:sp>
      <p:sp>
        <p:nvSpPr>
          <p:cNvPr id="4" name="Obdélník 3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0648"/>
            <a:ext cx="548640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Kamera a její kalibrace</a:t>
            </a:r>
          </a:p>
          <a:p>
            <a:pPr lvl="1"/>
            <a:r>
              <a:rPr lang="cs-CZ" dirty="0" smtClean="0"/>
              <a:t>Prvky vnitřní orientace</a:t>
            </a:r>
          </a:p>
          <a:p>
            <a:pPr lvl="1"/>
            <a:r>
              <a:rPr lang="cs-CZ" dirty="0"/>
              <a:t> </a:t>
            </a:r>
            <a:r>
              <a:rPr lang="cs-CZ" dirty="0" err="1" smtClean="0"/>
              <a:t>iWitness</a:t>
            </a:r>
            <a:r>
              <a:rPr lang="cs-CZ" dirty="0" smtClean="0"/>
              <a:t>, </a:t>
            </a:r>
            <a:r>
              <a:rPr lang="cs-CZ" dirty="0" err="1" smtClean="0"/>
              <a:t>PhotoModeler</a:t>
            </a:r>
            <a:endParaRPr lang="cs-CZ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63" y="3645024"/>
            <a:ext cx="38737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4028"/>
              </p:ext>
            </p:extLst>
          </p:nvPr>
        </p:nvGraphicFramePr>
        <p:xfrm>
          <a:off x="1043608" y="3501008"/>
          <a:ext cx="3241040" cy="2456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0520"/>
                <a:gridCol w="1620520"/>
              </a:tblGrid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Název kamery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Canon EOS 500D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Typ kamery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Digitální zrcadlovka s výměnnými objektivy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Typ snímače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CMOS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Velikost snímače (mm)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22,334 x 14,889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Rozlišení snímače (px)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4752 x 3168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Poměr stran snímače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3:2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Velikost pixelu (µm)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4,7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2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Objektiv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Canon EF-S 18-55 mm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snímkovací komora</a:t>
            </a:r>
            <a:endParaRPr lang="cs-CZ" sz="3600" dirty="0"/>
          </a:p>
        </p:txBody>
      </p:sp>
      <p:sp>
        <p:nvSpPr>
          <p:cNvPr id="11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 smtClean="0"/>
              <a:t>Cíl: Určení </a:t>
            </a:r>
            <a:r>
              <a:rPr lang="cs-CZ" sz="2600" dirty="0" smtClean="0"/>
              <a:t>základních parametrů kamery pro použití v UAV </a:t>
            </a:r>
            <a:r>
              <a:rPr lang="cs-CZ" sz="2600" dirty="0" smtClean="0"/>
              <a:t>fotogrammetrii.</a:t>
            </a:r>
            <a:endParaRPr lang="cs-CZ" sz="2600" dirty="0"/>
          </a:p>
        </p:txBody>
      </p:sp>
      <p:sp>
        <p:nvSpPr>
          <p:cNvPr id="13" name="Obdélník 12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snímkovací komora</a:t>
            </a:r>
            <a:endParaRPr lang="cs-CZ" sz="36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 smtClean="0"/>
              <a:t>Cíl: Určení základních parametrů kamery pro použití v UAV </a:t>
            </a:r>
            <a:r>
              <a:rPr lang="cs-CZ" sz="2600" dirty="0" smtClean="0"/>
              <a:t>fotogrammetrii.</a:t>
            </a:r>
            <a:endParaRPr lang="cs-CZ" sz="2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78089"/>
              </p:ext>
            </p:extLst>
          </p:nvPr>
        </p:nvGraphicFramePr>
        <p:xfrm>
          <a:off x="4555733" y="1772816"/>
          <a:ext cx="4205293" cy="3435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170"/>
                <a:gridCol w="476853"/>
                <a:gridCol w="434115"/>
                <a:gridCol w="449860"/>
                <a:gridCol w="429166"/>
                <a:gridCol w="486749"/>
                <a:gridCol w="503844"/>
                <a:gridCol w="551079"/>
                <a:gridCol w="296457"/>
              </a:tblGrid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Kalibrační pole</a:t>
                      </a:r>
                      <a:endParaRPr lang="cs-CZ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Program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f (mm)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x</a:t>
                      </a:r>
                      <a:r>
                        <a:rPr lang="cs-CZ" sz="800" baseline="-25000">
                          <a:effectLst/>
                        </a:rPr>
                        <a:t>p </a:t>
                      </a:r>
                      <a:r>
                        <a:rPr lang="cs-CZ" sz="800">
                          <a:effectLst/>
                        </a:rPr>
                        <a:t>(mm)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y</a:t>
                      </a:r>
                      <a:r>
                        <a:rPr lang="cs-CZ" sz="800" baseline="-25000">
                          <a:effectLst/>
                        </a:rPr>
                        <a:t>p </a:t>
                      </a:r>
                      <a:r>
                        <a:rPr lang="cs-CZ" sz="800">
                          <a:effectLst/>
                        </a:rPr>
                        <a:t>(mm)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K1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K2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K3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RMS error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1, varianta první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PM</a:t>
                      </a:r>
                      <a:endParaRPr lang="cs-CZ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18,4061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5,56*10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-1,34*10</a:t>
                      </a:r>
                      <a:r>
                        <a:rPr lang="cs-CZ" sz="800" baseline="30000">
                          <a:effectLst/>
                        </a:rPr>
                        <a:t>-6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0,401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1, varianta druhá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PM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18,3483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0,002</a:t>
                      </a:r>
                      <a:endParaRPr lang="cs-CZ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5,63*10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-1,34*10</a:t>
                      </a:r>
                      <a:r>
                        <a:rPr lang="cs-CZ" sz="800" baseline="30000">
                          <a:effectLst/>
                        </a:rPr>
                        <a:t>-6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0,252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2, varianta první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PM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18,4552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9,30E-04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5,40*10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-1,16*10</a:t>
                      </a:r>
                      <a:r>
                        <a:rPr lang="cs-CZ" sz="800" baseline="30000" dirty="0">
                          <a:effectLst/>
                        </a:rPr>
                        <a:t>-6</a:t>
                      </a:r>
                      <a:endParaRPr lang="cs-CZ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0,177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2, varianta druhá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PM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18,4719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5,35*10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-1,16*10</a:t>
                      </a:r>
                      <a:r>
                        <a:rPr lang="cs-CZ" sz="800" baseline="30000">
                          <a:effectLst/>
                        </a:rPr>
                        <a:t>-6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0,163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iW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18,5196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-0,1331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0,1937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5,28*10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-1,1*10</a:t>
                      </a:r>
                      <a:r>
                        <a:rPr lang="cs-CZ" sz="800" baseline="30000">
                          <a:effectLst/>
                        </a:rPr>
                        <a:t>-6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-1,21*10</a:t>
                      </a:r>
                      <a:r>
                        <a:rPr lang="cs-CZ" sz="800" baseline="30000">
                          <a:effectLst/>
                        </a:rPr>
                        <a:t>-9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0,280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iW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18,4948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-0,0991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0,1335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5,24*10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-8,1*10</a:t>
                      </a:r>
                      <a:r>
                        <a:rPr lang="cs-CZ" sz="800" baseline="30000">
                          <a:effectLst/>
                        </a:rPr>
                        <a:t>-7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-3,03*10</a:t>
                      </a:r>
                      <a:r>
                        <a:rPr lang="cs-CZ" sz="800" baseline="30000">
                          <a:effectLst/>
                        </a:rPr>
                        <a:t>-9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0,260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2, varianta první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iW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18,4512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-0,0812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5,44*10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-1,3*10</a:t>
                      </a:r>
                      <a:r>
                        <a:rPr lang="cs-CZ" sz="800" baseline="30000">
                          <a:effectLst/>
                        </a:rPr>
                        <a:t>-6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-9,75*10</a:t>
                      </a:r>
                      <a:r>
                        <a:rPr lang="cs-CZ" sz="800" baseline="30000">
                          <a:effectLst/>
                        </a:rPr>
                        <a:t>-11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0,280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2, varianta druhá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iW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18,4663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-0,128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0,1357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5,19*10</a:t>
                      </a:r>
                      <a:r>
                        <a:rPr lang="cs-CZ" sz="800" baseline="30000">
                          <a:effectLst/>
                        </a:rPr>
                        <a:t>-4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-8,5*10</a:t>
                      </a:r>
                      <a:r>
                        <a:rPr lang="cs-CZ" sz="800" baseline="30000">
                          <a:effectLst/>
                        </a:rPr>
                        <a:t>-7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-2,33*10</a:t>
                      </a:r>
                      <a:r>
                        <a:rPr lang="cs-CZ" sz="800" baseline="30000">
                          <a:effectLst/>
                        </a:rPr>
                        <a:t>-9</a:t>
                      </a:r>
                      <a:endParaRPr lang="cs-CZ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0,200</a:t>
                      </a:r>
                      <a:endParaRPr lang="cs-CZ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002" marR="33002" marT="0" marB="0" anchor="ctr"/>
                </a:tc>
              </a:tr>
            </a:tbl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0" y="1772815"/>
            <a:ext cx="3290470" cy="345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524161"/>
              </p:ext>
            </p:extLst>
          </p:nvPr>
        </p:nvGraphicFramePr>
        <p:xfrm>
          <a:off x="935595" y="5373216"/>
          <a:ext cx="7272810" cy="726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2135"/>
                <a:gridCol w="1212135"/>
                <a:gridCol w="1212135"/>
                <a:gridCol w="1212135"/>
                <a:gridCol w="1212135"/>
                <a:gridCol w="1212135"/>
              </a:tblGrid>
              <a:tr h="36347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Kamera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f (mm)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x</a:t>
                      </a:r>
                      <a:r>
                        <a:rPr lang="cs-CZ" sz="1200" baseline="-25000">
                          <a:effectLst/>
                        </a:rPr>
                        <a:t>p</a:t>
                      </a:r>
                      <a:r>
                        <a:rPr lang="cs-CZ" sz="1200">
                          <a:effectLst/>
                        </a:rPr>
                        <a:t> (mm)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y</a:t>
                      </a:r>
                      <a:r>
                        <a:rPr lang="cs-CZ" sz="1200" baseline="-25000">
                          <a:effectLst/>
                        </a:rPr>
                        <a:t>p</a:t>
                      </a:r>
                      <a:r>
                        <a:rPr lang="cs-CZ" sz="1200">
                          <a:effectLst/>
                        </a:rPr>
                        <a:t> (mm)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x</a:t>
                      </a:r>
                      <a:r>
                        <a:rPr lang="cs-CZ" sz="1200" baseline="-25000" dirty="0">
                          <a:effectLst/>
                        </a:rPr>
                        <a:t>0</a:t>
                      </a:r>
                      <a:r>
                        <a:rPr lang="cs-CZ" sz="1200" dirty="0">
                          <a:effectLst/>
                        </a:rPr>
                        <a:t> (mm)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y</a:t>
                      </a:r>
                      <a:r>
                        <a:rPr lang="cs-CZ" sz="1200" baseline="-25000">
                          <a:effectLst/>
                        </a:rPr>
                        <a:t>0</a:t>
                      </a:r>
                      <a:r>
                        <a:rPr lang="cs-CZ" sz="1200">
                          <a:effectLst/>
                        </a:rPr>
                        <a:t> (mm)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347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EOS 500D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18,45168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-0,05443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0,076238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11,1125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7,5207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9" name="Obdélník 8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snímkovací komora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Radiální distorze</a:t>
            </a:r>
          </a:p>
          <a:p>
            <a:pPr lvl="1"/>
            <a:r>
              <a:rPr lang="cs-CZ" dirty="0" err="1" smtClean="0"/>
              <a:t>Lens</a:t>
            </a:r>
            <a:r>
              <a:rPr lang="cs-CZ" dirty="0" smtClean="0"/>
              <a:t> </a:t>
            </a:r>
            <a:r>
              <a:rPr lang="cs-CZ" dirty="0" err="1" smtClean="0"/>
              <a:t>distortion</a:t>
            </a:r>
            <a:r>
              <a:rPr lang="cs-CZ" dirty="0" smtClean="0"/>
              <a:t> model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  <a:p>
            <a:pPr lvl="1"/>
            <a:endParaRPr lang="cs-CZ" dirty="0" smtClean="0"/>
          </a:p>
          <a:p>
            <a:pPr lvl="1"/>
            <a:r>
              <a:rPr lang="cs-CZ" dirty="0" err="1" smtClean="0"/>
              <a:t>Braunnův</a:t>
            </a:r>
            <a:r>
              <a:rPr lang="cs-CZ" dirty="0" smtClean="0"/>
              <a:t> fyzický model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Analýza </a:t>
            </a:r>
            <a:r>
              <a:rPr lang="cs-CZ" sz="2800" dirty="0"/>
              <a:t>míry přesnosti kalibrace kamery ve vztahu k celkové přesnosti </a:t>
            </a:r>
            <a:r>
              <a:rPr lang="cs-CZ" sz="2800" dirty="0" smtClean="0"/>
              <a:t>výstupu.</a:t>
            </a:r>
            <a:endParaRPr lang="cs-CZ" sz="2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67094"/>
            <a:ext cx="3454151" cy="33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pSp>
        <p:nvGrpSpPr>
          <p:cNvPr id="10" name="Skupina 9"/>
          <p:cNvGrpSpPr/>
          <p:nvPr/>
        </p:nvGrpSpPr>
        <p:grpSpPr>
          <a:xfrm>
            <a:off x="1691680" y="3212976"/>
            <a:ext cx="2160240" cy="815359"/>
            <a:chOff x="1115616" y="3068960"/>
            <a:chExt cx="2448272" cy="924073"/>
          </a:xfrm>
        </p:grpSpPr>
        <p:graphicFrame>
          <p:nvGraphicFramePr>
            <p:cNvPr id="7" name="Objek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74762348"/>
                </p:ext>
              </p:extLst>
            </p:nvPr>
          </p:nvGraphicFramePr>
          <p:xfrm>
            <a:off x="1115616" y="3068960"/>
            <a:ext cx="2448272" cy="432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79" name="Rovnice" r:id="rId5" imgW="1143000" imgH="228600" progId="Equation.3">
                    <p:embed/>
                  </p:oleObj>
                </mc:Choice>
                <mc:Fallback>
                  <p:oleObj name="Rovnice" r:id="rId5" imgW="1143000" imgH="2286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5616" y="3068960"/>
                          <a:ext cx="2448272" cy="432048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k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2976800"/>
                </p:ext>
              </p:extLst>
            </p:nvPr>
          </p:nvGraphicFramePr>
          <p:xfrm>
            <a:off x="1115616" y="3573016"/>
            <a:ext cx="2448272" cy="4200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80" name="Rovnice" r:id="rId7" imgW="491457" imgH="228578" progId="Equation.3">
                    <p:embed/>
                  </p:oleObj>
                </mc:Choice>
                <mc:Fallback>
                  <p:oleObj name="Rovnice" r:id="rId7" imgW="491457" imgH="228578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5616" y="3573016"/>
                          <a:ext cx="2448272" cy="420017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95290"/>
              </p:ext>
            </p:extLst>
          </p:nvPr>
        </p:nvGraphicFramePr>
        <p:xfrm>
          <a:off x="611560" y="5157192"/>
          <a:ext cx="6671501" cy="535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1" name="Rovnice" r:id="rId9" imgW="491497" imgH="419093" progId="Equation.3">
                  <p:embed/>
                </p:oleObj>
              </mc:Choice>
              <mc:Fallback>
                <p:oleObj name="Rovnice" r:id="rId9" imgW="491497" imgH="41909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157192"/>
                        <a:ext cx="6671501" cy="53566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42188"/>
              </p:ext>
            </p:extLst>
          </p:nvPr>
        </p:nvGraphicFramePr>
        <p:xfrm>
          <a:off x="611560" y="5589240"/>
          <a:ext cx="6696744" cy="510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" name="Rovnice" r:id="rId11" imgW="491473" imgH="419073" progId="Equation.3">
                  <p:embed/>
                </p:oleObj>
              </mc:Choice>
              <mc:Fallback>
                <p:oleObj name="Rovnice" r:id="rId11" imgW="491473" imgH="419073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589240"/>
                        <a:ext cx="6696744" cy="51060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bdélník 15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snímkovací komora</a:t>
            </a:r>
            <a:endParaRPr lang="cs-CZ" sz="36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Analýza </a:t>
            </a:r>
            <a:r>
              <a:rPr lang="cs-CZ" sz="2800" dirty="0"/>
              <a:t>míry přesnosti kalibrace kamery ve vztahu k celkové přesnosti </a:t>
            </a:r>
            <a:r>
              <a:rPr lang="cs-CZ" sz="2800" dirty="0" smtClean="0"/>
              <a:t>výstupu.</a:t>
            </a:r>
            <a:endParaRPr lang="cs-CZ" sz="2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85"/>
          <a:stretch/>
        </p:blipFill>
        <p:spPr bwMode="auto">
          <a:xfrm rot="5400000">
            <a:off x="2591036" y="1727815"/>
            <a:ext cx="3961929" cy="419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24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metoda zpracování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791666"/>
          </a:xfrm>
        </p:spPr>
        <p:txBody>
          <a:bodyPr/>
          <a:lstStyle/>
          <a:p>
            <a:r>
              <a:rPr lang="cs-CZ" dirty="0" smtClean="0"/>
              <a:t>Vazba na AAT</a:t>
            </a:r>
            <a:r>
              <a:rPr lang="cs-CZ" dirty="0"/>
              <a:t> </a:t>
            </a:r>
            <a:r>
              <a:rPr lang="cs-CZ" dirty="0" smtClean="0"/>
              <a:t>(Stereofotogrammetrie, </a:t>
            </a:r>
            <a:r>
              <a:rPr lang="cs-CZ" dirty="0" err="1" smtClean="0"/>
              <a:t>SfM</a:t>
            </a:r>
            <a:r>
              <a:rPr lang="cs-CZ" dirty="0" smtClean="0"/>
              <a:t>)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Volba </a:t>
            </a:r>
            <a:r>
              <a:rPr lang="cs-CZ" sz="2800" dirty="0"/>
              <a:t>správného výpočtu prvků vnější orientace při absenci GPS/IMU </a:t>
            </a:r>
            <a:r>
              <a:rPr lang="cs-CZ" sz="2800" dirty="0" smtClean="0"/>
              <a:t>přístroje.</a:t>
            </a:r>
            <a:endParaRPr lang="cs-CZ" sz="2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4320000" cy="20162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1"/>
            <a:ext cx="4320000" cy="269605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obsah 2"/>
          <p:cNvSpPr txBox="1">
            <a:spLocks/>
          </p:cNvSpPr>
          <p:nvPr/>
        </p:nvSpPr>
        <p:spPr bwMode="auto">
          <a:xfrm>
            <a:off x="601696" y="5403816"/>
            <a:ext cx="4114320" cy="76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400" dirty="0" smtClean="0"/>
              <a:t>Stereofotogrammetrie</a:t>
            </a:r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 bwMode="auto">
          <a:xfrm>
            <a:off x="5004048" y="5403815"/>
            <a:ext cx="3929128" cy="769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400" dirty="0" err="1" smtClean="0"/>
              <a:t>Structure</a:t>
            </a:r>
            <a:r>
              <a:rPr lang="cs-CZ" sz="2400" dirty="0" smtClean="0"/>
              <a:t> </a:t>
            </a:r>
            <a:r>
              <a:rPr lang="cs-CZ" sz="2400" dirty="0" err="1" smtClean="0"/>
              <a:t>from</a:t>
            </a:r>
            <a:r>
              <a:rPr lang="cs-CZ" sz="2400" dirty="0" smtClean="0"/>
              <a:t> </a:t>
            </a:r>
            <a:r>
              <a:rPr lang="cs-CZ" sz="2400" dirty="0" err="1" smtClean="0"/>
              <a:t>Motion</a:t>
            </a:r>
            <a:endParaRPr lang="cs-CZ" sz="2400" dirty="0" smtClean="0"/>
          </a:p>
        </p:txBody>
      </p:sp>
      <p:sp>
        <p:nvSpPr>
          <p:cNvPr id="11" name="Obdélník 10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chybné rozmístění </a:t>
            </a:r>
            <a:r>
              <a:rPr lang="cs-CZ" sz="3600" dirty="0" err="1" smtClean="0"/>
              <a:t>GCPs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Laboratorní experiment</a:t>
            </a:r>
            <a:endParaRPr lang="cs-CZ" sz="28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692696"/>
            <a:ext cx="8229600" cy="85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Vliv </a:t>
            </a:r>
            <a:r>
              <a:rPr lang="cs-CZ" sz="2800" dirty="0"/>
              <a:t>rozmístění </a:t>
            </a:r>
            <a:r>
              <a:rPr lang="cs-CZ" sz="2800" dirty="0" err="1"/>
              <a:t>vlícovacích</a:t>
            </a:r>
            <a:r>
              <a:rPr lang="cs-CZ" sz="2800" dirty="0"/>
              <a:t> bodů na přesnost </a:t>
            </a:r>
            <a:r>
              <a:rPr lang="cs-CZ" sz="2800" dirty="0" smtClean="0"/>
              <a:t>výpočtu.</a:t>
            </a:r>
            <a:endParaRPr lang="cs-CZ" sz="2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9"/>
          <a:stretch/>
        </p:blipFill>
        <p:spPr bwMode="auto">
          <a:xfrm>
            <a:off x="6876496" y="1700808"/>
            <a:ext cx="2160000" cy="145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71" y="2996952"/>
            <a:ext cx="6291479" cy="305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32" y="1700808"/>
            <a:ext cx="2072376" cy="12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212976"/>
            <a:ext cx="2160000" cy="14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496" y="4806077"/>
            <a:ext cx="2160000" cy="150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431899"/>
          </a:xfrm>
        </p:spPr>
        <p:txBody>
          <a:bodyPr/>
          <a:lstStyle/>
          <a:p>
            <a:pPr algn="ctr"/>
            <a:r>
              <a:rPr lang="cs-CZ" sz="3600" dirty="0" smtClean="0"/>
              <a:t>Zdroj chyby: nesprávný počet </a:t>
            </a:r>
            <a:r>
              <a:rPr lang="cs-CZ" sz="3600" dirty="0" err="1" smtClean="0"/>
              <a:t>GCPs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Vliv počtu </a:t>
            </a:r>
            <a:r>
              <a:rPr lang="cs-CZ" sz="2800" dirty="0" err="1"/>
              <a:t>vlícovacích</a:t>
            </a:r>
            <a:r>
              <a:rPr lang="cs-CZ" sz="2800" dirty="0"/>
              <a:t> bodů na přesnost </a:t>
            </a:r>
            <a:r>
              <a:rPr lang="cs-CZ" sz="2800" dirty="0" smtClean="0"/>
              <a:t>AAT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definovat správný počet bodů potřebných ke správné </a:t>
            </a:r>
            <a:r>
              <a:rPr lang="cs-CZ" sz="2800" dirty="0" err="1" smtClean="0"/>
              <a:t>aerotriangulaci</a:t>
            </a:r>
            <a:r>
              <a:rPr lang="cs-CZ" sz="2800" dirty="0" smtClean="0"/>
              <a:t>.</a:t>
            </a:r>
            <a:endParaRPr lang="cs-CZ" sz="2600" dirty="0"/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584637"/>
              </p:ext>
            </p:extLst>
          </p:nvPr>
        </p:nvGraphicFramePr>
        <p:xfrm>
          <a:off x="485800" y="3140968"/>
          <a:ext cx="4391718" cy="197510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63613"/>
                <a:gridCol w="1463613"/>
                <a:gridCol w="1464492"/>
              </a:tblGrid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Výška letu (m) / GSD (cm)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Počet vlícovacích bodů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err="1" smtClean="0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r>
                        <a:rPr lang="cs-CZ" sz="1200" baseline="-25000" dirty="0" err="1" smtClean="0">
                          <a:effectLst/>
                          <a:latin typeface="Times New Roman"/>
                          <a:ea typeface="Times New Roman"/>
                        </a:rPr>
                        <a:t>Z</a:t>
                      </a:r>
                      <a:r>
                        <a:rPr lang="cs-CZ" sz="12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(m)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138 / 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106 / 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0,093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97 / 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0,085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106 / 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65 / 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0,034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54 / 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0,022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62 / 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0,016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994" y="2420888"/>
            <a:ext cx="3593462" cy="35617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2805"/>
            <a:ext cx="8229600" cy="1151979"/>
          </a:xfrm>
        </p:spPr>
        <p:txBody>
          <a:bodyPr/>
          <a:lstStyle/>
          <a:p>
            <a:pPr algn="ctr"/>
            <a:r>
              <a:rPr lang="cs-CZ" sz="3600" dirty="0" smtClean="0"/>
              <a:t>Zdroj chyby: nesprávně nastaveny parametry extrakce bodů.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Stanovení </a:t>
            </a:r>
            <a:r>
              <a:rPr lang="cs-CZ" sz="2800" dirty="0"/>
              <a:t>základních parametrů pro správnou extrakci bodů ze snímků pomocí autokorelačních metod včetně výpočtů </a:t>
            </a:r>
            <a:r>
              <a:rPr lang="cs-CZ" sz="2800" dirty="0" smtClean="0"/>
              <a:t>přesnosti</a:t>
            </a:r>
          </a:p>
          <a:p>
            <a:pPr lvl="1"/>
            <a:r>
              <a:rPr lang="cs-CZ" sz="2400" dirty="0" smtClean="0"/>
              <a:t>Vliv parametrů na přesnost extrakce (počet pásem obrazu)</a:t>
            </a:r>
          </a:p>
          <a:p>
            <a:pPr lvl="1"/>
            <a:r>
              <a:rPr lang="cs-CZ" sz="2400" dirty="0" smtClean="0"/>
              <a:t>Týká se pouze Stereofotogrammetrie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132450"/>
              </p:ext>
            </p:extLst>
          </p:nvPr>
        </p:nvGraphicFramePr>
        <p:xfrm>
          <a:off x="2556544" y="4996016"/>
          <a:ext cx="4031680" cy="1097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15840"/>
                <a:gridCol w="201584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err="1">
                          <a:effectLst/>
                        </a:rPr>
                        <a:t>Search</a:t>
                      </a:r>
                      <a:r>
                        <a:rPr lang="cs-CZ" sz="1200" dirty="0">
                          <a:effectLst/>
                        </a:rPr>
                        <a:t> </a:t>
                      </a:r>
                      <a:r>
                        <a:rPr lang="cs-CZ" sz="1200" dirty="0" err="1">
                          <a:effectLst/>
                        </a:rPr>
                        <a:t>Window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30 x 30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Window Size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9 x 9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Coefficient Start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0,8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Coefficient End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0,95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Použité pásmo obrazu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1 nebo 2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063161"/>
              </p:ext>
            </p:extLst>
          </p:nvPr>
        </p:nvGraphicFramePr>
        <p:xfrm>
          <a:off x="457204" y="4037055"/>
          <a:ext cx="8229596" cy="87782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36715"/>
                <a:gridCol w="944947"/>
                <a:gridCol w="941654"/>
                <a:gridCol w="1265965"/>
                <a:gridCol w="941654"/>
                <a:gridCol w="941654"/>
                <a:gridCol w="1315353"/>
                <a:gridCol w="94165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Z min. (m)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Z prům.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Z max.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Směrodatná odchylka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err="1" smtClean="0">
                          <a:effectLst/>
                        </a:rPr>
                        <a:t>m</a:t>
                      </a:r>
                      <a:r>
                        <a:rPr lang="cs-CZ" sz="1200" baseline="-25000" dirty="0" err="1" smtClean="0">
                          <a:effectLst/>
                        </a:rPr>
                        <a:t>Z</a:t>
                      </a:r>
                      <a:r>
                        <a:rPr lang="cs-CZ" sz="1200" baseline="-25000" dirty="0" smtClean="0">
                          <a:effectLst/>
                        </a:rPr>
                        <a:t> </a:t>
                      </a:r>
                      <a:r>
                        <a:rPr lang="cs-CZ" sz="1200" dirty="0">
                          <a:effectLst/>
                        </a:rPr>
                        <a:t>(m)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Střední chyba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Počet propojených bodů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Počet bodů na výstupu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433,735</a:t>
                      </a: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439,175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447,903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0,072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0,080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0,036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1 285 564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effectLst/>
                        </a:rPr>
                        <a:t>39 925</a:t>
                      </a:r>
                      <a:endParaRPr lang="cs-CZ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433,918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439,354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447,900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0,256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0,263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0,062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2 333 441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58 803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Obdélník 7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81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10" y="3284984"/>
            <a:ext cx="4283968" cy="33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332656"/>
            <a:ext cx="82296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/>
              <a:t>Cíl: Určení absolutní přesnosti DMP ze stereofotogrammetrie a </a:t>
            </a:r>
            <a:r>
              <a:rPr lang="cs-CZ" sz="2800" dirty="0" err="1"/>
              <a:t>SfM</a:t>
            </a:r>
            <a:r>
              <a:rPr lang="cs-CZ" sz="2800" dirty="0"/>
              <a:t> metody na reálných datech v testovacím </a:t>
            </a:r>
            <a:r>
              <a:rPr lang="cs-CZ" sz="2800" dirty="0" smtClean="0"/>
              <a:t>území.</a:t>
            </a: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 </a:t>
            </a:r>
            <a:endParaRPr lang="cs-CZ" sz="2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601795"/>
              </p:ext>
            </p:extLst>
          </p:nvPr>
        </p:nvGraphicFramePr>
        <p:xfrm>
          <a:off x="251520" y="1772816"/>
          <a:ext cx="5004048" cy="1975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7"/>
                <a:gridCol w="1512169"/>
                <a:gridCol w="501877"/>
                <a:gridCol w="726203"/>
                <a:gridCol w="147171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Kategorie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Interval hodnot chyby (cm)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Kategorie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Interval hodnot chyby (cm)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A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74,84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33,76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H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5,77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4,18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B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33,76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23,40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I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4,18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2,26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C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23,40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15,67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J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2,26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0,18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D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-15</a:t>
                      </a:r>
                      <a:r>
                        <a:rPr lang="cs-CZ" sz="1200" dirty="0" smtClean="0">
                          <a:effectLst/>
                        </a:rPr>
                        <a:t>, 7 </a:t>
                      </a:r>
                      <a:r>
                        <a:rPr lang="cs-CZ" sz="1200" dirty="0">
                          <a:effectLst/>
                        </a:rPr>
                        <a:t>– </a:t>
                      </a:r>
                      <a:r>
                        <a:rPr lang="cs-CZ" sz="1200" dirty="0" smtClean="0">
                          <a:effectLst/>
                        </a:rPr>
                        <a:t>11,81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K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0,18 </a:t>
                      </a:r>
                      <a:r>
                        <a:rPr lang="cs-CZ" sz="1200" dirty="0">
                          <a:effectLst/>
                        </a:rPr>
                        <a:t>– </a:t>
                      </a:r>
                      <a:r>
                        <a:rPr lang="cs-CZ" sz="1200" dirty="0" smtClean="0">
                          <a:effectLst/>
                        </a:rPr>
                        <a:t>2,04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11,81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9,49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L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smtClean="0">
                          <a:effectLst/>
                        </a:rPr>
                        <a:t>2,04 </a:t>
                      </a:r>
                      <a:r>
                        <a:rPr lang="cs-CZ" sz="1200" dirty="0">
                          <a:effectLst/>
                        </a:rPr>
                        <a:t>– </a:t>
                      </a:r>
                      <a:r>
                        <a:rPr lang="cs-CZ" sz="1200" dirty="0" smtClean="0">
                          <a:effectLst/>
                        </a:rPr>
                        <a:t>6,65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F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9,49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7,50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M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smtClean="0">
                          <a:effectLst/>
                        </a:rPr>
                        <a:t>6,65 </a:t>
                      </a:r>
                      <a:r>
                        <a:rPr lang="cs-CZ" sz="1200" dirty="0">
                          <a:effectLst/>
                        </a:rPr>
                        <a:t>– </a:t>
                      </a:r>
                      <a:r>
                        <a:rPr lang="cs-CZ" sz="1200" dirty="0" smtClean="0">
                          <a:effectLst/>
                        </a:rPr>
                        <a:t>12,90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G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r>
                        <a:rPr lang="cs-CZ" sz="1200" dirty="0" smtClean="0">
                          <a:effectLst/>
                        </a:rPr>
                        <a:t>7,50 </a:t>
                      </a:r>
                      <a:r>
                        <a:rPr lang="cs-CZ" sz="1200" dirty="0">
                          <a:effectLst/>
                        </a:rPr>
                        <a:t>– -</a:t>
                      </a:r>
                      <a:r>
                        <a:rPr lang="cs-CZ" sz="1200" dirty="0" smtClean="0">
                          <a:effectLst/>
                        </a:rPr>
                        <a:t>5,77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N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smtClean="0">
                          <a:effectLst/>
                        </a:rPr>
                        <a:t>12,90 </a:t>
                      </a:r>
                      <a:r>
                        <a:rPr lang="cs-CZ" sz="1200" dirty="0">
                          <a:effectLst/>
                        </a:rPr>
                        <a:t>– </a:t>
                      </a:r>
                      <a:r>
                        <a:rPr lang="cs-CZ" sz="1200" dirty="0" smtClean="0">
                          <a:effectLst/>
                        </a:rPr>
                        <a:t>26,95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Obdélník 8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9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313" y="1629122"/>
            <a:ext cx="8229600" cy="4248150"/>
          </a:xfrm>
        </p:spPr>
        <p:txBody>
          <a:bodyPr/>
          <a:lstStyle/>
          <a:p>
            <a:pPr lvl="1"/>
            <a:r>
              <a:rPr lang="cs-CZ" sz="2400" dirty="0" smtClean="0"/>
              <a:t>Přesnost </a:t>
            </a:r>
            <a:r>
              <a:rPr lang="cs-CZ" sz="2400" dirty="0" smtClean="0"/>
              <a:t>pro souřadnici X</a:t>
            </a:r>
          </a:p>
          <a:p>
            <a:pPr lvl="1"/>
            <a:endParaRPr lang="cs-CZ" sz="2400" dirty="0"/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Přesnost pro souřadnici Y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332656"/>
            <a:ext cx="8229600" cy="12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/>
              <a:t>Cíl: Analýza </a:t>
            </a:r>
            <a:r>
              <a:rPr lang="cs-CZ" sz="2800" dirty="0" err="1"/>
              <a:t>ortogonalizovaných</a:t>
            </a:r>
            <a:r>
              <a:rPr lang="cs-CZ" sz="2800" dirty="0"/>
              <a:t> snímků a stanovení absolutní přesnosti včetně vyvození patřičných </a:t>
            </a:r>
            <a:r>
              <a:rPr lang="cs-CZ" sz="2800" dirty="0" smtClean="0"/>
              <a:t>závěrů.</a:t>
            </a: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 </a:t>
            </a:r>
            <a:endParaRPr lang="cs-CZ" sz="2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51765"/>
              </p:ext>
            </p:extLst>
          </p:nvPr>
        </p:nvGraphicFramePr>
        <p:xfrm>
          <a:off x="467544" y="2132856"/>
          <a:ext cx="5620385" cy="658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425"/>
                <a:gridCol w="1371600"/>
                <a:gridCol w="1782445"/>
                <a:gridCol w="970915"/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Střední chyba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Směrodatná odchylka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err="1" smtClean="0">
                          <a:effectLst/>
                        </a:rPr>
                        <a:t>m</a:t>
                      </a:r>
                      <a:r>
                        <a:rPr lang="cs-CZ" sz="1200" baseline="-25000" dirty="0" err="1" smtClean="0">
                          <a:effectLst/>
                        </a:rPr>
                        <a:t>X</a:t>
                      </a:r>
                      <a:r>
                        <a:rPr lang="cs-CZ" sz="1200" dirty="0" smtClean="0">
                          <a:effectLst/>
                        </a:rPr>
                        <a:t> </a:t>
                      </a:r>
                      <a:r>
                        <a:rPr lang="cs-CZ" sz="1200" dirty="0">
                          <a:effectLst/>
                        </a:rPr>
                        <a:t>(m)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Stereofotogrammetrie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-0,0135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0,0201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0,0242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SfM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-0,0037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0,0228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0,0231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75735"/>
              </p:ext>
            </p:extLst>
          </p:nvPr>
        </p:nvGraphicFramePr>
        <p:xfrm>
          <a:off x="539552" y="3429000"/>
          <a:ext cx="5616624" cy="658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425"/>
                <a:gridCol w="1304290"/>
                <a:gridCol w="1858645"/>
                <a:gridCol w="958264"/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Střední chyba (m)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Směrodatná odchylka (m)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 err="1" smtClean="0">
                          <a:effectLst/>
                        </a:rPr>
                        <a:t>m</a:t>
                      </a:r>
                      <a:r>
                        <a:rPr lang="cs-CZ" sz="1200" baseline="-25000" dirty="0" err="1" smtClean="0">
                          <a:effectLst/>
                        </a:rPr>
                        <a:t>Y</a:t>
                      </a:r>
                      <a:r>
                        <a:rPr lang="cs-CZ" sz="1200" dirty="0" smtClean="0">
                          <a:effectLst/>
                        </a:rPr>
                        <a:t> </a:t>
                      </a:r>
                      <a:r>
                        <a:rPr lang="cs-CZ" sz="1200" dirty="0">
                          <a:effectLst/>
                        </a:rPr>
                        <a:t>(m)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Stereofotogrammetrie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0,0366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0,0207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0,0421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SfM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6,964E-05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>
                          <a:effectLst/>
                        </a:rPr>
                        <a:t>0,0329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200" dirty="0">
                          <a:effectLst/>
                        </a:rPr>
                        <a:t>0,0329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08" y="4192353"/>
            <a:ext cx="3428912" cy="193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37" y="4192353"/>
            <a:ext cx="3387775" cy="191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9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/>
              <a:t>Cíl: Porovnání dat z laserového skenování s daty UAV fotogrammetrie v testovacím </a:t>
            </a:r>
            <a:r>
              <a:rPr lang="cs-CZ" sz="2800" dirty="0" smtClean="0"/>
              <a:t>území.</a:t>
            </a: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 </a:t>
            </a:r>
            <a:endParaRPr lang="cs-CZ" sz="2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5779"/>
              </p:ext>
            </p:extLst>
          </p:nvPr>
        </p:nvGraphicFramePr>
        <p:xfrm>
          <a:off x="828073" y="3356992"/>
          <a:ext cx="7560351" cy="877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1595"/>
                <a:gridCol w="1845030"/>
                <a:gridCol w="2397684"/>
                <a:gridCol w="1306042"/>
              </a:tblGrid>
              <a:tr h="27427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 </a:t>
                      </a:r>
                      <a:endParaRPr lang="cs-CZ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Střední chyba (m)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Směrodatná odchylka (m)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 err="1" smtClean="0">
                          <a:effectLst/>
                        </a:rPr>
                        <a:t>m</a:t>
                      </a:r>
                      <a:r>
                        <a:rPr lang="cs-CZ" sz="1600" baseline="-25000" dirty="0" err="1" smtClean="0">
                          <a:effectLst/>
                        </a:rPr>
                        <a:t>Z</a:t>
                      </a:r>
                      <a:r>
                        <a:rPr lang="cs-CZ" sz="1600" dirty="0" smtClean="0">
                          <a:effectLst/>
                        </a:rPr>
                        <a:t> </a:t>
                      </a:r>
                      <a:r>
                        <a:rPr lang="cs-CZ" sz="1600" dirty="0">
                          <a:effectLst/>
                        </a:rPr>
                        <a:t>(m)</a:t>
                      </a:r>
                      <a:endParaRPr lang="cs-CZ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</a:tr>
              <a:tr h="27427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Stereofotogrammetrie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-0,0731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0,1280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0,1474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</a:tr>
              <a:tr h="27427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SfM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-0,0167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0,0499</a:t>
                      </a:r>
                      <a:endParaRPr lang="cs-CZ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0,0526</a:t>
                      </a:r>
                      <a:endParaRPr lang="cs-CZ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</a:tr>
            </a:tbl>
          </a:graphicData>
        </a:graphic>
      </p:graphicFrame>
      <p:sp>
        <p:nvSpPr>
          <p:cNvPr id="8" name="Obdélník 7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764704"/>
            <a:ext cx="8229600" cy="78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/>
              <a:t>Cíl: </a:t>
            </a:r>
            <a:r>
              <a:rPr lang="cs-CZ" sz="2800" dirty="0" smtClean="0"/>
              <a:t>Vliv počtu snímků u metody </a:t>
            </a:r>
            <a:r>
              <a:rPr lang="cs-CZ" sz="2800" dirty="0" err="1" smtClean="0"/>
              <a:t>SfM</a:t>
            </a:r>
            <a:r>
              <a:rPr lang="cs-CZ" sz="2800" dirty="0" smtClean="0"/>
              <a:t> na kvalitu výstupu.</a:t>
            </a: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 </a:t>
            </a:r>
            <a:endParaRPr lang="cs-CZ" sz="2600" dirty="0"/>
          </a:p>
        </p:txBody>
      </p:sp>
      <p:sp>
        <p:nvSpPr>
          <p:cNvPr id="8" name="Obdélník 7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228603"/>
              </p:ext>
            </p:extLst>
          </p:nvPr>
        </p:nvGraphicFramePr>
        <p:xfrm>
          <a:off x="251520" y="1484784"/>
          <a:ext cx="8582058" cy="4104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8313"/>
                <a:gridCol w="598313"/>
                <a:gridCol w="832030"/>
                <a:gridCol w="832030"/>
                <a:gridCol w="832030"/>
                <a:gridCol w="832030"/>
                <a:gridCol w="832030"/>
                <a:gridCol w="832030"/>
                <a:gridCol w="598313"/>
                <a:gridCol w="598313"/>
                <a:gridCol w="598313"/>
                <a:gridCol w="598313"/>
              </a:tblGrid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bod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souřadnice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počet tie-points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body/m2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</a:tr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skutečné (GPS)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odečtené (SW)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X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X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Z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x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y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z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m</a:t>
                      </a:r>
                      <a:r>
                        <a:rPr lang="cs-CZ" sz="1000" u="none" strike="noStrike" baseline="-25000">
                          <a:effectLst/>
                        </a:rPr>
                        <a:t>z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m</a:t>
                      </a:r>
                      <a:r>
                        <a:rPr lang="cs-CZ" sz="1000" u="none" strike="noStrike" baseline="-25000">
                          <a:effectLst/>
                        </a:rPr>
                        <a:t>xy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model 5 snímků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-550205,887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-550205,774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219,96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0,156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0,091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50734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5208,25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-1113428,392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-550210,912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-1113428,463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218,215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0,249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0,080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-1113413,256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217,885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-550224,067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-1113413,326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217,439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0,446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0,055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-550221,953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217,559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-550221,905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-1113416,759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217,755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0,196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0,072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</a:tr>
              <a:tr h="18656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model 10 snímků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-550205,887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-550205,805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-1113435,894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220,035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0,081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0,074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103790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9783,98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-1113428,392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-550210,936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-1113428,462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218,329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0,135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0,067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-1113413,256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217,885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-550224,055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-1113413,33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217,786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0,099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0,061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-550221,953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217,559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-550221,894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-1113416,764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217,467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0,092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0,079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</a:tr>
              <a:tr h="18656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model 15 snímků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-550205,887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-550205,833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-1113435,844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220,163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0,047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0,040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168254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14227,4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-1113428,392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-550210,949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-1113428,438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218,433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0,031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-1113413,256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217,885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-550224,052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-1113413,324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-550221,953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217,559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-550221,895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-1113416,754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0,073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</a:tr>
              <a:tr h="18656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model 20 snímků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-550205,887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-550205,834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-1113435,841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220,164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0,048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0,039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227690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18469,7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-1113428,392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-550210,949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-1113428,434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218,434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0,047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-1113413,256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217,885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-550224,054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-1113413,321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217,794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0,091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65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-550221,953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217,559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-550221,895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-1113416,75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217,488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>
                          <a:effectLst/>
                        </a:rPr>
                        <a:t>0,071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u="none" strike="noStrike" dirty="0">
                          <a:effectLst/>
                        </a:rPr>
                        <a:t>0,070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8" marR="9328" marT="9328" marB="0" anchor="b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3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1151706"/>
          </a:xfrm>
        </p:spPr>
        <p:txBody>
          <a:bodyPr/>
          <a:lstStyle/>
          <a:p>
            <a:r>
              <a:rPr lang="cs-CZ" dirty="0" smtClean="0"/>
              <a:t>Vítr (stabilita zařízení)</a:t>
            </a:r>
          </a:p>
          <a:p>
            <a:r>
              <a:rPr lang="cs-CZ" dirty="0" smtClean="0"/>
              <a:t>Světelné podmínky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457200" y="332656"/>
            <a:ext cx="8229600" cy="12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/>
              <a:t>Cíl: Analýza </a:t>
            </a:r>
            <a:r>
              <a:rPr lang="cs-CZ" sz="2800" dirty="0"/>
              <a:t>vlivu atmosférických a světelných podmínek na kvalitu </a:t>
            </a:r>
            <a:r>
              <a:rPr lang="cs-CZ" sz="2800" dirty="0" smtClean="0"/>
              <a:t>výstupu.</a:t>
            </a:r>
            <a:endParaRPr lang="cs-CZ" sz="2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23964"/>
            <a:ext cx="5040000" cy="255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00" y="1706828"/>
            <a:ext cx="2880000" cy="210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00" y="3933056"/>
            <a:ext cx="2880000" cy="211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0" y="-962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FIRST </a:t>
            </a:r>
            <a:r>
              <a:rPr lang="cs-CZ" sz="1100" b="1" dirty="0" err="1" smtClean="0">
                <a:solidFill>
                  <a:schemeClr val="bg1"/>
                </a:solidFill>
                <a:latin typeface="Calibri" pitchFamily="34" charset="0"/>
              </a:rPr>
              <a:t>StatGIS</a:t>
            </a:r>
            <a:r>
              <a:rPr lang="cs-CZ" sz="1100" b="1" dirty="0" smtClean="0">
                <a:solidFill>
                  <a:schemeClr val="bg1"/>
                </a:solidFill>
                <a:latin typeface="Calibri" pitchFamily="34" charset="0"/>
              </a:rPr>
              <a:t> CONFERENCE 18. – 21. 11. 2013</a:t>
            </a:r>
            <a:endParaRPr lang="cs-CZ" sz="11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ovéPole 5"/>
          <p:cNvSpPr txBox="1">
            <a:spLocks noChangeArrowheads="1"/>
          </p:cNvSpPr>
          <p:nvPr/>
        </p:nvSpPr>
        <p:spPr bwMode="auto">
          <a:xfrm>
            <a:off x="611188" y="3543399"/>
            <a:ext cx="79930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dirty="0" smtClean="0">
                <a:solidFill>
                  <a:schemeClr val="accent1"/>
                </a:solidFill>
                <a:latin typeface="Calibri" pitchFamily="34" charset="0"/>
              </a:rPr>
              <a:t>Jakub MIŘIJOVSKÝ</a:t>
            </a:r>
          </a:p>
          <a:p>
            <a:pPr algn="ctr"/>
            <a:r>
              <a:rPr lang="cs-CZ" sz="2400" dirty="0" smtClean="0">
                <a:solidFill>
                  <a:schemeClr val="accent1"/>
                </a:solidFill>
                <a:latin typeface="Calibri" pitchFamily="34" charset="0"/>
              </a:rPr>
              <a:t>jakub.mirijovsky@upol.cz</a:t>
            </a:r>
          </a:p>
        </p:txBody>
      </p:sp>
    </p:spTree>
    <p:extLst>
      <p:ext uri="{BB962C8B-B14F-4D97-AF65-F5344CB8AC3E}">
        <p14:creationId xmlns:p14="http://schemas.microsoft.com/office/powerpoint/2010/main" val="117733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1219</Words>
  <Application>Microsoft Office PowerPoint</Application>
  <PresentationFormat>Předvádění na obrazovce (4:3)</PresentationFormat>
  <Paragraphs>504</Paragraphs>
  <Slides>16</Slides>
  <Notes>15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8" baseType="lpstr">
      <vt:lpstr>Motiv sady Office</vt:lpstr>
      <vt:lpstr>Rovnice</vt:lpstr>
      <vt:lpstr>Reg. č.: CZ.1.07/2.3.00/20.0170</vt:lpstr>
      <vt:lpstr>Koncept</vt:lpstr>
      <vt:lpstr>Zdroj chyby: snímkovací komora</vt:lpstr>
      <vt:lpstr>Zdroj chyby: snímkovací komora</vt:lpstr>
      <vt:lpstr>Zdroj chyby: snímkovací komora</vt:lpstr>
      <vt:lpstr>Zdroj chyby: snímkovací komora</vt:lpstr>
      <vt:lpstr>Zdroj chyby: metoda zpracování</vt:lpstr>
      <vt:lpstr>Zdroj chyby: chybné rozmístění GCPs</vt:lpstr>
      <vt:lpstr>Zdroj chyby: nesprávný počet GCPs</vt:lpstr>
      <vt:lpstr>Zdroj chyby: nesprávně nastaveny parametry extrakce bodů.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uzivatel</dc:creator>
  <cp:lastModifiedBy>RNDr. Jakub Miřijovský, Ph.D.</cp:lastModifiedBy>
  <cp:revision>99</cp:revision>
  <dcterms:created xsi:type="dcterms:W3CDTF">2011-04-04T12:04:41Z</dcterms:created>
  <dcterms:modified xsi:type="dcterms:W3CDTF">2013-11-19T17:14:44Z</dcterms:modified>
</cp:coreProperties>
</file>