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3" r:id="rId1"/>
  </p:sldMasterIdLst>
  <p:notesMasterIdLst>
    <p:notesMasterId r:id="rId40"/>
  </p:notesMasterIdLst>
  <p:handoutMasterIdLst>
    <p:handoutMasterId r:id="rId41"/>
  </p:handoutMasterIdLst>
  <p:sldIdLst>
    <p:sldId id="399" r:id="rId2"/>
    <p:sldId id="288" r:id="rId3"/>
    <p:sldId id="335" r:id="rId4"/>
    <p:sldId id="291" r:id="rId5"/>
    <p:sldId id="337" r:id="rId6"/>
    <p:sldId id="338" r:id="rId7"/>
    <p:sldId id="400" r:id="rId8"/>
    <p:sldId id="401" r:id="rId9"/>
    <p:sldId id="360" r:id="rId10"/>
    <p:sldId id="361" r:id="rId11"/>
    <p:sldId id="364" r:id="rId12"/>
    <p:sldId id="367" r:id="rId13"/>
    <p:sldId id="369" r:id="rId14"/>
    <p:sldId id="370" r:id="rId15"/>
    <p:sldId id="371" r:id="rId16"/>
    <p:sldId id="372" r:id="rId17"/>
    <p:sldId id="373" r:id="rId18"/>
    <p:sldId id="374" r:id="rId19"/>
    <p:sldId id="376" r:id="rId20"/>
    <p:sldId id="377" r:id="rId21"/>
    <p:sldId id="378" r:id="rId22"/>
    <p:sldId id="403" r:id="rId23"/>
    <p:sldId id="404" r:id="rId24"/>
    <p:sldId id="379" r:id="rId25"/>
    <p:sldId id="380" r:id="rId26"/>
    <p:sldId id="381" r:id="rId27"/>
    <p:sldId id="382" r:id="rId28"/>
    <p:sldId id="383" r:id="rId29"/>
    <p:sldId id="384" r:id="rId30"/>
    <p:sldId id="385" r:id="rId31"/>
    <p:sldId id="386" r:id="rId32"/>
    <p:sldId id="387" r:id="rId33"/>
    <p:sldId id="397" r:id="rId34"/>
    <p:sldId id="398" r:id="rId35"/>
    <p:sldId id="402" r:id="rId36"/>
    <p:sldId id="405" r:id="rId37"/>
    <p:sldId id="406" r:id="rId38"/>
    <p:sldId id="407" r:id="rId39"/>
  </p:sldIdLst>
  <p:sldSz cx="9144000" cy="6858000" type="screen4x3"/>
  <p:notesSz cx="7099300" cy="10234613"/>
  <p:defaultTextStyle>
    <a:defPPr>
      <a:defRPr lang="de-DE"/>
    </a:defPPr>
    <a:lvl1pPr algn="l" rtl="0" fontAlgn="base">
      <a:spcBef>
        <a:spcPct val="0"/>
      </a:spcBef>
      <a:spcAft>
        <a:spcPct val="50000"/>
      </a:spcAft>
      <a:defRPr sz="1600" kern="1200">
        <a:solidFill>
          <a:schemeClr val="bg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50000"/>
      </a:spcAft>
      <a:defRPr sz="1600" kern="1200">
        <a:solidFill>
          <a:schemeClr val="bg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50000"/>
      </a:spcAft>
      <a:defRPr sz="1600" kern="1200">
        <a:solidFill>
          <a:schemeClr val="bg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50000"/>
      </a:spcAft>
      <a:defRPr sz="1600" kern="1200">
        <a:solidFill>
          <a:schemeClr val="bg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50000"/>
      </a:spcAft>
      <a:defRPr sz="1600" kern="1200">
        <a:solidFill>
          <a:schemeClr val="bg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600" kern="1200">
        <a:solidFill>
          <a:schemeClr val="bg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600" kern="1200">
        <a:solidFill>
          <a:schemeClr val="bg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600" kern="1200">
        <a:solidFill>
          <a:schemeClr val="bg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600" kern="1200">
        <a:solidFill>
          <a:schemeClr val="bg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  <a:srgbClr val="000099"/>
    <a:srgbClr val="CC6600"/>
    <a:srgbClr val="666633"/>
    <a:srgbClr val="D9EEFD"/>
    <a:srgbClr val="D7FEFF"/>
    <a:srgbClr val="FCF96A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3" autoAdjust="0"/>
    <p:restoredTop sz="85940" autoAdjust="0"/>
  </p:normalViewPr>
  <p:slideViewPr>
    <p:cSldViewPr>
      <p:cViewPr>
        <p:scale>
          <a:sx n="75" d="100"/>
          <a:sy n="75" d="100"/>
        </p:scale>
        <p:origin x="-1230" y="4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3" d="100"/>
          <a:sy n="83" d="100"/>
        </p:scale>
        <p:origin x="-1998" y="-84"/>
      </p:cViewPr>
      <p:guideLst>
        <p:guide orient="horz" pos="3224"/>
        <p:guide pos="2236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oleObject" Target="../embeddings/oleObject6.bin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7.bin"/><Relationship Id="rId1" Type="http://schemas.openxmlformats.org/officeDocument/2006/relationships/themeOverride" Target="../theme/themeOverrid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percentStacked"/>
        <c:varyColors val="0"/>
        <c:ser>
          <c:idx val="0"/>
          <c:order val="0"/>
          <c:tx>
            <c:strRef>
              <c:f>Tabelle1!$A$2</c:f>
              <c:strCache>
                <c:ptCount val="1"/>
                <c:pt idx="0">
                  <c:v>Urban Area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</c:spPr>
          <c:invertIfNegative val="0"/>
          <c:val>
            <c:numRef>
              <c:f>Tabelle1!$B$2:$E$2</c:f>
              <c:numCache>
                <c:formatCode>0.0</c:formatCode>
                <c:ptCount val="4"/>
                <c:pt idx="0">
                  <c:v>102.91000000000001</c:v>
                </c:pt>
                <c:pt idx="1">
                  <c:v>174.47</c:v>
                </c:pt>
                <c:pt idx="2">
                  <c:v>290.97000000000003</c:v>
                </c:pt>
                <c:pt idx="3">
                  <c:v>522.12141399999996</c:v>
                </c:pt>
              </c:numCache>
            </c:numRef>
          </c:val>
        </c:ser>
        <c:ser>
          <c:idx val="2"/>
          <c:order val="1"/>
          <c:tx>
            <c:strRef>
              <c:f>Tabelle1!$A$4</c:f>
              <c:strCache>
                <c:ptCount val="1"/>
                <c:pt idx="0">
                  <c:v>Farmland</c:v>
                </c:pt>
              </c:strCache>
            </c:strRef>
          </c:tx>
          <c:spPr>
            <a:solidFill>
              <a:schemeClr val="bg2">
                <a:lumMod val="75000"/>
              </a:schemeClr>
            </a:solidFill>
          </c:spPr>
          <c:invertIfNegative val="0"/>
          <c:val>
            <c:numRef>
              <c:f>Tabelle1!$B$4:$E$4</c:f>
              <c:numCache>
                <c:formatCode>0.0</c:formatCode>
                <c:ptCount val="4"/>
                <c:pt idx="0">
                  <c:v>1066.23</c:v>
                </c:pt>
                <c:pt idx="1">
                  <c:v>1223.3799999999999</c:v>
                </c:pt>
                <c:pt idx="2">
                  <c:v>977.95999999999992</c:v>
                </c:pt>
                <c:pt idx="3">
                  <c:v>809.55760899999984</c:v>
                </c:pt>
              </c:numCache>
            </c:numRef>
          </c:val>
        </c:ser>
        <c:ser>
          <c:idx val="3"/>
          <c:order val="2"/>
          <c:tx>
            <c:strRef>
              <c:f>Tabelle1!$A$5</c:f>
              <c:strCache>
                <c:ptCount val="1"/>
                <c:pt idx="0">
                  <c:v>Waterbodies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</c:spPr>
          <c:invertIfNegative val="0"/>
          <c:val>
            <c:numRef>
              <c:f>Tabelle1!$B$5:$E$5</c:f>
              <c:numCache>
                <c:formatCode>0.0</c:formatCode>
                <c:ptCount val="4"/>
                <c:pt idx="0">
                  <c:v>166.09</c:v>
                </c:pt>
                <c:pt idx="1">
                  <c:v>167.42000000000002</c:v>
                </c:pt>
                <c:pt idx="2">
                  <c:v>189.54</c:v>
                </c:pt>
                <c:pt idx="3">
                  <c:v>194.12594800000002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gapDepth val="75"/>
        <c:shape val="box"/>
        <c:axId val="220606464"/>
        <c:axId val="220608000"/>
        <c:axId val="0"/>
      </c:bar3DChart>
      <c:catAx>
        <c:axId val="220606464"/>
        <c:scaling>
          <c:orientation val="minMax"/>
        </c:scaling>
        <c:delete val="1"/>
        <c:axPos val="b"/>
        <c:majorTickMark val="none"/>
        <c:minorTickMark val="none"/>
        <c:tickLblPos val="none"/>
        <c:crossAx val="220608000"/>
        <c:crosses val="autoZero"/>
        <c:auto val="1"/>
        <c:lblAlgn val="ctr"/>
        <c:lblOffset val="100"/>
        <c:noMultiLvlLbl val="0"/>
      </c:catAx>
      <c:valAx>
        <c:axId val="220608000"/>
        <c:scaling>
          <c:orientation val="minMax"/>
        </c:scaling>
        <c:delete val="0"/>
        <c:axPos val="l"/>
        <c:majorGridlines/>
        <c:minorGridlines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Century Gothic" pitchFamily="34" charset="0"/>
              </a:defRPr>
            </a:pPr>
            <a:endParaRPr lang="de-DE"/>
          </a:p>
        </c:txPr>
        <c:crossAx val="220606464"/>
        <c:crosses val="autoZero"/>
        <c:crossBetween val="between"/>
        <c:majorUnit val="0.2"/>
      </c:valAx>
    </c:plotArea>
    <c:legend>
      <c:legendPos val="r"/>
      <c:legendEntry>
        <c:idx val="0"/>
        <c:txPr>
          <a:bodyPr/>
          <a:lstStyle/>
          <a:p>
            <a:pPr>
              <a:defRPr sz="1200">
                <a:latin typeface="Century Gothic" pitchFamily="34" charset="0"/>
              </a:defRPr>
            </a:pPr>
            <a:endParaRPr lang="de-DE"/>
          </a:p>
        </c:txPr>
      </c:legendEntry>
      <c:legendEntry>
        <c:idx val="1"/>
        <c:txPr>
          <a:bodyPr/>
          <a:lstStyle/>
          <a:p>
            <a:pPr>
              <a:defRPr sz="1200">
                <a:latin typeface="Century Gothic" pitchFamily="34" charset="0"/>
              </a:defRPr>
            </a:pPr>
            <a:endParaRPr lang="de-DE"/>
          </a:p>
        </c:txPr>
      </c:legendEntry>
      <c:legendEntry>
        <c:idx val="2"/>
        <c:txPr>
          <a:bodyPr/>
          <a:lstStyle/>
          <a:p>
            <a:pPr>
              <a:defRPr sz="1200">
                <a:latin typeface="Century Gothic" pitchFamily="34" charset="0"/>
              </a:defRPr>
            </a:pPr>
            <a:endParaRPr lang="de-DE"/>
          </a:p>
        </c:txPr>
      </c:legendEntry>
      <c:layout/>
      <c:overlay val="0"/>
      <c:txPr>
        <a:bodyPr/>
        <a:lstStyle/>
        <a:p>
          <a:pPr>
            <a:defRPr sz="1400">
              <a:latin typeface="Century Gothic" pitchFamily="34" charset="0"/>
            </a:defRPr>
          </a:pPr>
          <a:endParaRPr lang="de-DE"/>
        </a:p>
      </c:txPr>
    </c:legend>
    <c:plotVisOnly val="1"/>
    <c:dispBlanksAs val="gap"/>
    <c:showDLblsOverMax val="0"/>
  </c:chart>
  <c:externalData r:id="rId2">
    <c:autoUpdate val="0"/>
  </c:externalData>
  <c:userShapes r:id="rId3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9.6354480551858551E-2"/>
          <c:y val="9.2311263148661699E-2"/>
          <c:w val="0.87885828999470939"/>
          <c:h val="0.73288772023478765"/>
        </c:manualLayout>
      </c:layout>
      <c:lineChart>
        <c:grouping val="standard"/>
        <c:varyColors val="0"/>
        <c:ser>
          <c:idx val="1"/>
          <c:order val="0"/>
          <c:tx>
            <c:v>HCMC 1989</c:v>
          </c:tx>
          <c:spPr>
            <a:ln w="25400" cap="flat">
              <a:solidFill>
                <a:srgbClr val="FFFF00"/>
              </a:solidFill>
              <a:bevel/>
            </a:ln>
          </c:spPr>
          <c:marker>
            <c:symbol val="circle"/>
            <c:size val="6"/>
            <c:spPr>
              <a:solidFill>
                <a:srgbClr val="FFFF00"/>
              </a:solidFill>
              <a:ln>
                <a:noFill/>
              </a:ln>
            </c:spPr>
          </c:marker>
          <c:val>
            <c:numRef>
              <c:f>Tabelle1!$J$3:$J$22</c:f>
              <c:numCache>
                <c:formatCode>0.00</c:formatCode>
                <c:ptCount val="20"/>
                <c:pt idx="0">
                  <c:v>74.270979243601161</c:v>
                </c:pt>
                <c:pt idx="1">
                  <c:v>67.010000000000005</c:v>
                </c:pt>
                <c:pt idx="2">
                  <c:v>60.849999999999994</c:v>
                </c:pt>
                <c:pt idx="3">
                  <c:v>52.09</c:v>
                </c:pt>
                <c:pt idx="4">
                  <c:v>35.74</c:v>
                </c:pt>
                <c:pt idx="5">
                  <c:v>29.79</c:v>
                </c:pt>
                <c:pt idx="6">
                  <c:v>20.79</c:v>
                </c:pt>
                <c:pt idx="7">
                  <c:v>19.979999999999997</c:v>
                </c:pt>
                <c:pt idx="8">
                  <c:v>10.729999999999999</c:v>
                </c:pt>
                <c:pt idx="9">
                  <c:v>5.57</c:v>
                </c:pt>
                <c:pt idx="10">
                  <c:v>4.38</c:v>
                </c:pt>
                <c:pt idx="11">
                  <c:v>2.42</c:v>
                </c:pt>
                <c:pt idx="12">
                  <c:v>1.3900000000000001</c:v>
                </c:pt>
                <c:pt idx="13">
                  <c:v>1.75</c:v>
                </c:pt>
                <c:pt idx="14">
                  <c:v>1.37</c:v>
                </c:pt>
                <c:pt idx="15">
                  <c:v>1.22</c:v>
                </c:pt>
                <c:pt idx="16">
                  <c:v>1.6</c:v>
                </c:pt>
                <c:pt idx="17">
                  <c:v>0.77000000000000013</c:v>
                </c:pt>
                <c:pt idx="18">
                  <c:v>0.60000000000000009</c:v>
                </c:pt>
                <c:pt idx="19">
                  <c:v>0.81</c:v>
                </c:pt>
              </c:numCache>
            </c:numRef>
          </c:val>
          <c:smooth val="1"/>
        </c:ser>
        <c:ser>
          <c:idx val="2"/>
          <c:order val="1"/>
          <c:tx>
            <c:v>HCMC 2001</c:v>
          </c:tx>
          <c:spPr>
            <a:ln w="25400" cap="flat">
              <a:solidFill>
                <a:srgbClr val="FFC000"/>
              </a:solidFill>
              <a:bevel/>
            </a:ln>
          </c:spPr>
          <c:marker>
            <c:symbol val="circle"/>
            <c:size val="6"/>
            <c:spPr>
              <a:solidFill>
                <a:srgbClr val="FFC000"/>
              </a:solidFill>
              <a:ln>
                <a:noFill/>
              </a:ln>
            </c:spPr>
          </c:marker>
          <c:val>
            <c:numRef>
              <c:f>Tabelle1!$K$3:$K$22</c:f>
              <c:numCache>
                <c:formatCode>0.00</c:formatCode>
                <c:ptCount val="20"/>
                <c:pt idx="0">
                  <c:v>81.78</c:v>
                </c:pt>
                <c:pt idx="1">
                  <c:v>69.55</c:v>
                </c:pt>
                <c:pt idx="2">
                  <c:v>63.220000000000006</c:v>
                </c:pt>
                <c:pt idx="3">
                  <c:v>54.03</c:v>
                </c:pt>
                <c:pt idx="4">
                  <c:v>48.03</c:v>
                </c:pt>
                <c:pt idx="5">
                  <c:v>38.800000000000011</c:v>
                </c:pt>
                <c:pt idx="6">
                  <c:v>31.16</c:v>
                </c:pt>
                <c:pt idx="7">
                  <c:v>26.22</c:v>
                </c:pt>
                <c:pt idx="8">
                  <c:v>27.35</c:v>
                </c:pt>
                <c:pt idx="9">
                  <c:v>23.19</c:v>
                </c:pt>
                <c:pt idx="10">
                  <c:v>16.02</c:v>
                </c:pt>
                <c:pt idx="11">
                  <c:v>13.51</c:v>
                </c:pt>
                <c:pt idx="12">
                  <c:v>10.34</c:v>
                </c:pt>
                <c:pt idx="13">
                  <c:v>7.8199999999999994</c:v>
                </c:pt>
                <c:pt idx="14">
                  <c:v>4.18</c:v>
                </c:pt>
                <c:pt idx="15">
                  <c:v>4.2</c:v>
                </c:pt>
                <c:pt idx="16">
                  <c:v>3.52</c:v>
                </c:pt>
                <c:pt idx="17">
                  <c:v>2.61</c:v>
                </c:pt>
                <c:pt idx="18">
                  <c:v>2.2200000000000002</c:v>
                </c:pt>
                <c:pt idx="19">
                  <c:v>2.36</c:v>
                </c:pt>
              </c:numCache>
            </c:numRef>
          </c:val>
          <c:smooth val="1"/>
        </c:ser>
        <c:ser>
          <c:idx val="3"/>
          <c:order val="2"/>
          <c:tx>
            <c:v>HCMC 2002</c:v>
          </c:tx>
          <c:spPr>
            <a:ln w="25400" cap="flat">
              <a:solidFill>
                <a:schemeClr val="accent6">
                  <a:lumMod val="75000"/>
                </a:schemeClr>
              </a:solidFill>
              <a:bevel/>
            </a:ln>
          </c:spPr>
          <c:marker>
            <c:symbol val="circle"/>
            <c:size val="6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</c:spPr>
          </c:marker>
          <c:val>
            <c:numRef>
              <c:f>Tabelle1!$L$3:$L$22</c:f>
              <c:numCache>
                <c:formatCode>0.00</c:formatCode>
                <c:ptCount val="20"/>
                <c:pt idx="0">
                  <c:v>85.01</c:v>
                </c:pt>
                <c:pt idx="1">
                  <c:v>75.86</c:v>
                </c:pt>
                <c:pt idx="2">
                  <c:v>77.959999999999994</c:v>
                </c:pt>
                <c:pt idx="3">
                  <c:v>75.010000000000005</c:v>
                </c:pt>
                <c:pt idx="4">
                  <c:v>66.739999999999995</c:v>
                </c:pt>
                <c:pt idx="5">
                  <c:v>56.61</c:v>
                </c:pt>
                <c:pt idx="6">
                  <c:v>45.41</c:v>
                </c:pt>
                <c:pt idx="7">
                  <c:v>38.700000000000003</c:v>
                </c:pt>
                <c:pt idx="8">
                  <c:v>37.25</c:v>
                </c:pt>
                <c:pt idx="9">
                  <c:v>35.89</c:v>
                </c:pt>
                <c:pt idx="10">
                  <c:v>31.919999999999998</c:v>
                </c:pt>
                <c:pt idx="11">
                  <c:v>31.38</c:v>
                </c:pt>
                <c:pt idx="12">
                  <c:v>26.72</c:v>
                </c:pt>
                <c:pt idx="13">
                  <c:v>22.05</c:v>
                </c:pt>
                <c:pt idx="14">
                  <c:v>15.01</c:v>
                </c:pt>
                <c:pt idx="15">
                  <c:v>19.79</c:v>
                </c:pt>
                <c:pt idx="16">
                  <c:v>14.01</c:v>
                </c:pt>
                <c:pt idx="17">
                  <c:v>10.33</c:v>
                </c:pt>
                <c:pt idx="18">
                  <c:v>9.07</c:v>
                </c:pt>
                <c:pt idx="19">
                  <c:v>7.79</c:v>
                </c:pt>
              </c:numCache>
            </c:numRef>
          </c:val>
          <c:smooth val="1"/>
        </c:ser>
        <c:ser>
          <c:idx val="4"/>
          <c:order val="3"/>
          <c:tx>
            <c:v>HCMC 2005</c:v>
          </c:tx>
          <c:spPr>
            <a:ln w="25400" cap="flat">
              <a:solidFill>
                <a:srgbClr val="C00000"/>
              </a:solidFill>
              <a:bevel/>
            </a:ln>
          </c:spPr>
          <c:marker>
            <c:symbol val="circle"/>
            <c:size val="6"/>
            <c:spPr>
              <a:solidFill>
                <a:srgbClr val="C00000"/>
              </a:solidFill>
              <a:ln>
                <a:noFill/>
              </a:ln>
            </c:spPr>
          </c:marker>
          <c:val>
            <c:numRef>
              <c:f>Tabelle1!$M$3:$M$22</c:f>
              <c:numCache>
                <c:formatCode>0.00</c:formatCode>
                <c:ptCount val="20"/>
                <c:pt idx="0">
                  <c:v>87.27</c:v>
                </c:pt>
                <c:pt idx="1">
                  <c:v>77.489999999999995</c:v>
                </c:pt>
                <c:pt idx="2">
                  <c:v>79.28</c:v>
                </c:pt>
                <c:pt idx="3">
                  <c:v>77.84</c:v>
                </c:pt>
                <c:pt idx="4">
                  <c:v>70.649999999999991</c:v>
                </c:pt>
                <c:pt idx="5">
                  <c:v>59.86</c:v>
                </c:pt>
                <c:pt idx="6">
                  <c:v>45.15</c:v>
                </c:pt>
                <c:pt idx="7">
                  <c:v>44.5</c:v>
                </c:pt>
                <c:pt idx="8">
                  <c:v>41.46</c:v>
                </c:pt>
                <c:pt idx="9">
                  <c:v>40.839999999999996</c:v>
                </c:pt>
                <c:pt idx="10">
                  <c:v>40.71</c:v>
                </c:pt>
                <c:pt idx="11">
                  <c:v>37.18</c:v>
                </c:pt>
                <c:pt idx="12">
                  <c:v>32.94</c:v>
                </c:pt>
                <c:pt idx="13">
                  <c:v>28.14</c:v>
                </c:pt>
                <c:pt idx="14">
                  <c:v>19.07</c:v>
                </c:pt>
                <c:pt idx="15">
                  <c:v>21.29</c:v>
                </c:pt>
                <c:pt idx="16">
                  <c:v>16.899999999999999</c:v>
                </c:pt>
                <c:pt idx="17">
                  <c:v>14.16</c:v>
                </c:pt>
                <c:pt idx="18">
                  <c:v>12.19</c:v>
                </c:pt>
                <c:pt idx="19">
                  <c:v>9.7199999999999989</c:v>
                </c:pt>
              </c:numCache>
            </c:numRef>
          </c:val>
          <c:smooth val="1"/>
        </c:ser>
        <c:ser>
          <c:idx val="5"/>
          <c:order val="4"/>
          <c:tx>
            <c:v>Hyderabad 2001</c:v>
          </c:tx>
          <c:spPr>
            <a:ln w="25400" cap="sq" cmpd="sng">
              <a:solidFill>
                <a:srgbClr val="CAA0CA"/>
              </a:solidFill>
              <a:prstDash val="sysDash"/>
              <a:bevel/>
            </a:ln>
          </c:spPr>
          <c:marker>
            <c:symbol val="diamond"/>
            <c:size val="7"/>
            <c:spPr>
              <a:solidFill>
                <a:srgbClr val="CAA0CA"/>
              </a:solidFill>
              <a:ln>
                <a:noFill/>
              </a:ln>
            </c:spPr>
          </c:marker>
          <c:val>
            <c:numRef>
              <c:f>Tabelle1!$N$3:$N$22</c:f>
              <c:numCache>
                <c:formatCode>0.00</c:formatCode>
                <c:ptCount val="20"/>
                <c:pt idx="0">
                  <c:v>54.383973076752298</c:v>
                </c:pt>
                <c:pt idx="1">
                  <c:v>52.219485775114904</c:v>
                </c:pt>
                <c:pt idx="2">
                  <c:v>39.518114744478289</c:v>
                </c:pt>
                <c:pt idx="3">
                  <c:v>38.590097219935579</c:v>
                </c:pt>
                <c:pt idx="4">
                  <c:v>48.839238876848789</c:v>
                </c:pt>
                <c:pt idx="5">
                  <c:v>41.332199119449839</c:v>
                </c:pt>
                <c:pt idx="6">
                  <c:v>38.858860516278298</c:v>
                </c:pt>
                <c:pt idx="7">
                  <c:v>35.538204679577916</c:v>
                </c:pt>
                <c:pt idx="8">
                  <c:v>23.811712320588793</c:v>
                </c:pt>
                <c:pt idx="9">
                  <c:v>13.022922223309648</c:v>
                </c:pt>
                <c:pt idx="10">
                  <c:v>17.991202461889085</c:v>
                </c:pt>
                <c:pt idx="11">
                  <c:v>16.662338324085884</c:v>
                </c:pt>
                <c:pt idx="12">
                  <c:v>21.575036108161104</c:v>
                </c:pt>
                <c:pt idx="13">
                  <c:v>15.502122829044161</c:v>
                </c:pt>
                <c:pt idx="14">
                  <c:v>13.330815218200001</c:v>
                </c:pt>
                <c:pt idx="15">
                  <c:v>11.41812786658528</c:v>
                </c:pt>
                <c:pt idx="16">
                  <c:v>7.5287863504538555</c:v>
                </c:pt>
                <c:pt idx="17">
                  <c:v>6.8916157072834805</c:v>
                </c:pt>
                <c:pt idx="18">
                  <c:v>6.9652576990919579</c:v>
                </c:pt>
                <c:pt idx="19">
                  <c:v>6.0685544339156152</c:v>
                </c:pt>
              </c:numCache>
            </c:numRef>
          </c:val>
          <c:smooth val="1"/>
        </c:ser>
        <c:ser>
          <c:idx val="6"/>
          <c:order val="5"/>
          <c:tx>
            <c:v>Hyderabad 2009</c:v>
          </c:tx>
          <c:spPr>
            <a:ln w="25400" cap="sq" cmpd="sng">
              <a:solidFill>
                <a:srgbClr val="7030A0"/>
              </a:solidFill>
              <a:prstDash val="sysDash"/>
              <a:bevel/>
            </a:ln>
          </c:spPr>
          <c:marker>
            <c:symbol val="diamond"/>
            <c:size val="7"/>
            <c:spPr>
              <a:solidFill>
                <a:srgbClr val="7030A0"/>
              </a:solidFill>
              <a:ln>
                <a:noFill/>
              </a:ln>
            </c:spPr>
          </c:marker>
          <c:val>
            <c:numRef>
              <c:f>Tabelle1!$O$3:$O$22</c:f>
              <c:numCache>
                <c:formatCode>0.00</c:formatCode>
                <c:ptCount val="20"/>
                <c:pt idx="0">
                  <c:v>75.666565109950412</c:v>
                </c:pt>
                <c:pt idx="1">
                  <c:v>65.975810333044194</c:v>
                </c:pt>
                <c:pt idx="2">
                  <c:v>61.310201395012264</c:v>
                </c:pt>
                <c:pt idx="3">
                  <c:v>64.318833238627178</c:v>
                </c:pt>
                <c:pt idx="4">
                  <c:v>73.621458769165798</c:v>
                </c:pt>
                <c:pt idx="5">
                  <c:v>57.704322975784798</c:v>
                </c:pt>
                <c:pt idx="6">
                  <c:v>55.675844250461061</c:v>
                </c:pt>
                <c:pt idx="7">
                  <c:v>49.947470832609753</c:v>
                </c:pt>
                <c:pt idx="8">
                  <c:v>40.052031479187136</c:v>
                </c:pt>
                <c:pt idx="9">
                  <c:v>34.610251692657194</c:v>
                </c:pt>
                <c:pt idx="10">
                  <c:v>40.479623976058143</c:v>
                </c:pt>
                <c:pt idx="11">
                  <c:v>40.074202805549831</c:v>
                </c:pt>
                <c:pt idx="12">
                  <c:v>46.576553995158513</c:v>
                </c:pt>
                <c:pt idx="13">
                  <c:v>35.930558130253843</c:v>
                </c:pt>
                <c:pt idx="14">
                  <c:v>29.538525073278127</c:v>
                </c:pt>
                <c:pt idx="15">
                  <c:v>28.245604723477623</c:v>
                </c:pt>
                <c:pt idx="16">
                  <c:v>21.536767716095291</c:v>
                </c:pt>
                <c:pt idx="17">
                  <c:v>17.539181843056351</c:v>
                </c:pt>
                <c:pt idx="18">
                  <c:v>15.925014213245337</c:v>
                </c:pt>
                <c:pt idx="19">
                  <c:v>11.366013797705003</c:v>
                </c:pt>
              </c:numCache>
            </c:numRef>
          </c: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37483136"/>
        <c:axId val="237485440"/>
      </c:lineChart>
      <c:catAx>
        <c:axId val="237483136"/>
        <c:scaling>
          <c:orientation val="minMax"/>
        </c:scaling>
        <c:delete val="0"/>
        <c:axPos val="b"/>
        <c:majorGridlines>
          <c:spPr>
            <a:ln w="3175">
              <a:solidFill>
                <a:schemeClr val="bg1">
                  <a:lumMod val="75000"/>
                </a:schemeClr>
              </a:solidFill>
            </a:ln>
          </c:spPr>
        </c:majorGridlines>
        <c:title>
          <c:tx>
            <c:rich>
              <a:bodyPr/>
              <a:lstStyle/>
              <a:p>
                <a:pPr>
                  <a:defRPr/>
                </a:pPr>
                <a:r>
                  <a:rPr lang="de-DE" sz="1400" b="0">
                    <a:latin typeface="Arial" panose="020B0604020202020204" pitchFamily="34" charset="0"/>
                    <a:cs typeface="Arial" panose="020B0604020202020204" pitchFamily="34" charset="0"/>
                  </a:rPr>
                  <a:t>Ring radius - distance to the city centre [km]</a:t>
                </a:r>
              </a:p>
            </c:rich>
          </c:tx>
          <c:layout>
            <c:manualLayout>
              <c:xMode val="edge"/>
              <c:yMode val="edge"/>
              <c:x val="0.25001030865051199"/>
              <c:y val="0.9008292343919736"/>
            </c:manualLayout>
          </c:layout>
          <c:overlay val="0"/>
        </c:title>
        <c:majorTickMark val="out"/>
        <c:minorTickMark val="none"/>
        <c:tickLblPos val="nextTo"/>
        <c:txPr>
          <a:bodyPr/>
          <a:lstStyle/>
          <a:p>
            <a:pPr>
              <a:defRPr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de-DE"/>
          </a:p>
        </c:txPr>
        <c:crossAx val="237485440"/>
        <c:crosses val="autoZero"/>
        <c:auto val="1"/>
        <c:lblAlgn val="ctr"/>
        <c:lblOffset val="100"/>
        <c:noMultiLvlLbl val="0"/>
      </c:catAx>
      <c:valAx>
        <c:axId val="237485440"/>
        <c:scaling>
          <c:orientation val="minMax"/>
        </c:scaling>
        <c:delete val="0"/>
        <c:axPos val="l"/>
        <c:majorGridlines>
          <c:spPr>
            <a:ln w="3175">
              <a:solidFill>
                <a:schemeClr val="bg1">
                  <a:lumMod val="75000"/>
                </a:schemeClr>
              </a:solidFill>
            </a:ln>
          </c:spPr>
        </c:majorGridlines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de-DE" sz="1400" b="0">
                    <a:latin typeface="Arial" panose="020B0604020202020204" pitchFamily="34" charset="0"/>
                    <a:cs typeface="Arial" panose="020B0604020202020204" pitchFamily="34" charset="0"/>
                  </a:rPr>
                  <a:t>Urban Density Gradient [%]</a:t>
                </a:r>
              </a:p>
            </c:rich>
          </c:tx>
          <c:layout/>
          <c:overlay val="0"/>
        </c:title>
        <c:numFmt formatCode="0" sourceLinked="0"/>
        <c:majorTickMark val="out"/>
        <c:minorTickMark val="none"/>
        <c:tickLblPos val="nextTo"/>
        <c:txPr>
          <a:bodyPr/>
          <a:lstStyle/>
          <a:p>
            <a:pPr>
              <a:defRPr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de-DE"/>
          </a:p>
        </c:txPr>
        <c:crossAx val="23748313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5564127351439347"/>
          <c:y val="9.0278188234182807E-2"/>
          <c:w val="0.21873449737557624"/>
          <c:h val="0.43895229194234126"/>
        </c:manualLayout>
      </c:layout>
      <c:overlay val="1"/>
      <c:spPr>
        <a:solidFill>
          <a:schemeClr val="bg1"/>
        </a:solidFill>
        <a:ln w="9525">
          <a:solidFill>
            <a:schemeClr val="tx1"/>
          </a:solidFill>
        </a:ln>
      </c:spPr>
      <c:txPr>
        <a:bodyPr/>
        <a:lstStyle/>
        <a:p>
          <a:pPr>
            <a:defRPr>
              <a:latin typeface="Arial" panose="020B0604020202020204" pitchFamily="34" charset="0"/>
              <a:cs typeface="Arial" panose="020B0604020202020204" pitchFamily="34" charset="0"/>
            </a:defRPr>
          </a:pPr>
          <a:endParaRPr lang="de-DE"/>
        </a:p>
      </c:txPr>
    </c:legend>
    <c:plotVisOnly val="1"/>
    <c:dispBlanksAs val="gap"/>
    <c:showDLblsOverMax val="0"/>
  </c:chart>
  <c:spPr>
    <a:ln w="12700">
      <a:solidFill>
        <a:schemeClr val="tx1"/>
      </a:solidFill>
    </a:ln>
  </c:spPr>
  <c:externalData r:id="rId2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image" Target="../media/image2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.e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54.emf"/><Relationship Id="rId1" Type="http://schemas.openxmlformats.org/officeDocument/2006/relationships/image" Target="../media/image53.e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56.emf"/><Relationship Id="rId1" Type="http://schemas.openxmlformats.org/officeDocument/2006/relationships/image" Target="../media/image55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0.17483</cdr:x>
      <cdr:y>0.93253</cdr:y>
    </cdr:from>
    <cdr:to>
      <cdr:x>0.64009</cdr:x>
      <cdr:y>0.96412</cdr:y>
    </cdr:to>
    <cdr:grpSp>
      <cdr:nvGrpSpPr>
        <cdr:cNvPr id="6" name="Gruppieren 5"/>
        <cdr:cNvGrpSpPr/>
      </cdr:nvGrpSpPr>
      <cdr:grpSpPr>
        <a:xfrm xmlns:a="http://schemas.openxmlformats.org/drawingml/2006/main">
          <a:off x="689416" y="3108822"/>
          <a:ext cx="1834683" cy="105313"/>
          <a:chOff x="689405" y="3108809"/>
          <a:chExt cx="1834678" cy="105342"/>
        </a:xfrm>
      </cdr:grpSpPr>
      <cdr:sp macro="" textlink="">
        <cdr:nvSpPr>
          <cdr:cNvPr id="2" name="Textfeld 1"/>
          <cdr:cNvSpPr txBox="1"/>
        </cdr:nvSpPr>
        <cdr:spPr>
          <a:xfrm xmlns:a="http://schemas.openxmlformats.org/drawingml/2006/main">
            <a:off x="689405" y="3109089"/>
            <a:ext cx="486444" cy="82317"/>
          </a:xfrm>
          <a:prstGeom xmlns:a="http://schemas.openxmlformats.org/drawingml/2006/main" prst="rect">
            <a:avLst/>
          </a:prstGeom>
        </cdr:spPr>
        <cdr:txBody>
          <a:bodyPr xmlns:a="http://schemas.openxmlformats.org/drawingml/2006/main" wrap="square" rtlCol="0"/>
          <a:lstStyle xmlns:a="http://schemas.openxmlformats.org/drawingml/2006/main"/>
          <a:p xmlns:a="http://schemas.openxmlformats.org/drawingml/2006/main">
            <a:r>
              <a:rPr lang="de-DE" sz="1100"/>
              <a:t>1989</a:t>
            </a:r>
          </a:p>
        </cdr:txBody>
      </cdr:sp>
      <cdr:sp macro="" textlink="">
        <cdr:nvSpPr>
          <cdr:cNvPr id="3" name="Textfeld 1"/>
          <cdr:cNvSpPr txBox="1"/>
        </cdr:nvSpPr>
        <cdr:spPr>
          <a:xfrm xmlns:a="http://schemas.openxmlformats.org/drawingml/2006/main">
            <a:off x="1948871" y="3109089"/>
            <a:ext cx="575212" cy="82317"/>
          </a:xfrm>
          <a:prstGeom xmlns:a="http://schemas.openxmlformats.org/drawingml/2006/main" prst="rect">
            <a:avLst/>
          </a:prstGeom>
        </cdr:spPr>
        <cdr:txBody>
          <a:bodyPr xmlns:a="http://schemas.openxmlformats.org/drawingml/2006/main" wrap="square" rtlCol="0"/>
          <a:lstStyle xmlns:a="http://schemas.openxmlformats.org/drawingml/2006/main"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 xmlns:a="http://schemas.openxmlformats.org/drawingml/2006/main">
            <a:r>
              <a:rPr lang="de-DE" sz="1100"/>
              <a:t>2005</a:t>
            </a:r>
          </a:p>
        </cdr:txBody>
      </cdr:sp>
      <cdr:sp macro="" textlink="">
        <cdr:nvSpPr>
          <cdr:cNvPr id="4" name="Textfeld 1"/>
          <cdr:cNvSpPr txBox="1"/>
        </cdr:nvSpPr>
        <cdr:spPr>
          <a:xfrm xmlns:a="http://schemas.openxmlformats.org/drawingml/2006/main">
            <a:off x="1502115" y="3108809"/>
            <a:ext cx="535773" cy="105342"/>
          </a:xfrm>
          <a:prstGeom xmlns:a="http://schemas.openxmlformats.org/drawingml/2006/main" prst="rect">
            <a:avLst/>
          </a:prstGeom>
        </cdr:spPr>
        <cdr:txBody>
          <a:bodyPr xmlns:a="http://schemas.openxmlformats.org/drawingml/2006/main" wrap="square" rtlCol="0"/>
          <a:lstStyle xmlns:a="http://schemas.openxmlformats.org/drawingml/2006/main"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 xmlns:a="http://schemas.openxmlformats.org/drawingml/2006/main">
            <a:r>
              <a:rPr lang="de-DE" sz="1100"/>
              <a:t>2002</a:t>
            </a:r>
          </a:p>
        </cdr:txBody>
      </cdr:sp>
      <cdr:sp macro="" textlink="">
        <cdr:nvSpPr>
          <cdr:cNvPr id="5" name="Textfeld 1"/>
          <cdr:cNvSpPr txBox="1"/>
        </cdr:nvSpPr>
        <cdr:spPr>
          <a:xfrm xmlns:a="http://schemas.openxmlformats.org/drawingml/2006/main">
            <a:off x="1099132" y="3109089"/>
            <a:ext cx="615367" cy="79545"/>
          </a:xfrm>
          <a:prstGeom xmlns:a="http://schemas.openxmlformats.org/drawingml/2006/main" prst="rect">
            <a:avLst/>
          </a:prstGeom>
        </cdr:spPr>
        <cdr:txBody>
          <a:bodyPr xmlns:a="http://schemas.openxmlformats.org/drawingml/2006/main" wrap="square" rtlCol="0"/>
          <a:lstStyle xmlns:a="http://schemas.openxmlformats.org/drawingml/2006/main"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 xmlns:a="http://schemas.openxmlformats.org/drawingml/2006/main">
            <a:r>
              <a:rPr lang="de-DE" sz="1100"/>
              <a:t>2000</a:t>
            </a:r>
          </a:p>
        </cdr:txBody>
      </cdr:sp>
    </cdr:grp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2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38" tIns="49519" rIns="99038" bIns="49519" numCol="1" anchor="t" anchorCtr="0" compatLnSpc="1">
            <a:prstTxWarp prst="textNoShape">
              <a:avLst/>
            </a:prstTxWarp>
          </a:bodyPr>
          <a:lstStyle>
            <a:lvl1pPr defTabSz="990600">
              <a:spcAft>
                <a:spcPct val="0"/>
              </a:spcAft>
              <a:defRPr sz="13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4064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2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38" tIns="49519" rIns="99038" bIns="49519" numCol="1" anchor="t" anchorCtr="0" compatLnSpc="1">
            <a:prstTxWarp prst="textNoShape">
              <a:avLst/>
            </a:prstTxWarp>
          </a:bodyPr>
          <a:lstStyle>
            <a:lvl1pPr algn="r" defTabSz="990600">
              <a:spcAft>
                <a:spcPct val="0"/>
              </a:spcAft>
              <a:defRPr sz="13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4064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0263"/>
            <a:ext cx="3076575" cy="512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38" tIns="49519" rIns="99038" bIns="49519" numCol="1" anchor="b" anchorCtr="0" compatLnSpc="1">
            <a:prstTxWarp prst="textNoShape">
              <a:avLst/>
            </a:prstTxWarp>
          </a:bodyPr>
          <a:lstStyle>
            <a:lvl1pPr defTabSz="990600">
              <a:spcAft>
                <a:spcPct val="0"/>
              </a:spcAft>
              <a:defRPr sz="13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4064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20263"/>
            <a:ext cx="3076575" cy="512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38" tIns="49519" rIns="99038" bIns="49519" numCol="1" anchor="b" anchorCtr="0" compatLnSpc="1">
            <a:prstTxWarp prst="textNoShape">
              <a:avLst/>
            </a:prstTxWarp>
          </a:bodyPr>
          <a:lstStyle>
            <a:lvl1pPr algn="r" defTabSz="990600">
              <a:spcAft>
                <a:spcPct val="0"/>
              </a:spcAft>
              <a:defRPr sz="13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62E2CCD6-2921-4F28-A51D-3A4777B9E563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614918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2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38" tIns="49519" rIns="99038" bIns="49519" numCol="1" anchor="t" anchorCtr="0" compatLnSpc="1">
            <a:prstTxWarp prst="textNoShape">
              <a:avLst/>
            </a:prstTxWarp>
          </a:bodyPr>
          <a:lstStyle>
            <a:lvl1pPr defTabSz="990600">
              <a:spcAft>
                <a:spcPct val="0"/>
              </a:spcAft>
              <a:defRPr sz="13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2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38" tIns="49519" rIns="99038" bIns="49519" numCol="1" anchor="t" anchorCtr="0" compatLnSpc="1">
            <a:prstTxWarp prst="textNoShape">
              <a:avLst/>
            </a:prstTxWarp>
          </a:bodyPr>
          <a:lstStyle>
            <a:lvl1pPr algn="r" defTabSz="990600">
              <a:spcAft>
                <a:spcPct val="0"/>
              </a:spcAft>
              <a:defRPr sz="13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301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430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62513"/>
            <a:ext cx="5676900" cy="4605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38" tIns="49519" rIns="99038" bIns="4951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 smtClean="0"/>
              <a:t>Textmasterformate durch Klicken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</a:p>
        </p:txBody>
      </p:sp>
      <p:sp>
        <p:nvSpPr>
          <p:cNvPr id="430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0263"/>
            <a:ext cx="3076575" cy="512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38" tIns="49519" rIns="99038" bIns="49519" numCol="1" anchor="b" anchorCtr="0" compatLnSpc="1">
            <a:prstTxWarp prst="textNoShape">
              <a:avLst/>
            </a:prstTxWarp>
          </a:bodyPr>
          <a:lstStyle>
            <a:lvl1pPr defTabSz="990600">
              <a:spcAft>
                <a:spcPct val="0"/>
              </a:spcAft>
              <a:defRPr sz="13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30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20263"/>
            <a:ext cx="3076575" cy="512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38" tIns="49519" rIns="99038" bIns="49519" numCol="1" anchor="b" anchorCtr="0" compatLnSpc="1">
            <a:prstTxWarp prst="textNoShape">
              <a:avLst/>
            </a:prstTxWarp>
          </a:bodyPr>
          <a:lstStyle>
            <a:lvl1pPr algn="r" defTabSz="990600">
              <a:spcAft>
                <a:spcPct val="0"/>
              </a:spcAft>
              <a:defRPr sz="13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D7104F75-ADD3-430B-B250-730BAF0A15E2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1472977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89013" eaLnBrk="0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1pPr>
            <a:lvl2pPr marL="741363" indent="-284163" defTabSz="989013" eaLnBrk="0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1413" indent="-227013" defTabSz="989013" eaLnBrk="0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3pPr>
            <a:lvl4pPr marL="1598613" indent="-227013" defTabSz="989013" eaLnBrk="0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5813" indent="-227013" defTabSz="989013" eaLnBrk="0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3013" indent="-227013" defTabSz="989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0213" indent="-227013" defTabSz="989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7413" indent="-227013" defTabSz="989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4613" indent="-227013" defTabSz="989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89BEC810-37DE-4702-9841-2331B982E853}" type="slidenum">
              <a:rPr lang="de-DE" altLang="de-DE" sz="1300" smtClean="0">
                <a:solidFill>
                  <a:srgbClr val="000000"/>
                </a:solidFill>
              </a:rPr>
              <a:pPr eaLnBrk="1" hangingPunct="1">
                <a:spcBef>
                  <a:spcPct val="0"/>
                </a:spcBef>
              </a:pPr>
              <a:t>1</a:t>
            </a:fld>
            <a:endParaRPr lang="de-DE" altLang="de-DE" sz="1300" smtClean="0">
              <a:solidFill>
                <a:srgbClr val="000000"/>
              </a:solidFill>
            </a:endParaRPr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de-DE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90600" eaLnBrk="0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90600" eaLnBrk="0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90600" eaLnBrk="0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90600" eaLnBrk="0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90600" eaLnBrk="0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A0EDD93D-055E-4007-952B-9786420C4D60}" type="slidenum">
              <a:rPr lang="de-DE" altLang="de-DE" sz="1300" smtClean="0"/>
              <a:pPr eaLnBrk="1" hangingPunct="1">
                <a:spcBef>
                  <a:spcPct val="0"/>
                </a:spcBef>
              </a:pPr>
              <a:t>2</a:t>
            </a:fld>
            <a:endParaRPr lang="de-DE" altLang="de-DE" sz="1300" smtClean="0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de-DE" altLang="de-DE" smtClean="0"/>
              <a:t>Die Stadt zeichnet sich aus durch ihre Heterogenität – räumlich und zeitlich</a:t>
            </a:r>
          </a:p>
          <a:p>
            <a:pPr eaLnBrk="1" hangingPunct="1">
              <a:buFont typeface="Wingdings" pitchFamily="2" charset="2"/>
              <a:buNone/>
            </a:pPr>
            <a:endParaRPr lang="de-DE" altLang="de-DE" smtClean="0"/>
          </a:p>
          <a:p>
            <a:pPr eaLnBrk="1" hangingPunct="1">
              <a:buFont typeface="Wingdings" pitchFamily="2" charset="2"/>
              <a:buNone/>
            </a:pPr>
            <a:r>
              <a:rPr lang="de-DE" altLang="de-DE" smtClean="0"/>
              <a:t>In der Fernerkundung drückt sich dies in Mischpixeln aus – unterschiedliche Skalen werden zur Auswertung gewählt</a:t>
            </a:r>
          </a:p>
          <a:p>
            <a:pPr eaLnBrk="1" hangingPunct="1">
              <a:buFont typeface="Wingdings" pitchFamily="2" charset="2"/>
              <a:buNone/>
            </a:pPr>
            <a:endParaRPr lang="de-DE" altLang="de-DE" smtClean="0"/>
          </a:p>
          <a:p>
            <a:pPr eaLnBrk="1" hangingPunct="1">
              <a:buFont typeface="Wingdings" pitchFamily="2" charset="2"/>
              <a:buNone/>
            </a:pPr>
            <a:r>
              <a:rPr lang="de-DE" altLang="de-DE" smtClean="0"/>
              <a:t>Unveränderte und sich dynamisch entwickelnde Bereiche sind in der Stadt eng miteinander verzahnt</a:t>
            </a:r>
          </a:p>
          <a:p>
            <a:pPr eaLnBrk="1" hangingPunct="1">
              <a:buFont typeface="Wingdings" pitchFamily="2" charset="2"/>
              <a:buNone/>
            </a:pPr>
            <a:endParaRPr lang="de-DE" altLang="de-DE" smtClean="0"/>
          </a:p>
          <a:p>
            <a:pPr eaLnBrk="1" hangingPunct="1">
              <a:buFont typeface="Wingdings" pitchFamily="2" charset="2"/>
              <a:buNone/>
            </a:pPr>
            <a:r>
              <a:rPr lang="de-DE" altLang="de-DE" smtClean="0"/>
              <a:t>Hinzu tritt ein oft dynamisches Umland mit engen Verflechtungen zur Stadt auf ganz unterschiedlichen Ebenen</a:t>
            </a:r>
          </a:p>
          <a:p>
            <a:pPr eaLnBrk="1" hangingPunct="1">
              <a:buFont typeface="Wingdings" pitchFamily="2" charset="2"/>
              <a:buNone/>
            </a:pPr>
            <a:endParaRPr lang="de-DE" altLang="de-DE" smtClean="0"/>
          </a:p>
          <a:p>
            <a:pPr eaLnBrk="1" hangingPunct="1">
              <a:buFont typeface="Wingdings" pitchFamily="2" charset="2"/>
              <a:buNone/>
            </a:pPr>
            <a:r>
              <a:rPr lang="de-DE" altLang="de-DE" smtClean="0"/>
              <a:t>Räumliche Heterogenität und räumlich begrenzte, temporale Dynamik bedingen hohe Anforderungen an Monitoring und Analyse mittels Fernerkundung und digitaler Geoinformation</a:t>
            </a:r>
          </a:p>
          <a:p>
            <a:pPr eaLnBrk="1" hangingPunct="1"/>
            <a:endParaRPr lang="de-DE" altLang="de-DE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90600" eaLnBrk="0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90600" eaLnBrk="0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90600" eaLnBrk="0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90600" eaLnBrk="0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90600" eaLnBrk="0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2E00AFA5-7EA9-4ADD-8785-345E5235E2C0}" type="slidenum">
              <a:rPr lang="de-DE" altLang="de-DE" sz="1300" smtClean="0"/>
              <a:pPr eaLnBrk="1" hangingPunct="1">
                <a:spcBef>
                  <a:spcPct val="0"/>
                </a:spcBef>
              </a:pPr>
              <a:t>3</a:t>
            </a:fld>
            <a:endParaRPr lang="de-DE" altLang="de-DE" sz="1300" smtClean="0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de-DE" altLang="de-DE" smtClean="0"/>
              <a:t>In dieser Gliederung ist die durch eine Stadt geprägte Umwelt eingeteilt in eine</a:t>
            </a:r>
          </a:p>
          <a:p>
            <a:pPr eaLnBrk="1" hangingPunct="1"/>
            <a:r>
              <a:rPr lang="de-DE" altLang="de-DE" smtClean="0"/>
              <a:t>„natürliche“ Umwelt</a:t>
            </a:r>
          </a:p>
          <a:p>
            <a:pPr eaLnBrk="1" hangingPunct="1"/>
            <a:r>
              <a:rPr lang="de-DE" altLang="de-DE" smtClean="0"/>
              <a:t>„Gebaute“ Umwelt</a:t>
            </a:r>
          </a:p>
          <a:p>
            <a:pPr eaLnBrk="1" hangingPunct="1"/>
            <a:r>
              <a:rPr lang="de-DE" altLang="de-DE" smtClean="0"/>
              <a:t>„Soziale“ Umwelt</a:t>
            </a:r>
          </a:p>
          <a:p>
            <a:pPr eaLnBrk="1" hangingPunct="1"/>
            <a:r>
              <a:rPr lang="de-DE" altLang="de-DE" smtClean="0"/>
              <a:t>In blau gekennzeichnet sind die Indikatoren, zu denen die Fernerkundung einen Beitrag leisten kann.</a:t>
            </a:r>
          </a:p>
          <a:p>
            <a:pPr eaLnBrk="1" hangingPunct="1"/>
            <a:r>
              <a:rPr lang="de-DE" altLang="de-DE" smtClean="0"/>
              <a:t>Dabei ist die FE -  Daten und Methoden  - zu verstehen als ein Werkzeug, um Forschungsgegenstände zu untersuchen.</a:t>
            </a:r>
          </a:p>
          <a:p>
            <a:pPr eaLnBrk="1" hangingPunct="1"/>
            <a:r>
              <a:rPr lang="de-DE" altLang="de-DE" smtClean="0"/>
              <a:t>FE ist kein Forschungsgegenstand per se. 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90600" eaLnBrk="0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90600" eaLnBrk="0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90600" eaLnBrk="0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90600" eaLnBrk="0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90600" eaLnBrk="0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12283522-8154-4DCC-878A-019F07F15125}" type="slidenum">
              <a:rPr lang="de-DE" altLang="de-DE" sz="1300" smtClean="0"/>
              <a:pPr eaLnBrk="1" hangingPunct="1">
                <a:spcBef>
                  <a:spcPct val="0"/>
                </a:spcBef>
              </a:pPr>
              <a:t>4</a:t>
            </a:fld>
            <a:endParaRPr lang="de-DE" altLang="de-DE" sz="1300" smtClean="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de-DE" altLang="de-DE" smtClean="0"/>
              <a:t>In diesem flächenbezogenen Modell nach Ridd sind die drei dominanten Landbedeckungen:</a:t>
            </a:r>
          </a:p>
          <a:p>
            <a:pPr eaLnBrk="1" hangingPunct="1"/>
            <a:r>
              <a:rPr lang="de-DE" altLang="de-DE" smtClean="0"/>
              <a:t>Versiegelung</a:t>
            </a:r>
          </a:p>
          <a:p>
            <a:pPr eaLnBrk="1" hangingPunct="1"/>
            <a:r>
              <a:rPr lang="de-DE" altLang="de-DE" smtClean="0"/>
              <a:t>Vegetation</a:t>
            </a:r>
          </a:p>
          <a:p>
            <a:pPr eaLnBrk="1" hangingPunct="1"/>
            <a:r>
              <a:rPr lang="de-DE" altLang="de-DE" smtClean="0"/>
              <a:t>Boden</a:t>
            </a:r>
          </a:p>
          <a:p>
            <a:pPr eaLnBrk="1" hangingPunct="1"/>
            <a:r>
              <a:rPr lang="de-DE" altLang="de-DE" smtClean="0"/>
              <a:t>In Bezug gesetzt, in denen Städte und Teile von Städten je nach ihrer Funktion, Größe und Ausprägung skaliert sind.</a:t>
            </a:r>
          </a:p>
          <a:p>
            <a:pPr eaLnBrk="1" hangingPunct="1"/>
            <a:r>
              <a:rPr lang="de-DE" altLang="de-DE" smtClean="0"/>
              <a:t>Modellhaft ist hier der CBD mit dem höchsten Versiegelungsgrad angegeben.</a:t>
            </a:r>
          </a:p>
          <a:p>
            <a:pPr eaLnBrk="1" hangingPunct="1"/>
            <a:r>
              <a:rPr lang="de-DE" altLang="de-DE" smtClean="0"/>
              <a:t>Versiegelung wird hier betrachtet als ein hochrangiger Indikator, der für eine Vielzahl von Prozessen Aussagen liefert.</a:t>
            </a:r>
          </a:p>
          <a:p>
            <a:pPr eaLnBrk="1" hangingPunct="1"/>
            <a:r>
              <a:rPr lang="de-DE" altLang="de-DE" smtClean="0"/>
              <a:t>(Indikator für Flächeninanspruchnahme, Versickerungsrate bzw. oberflächlichen Abfluss, Temperaturanstieg im Sommer, etc.)</a:t>
            </a:r>
          </a:p>
          <a:p>
            <a:pPr eaLnBrk="1" hangingPunct="1"/>
            <a:endParaRPr lang="de-DE" altLang="de-DE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90600" eaLnBrk="0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90600" eaLnBrk="0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90600" eaLnBrk="0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90600" eaLnBrk="0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90600" eaLnBrk="0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C058E2FB-CA7C-43D7-A715-A59F60EC5316}" type="slidenum">
              <a:rPr lang="de-DE" altLang="de-DE" sz="1300" smtClean="0"/>
              <a:pPr eaLnBrk="1" hangingPunct="1">
                <a:spcBef>
                  <a:spcPct val="0"/>
                </a:spcBef>
              </a:pPr>
              <a:t>5</a:t>
            </a:fld>
            <a:endParaRPr lang="de-DE" altLang="de-DE" sz="1300" smtClean="0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de-DE" altLang="de-DE" dirty="0" smtClean="0"/>
              <a:t>TM : gesamtstädtische Flächendynamik – Suburbanisierung</a:t>
            </a:r>
          </a:p>
          <a:p>
            <a:pPr eaLnBrk="1" hangingPunct="1"/>
            <a:r>
              <a:rPr lang="de-DE" altLang="de-DE" dirty="0" smtClean="0"/>
              <a:t>        Auswirkungen physischer Faktoren wie Klima und Gesundheit „städtische Wärmeinsel“</a:t>
            </a:r>
          </a:p>
          <a:p>
            <a:pPr eaLnBrk="1" hangingPunct="1"/>
            <a:r>
              <a:rPr lang="de-DE" altLang="de-DE" dirty="0" smtClean="0"/>
              <a:t>       Naturgefahren – Lage und Ausdehnung von Überflutungen, Hangrutschungen, etc.</a:t>
            </a:r>
          </a:p>
          <a:p>
            <a:pPr eaLnBrk="1" hangingPunct="1"/>
            <a:r>
              <a:rPr lang="de-DE" altLang="de-DE" dirty="0" smtClean="0"/>
              <a:t>Spot: Siedlungsstruktur, Biotopstruktur</a:t>
            </a:r>
          </a:p>
          <a:p>
            <a:pPr eaLnBrk="1" hangingPunct="1"/>
            <a:r>
              <a:rPr lang="de-DE" altLang="de-DE" dirty="0" smtClean="0"/>
              <a:t>Ikonos: Versiegelungsgrad, gemischte und homogene Strukturen, Umweltqualität auf Blockebene</a:t>
            </a:r>
          </a:p>
          <a:p>
            <a:pPr eaLnBrk="1" hangingPunct="1"/>
            <a:r>
              <a:rPr lang="de-DE" altLang="de-DE" dirty="0" smtClean="0"/>
              <a:t>CIR: Zu- / Abnahme von Gebäudeflächen; Gebäudetypisierung; Verkehrswege: Fluchtwege bei Disaster 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90600" eaLnBrk="0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90600" eaLnBrk="0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90600" eaLnBrk="0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90600" eaLnBrk="0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90600" eaLnBrk="0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0B988268-8B73-4D66-8F61-5895D6C6089A}" type="slidenum">
              <a:rPr lang="de-DE" altLang="de-DE" sz="1300" smtClean="0"/>
              <a:pPr eaLnBrk="1" hangingPunct="1">
                <a:spcBef>
                  <a:spcPct val="0"/>
                </a:spcBef>
              </a:pPr>
              <a:t>6</a:t>
            </a:fld>
            <a:endParaRPr lang="de-DE" altLang="de-DE" sz="1300" smtClean="0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de-DE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2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90600" eaLnBrk="0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90600" eaLnBrk="0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90600" eaLnBrk="0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90600" eaLnBrk="0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90600" eaLnBrk="0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AA7FE997-D726-47C6-99EF-54B854F1452F}" type="slidenum">
              <a:rPr lang="de-DE" altLang="de-DE" sz="1300" smtClean="0">
                <a:solidFill>
                  <a:srgbClr val="000000"/>
                </a:solidFill>
                <a:latin typeface="Times New Roman" pitchFamily="18" charset="0"/>
                <a:ea typeface="MS Gothic" pitchFamily="49" charset="-128"/>
              </a:rPr>
              <a:pPr eaLnBrk="1" hangingPunct="1">
                <a:spcBef>
                  <a:spcPct val="0"/>
                </a:spcBef>
              </a:pPr>
              <a:t>7</a:t>
            </a:fld>
            <a:endParaRPr lang="de-DE" altLang="de-DE" sz="1300" smtClean="0">
              <a:solidFill>
                <a:srgbClr val="000000"/>
              </a:solidFill>
              <a:latin typeface="Times New Roman" pitchFamily="18" charset="0"/>
              <a:ea typeface="MS Gothic" pitchFamily="49" charset="-128"/>
            </a:endParaRPr>
          </a:p>
        </p:txBody>
      </p:sp>
      <p:sp>
        <p:nvSpPr>
          <p:cNvPr id="5325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3775" y="768350"/>
            <a:ext cx="5100638" cy="3825875"/>
          </a:xfrm>
          <a:ln/>
        </p:spPr>
      </p:sp>
      <p:sp>
        <p:nvSpPr>
          <p:cNvPr id="5325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09613" y="4862513"/>
            <a:ext cx="5668962" cy="45942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2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90600" eaLnBrk="0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90600" eaLnBrk="0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90600" eaLnBrk="0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90600" eaLnBrk="0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90600" eaLnBrk="0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EE8F39A4-3185-4F43-AFF5-2DE0DA6F2BA1}" type="slidenum">
              <a:rPr lang="de-DE" altLang="de-DE" sz="1300" smtClean="0">
                <a:solidFill>
                  <a:srgbClr val="000000"/>
                </a:solidFill>
                <a:latin typeface="Times New Roman" pitchFamily="18" charset="0"/>
                <a:ea typeface="MS Gothic" pitchFamily="49" charset="-128"/>
              </a:rPr>
              <a:pPr eaLnBrk="1" hangingPunct="1">
                <a:spcBef>
                  <a:spcPct val="0"/>
                </a:spcBef>
              </a:pPr>
              <a:t>8</a:t>
            </a:fld>
            <a:endParaRPr lang="de-DE" altLang="de-DE" sz="1300" smtClean="0">
              <a:solidFill>
                <a:srgbClr val="000000"/>
              </a:solidFill>
              <a:latin typeface="Times New Roman" pitchFamily="18" charset="0"/>
              <a:ea typeface="MS Gothic" pitchFamily="49" charset="-128"/>
            </a:endParaRPr>
          </a:p>
        </p:txBody>
      </p:sp>
      <p:sp>
        <p:nvSpPr>
          <p:cNvPr id="54275" name="Text Box 1"/>
          <p:cNvSpPr txBox="1">
            <a:spLocks noChangeArrowheads="1"/>
          </p:cNvSpPr>
          <p:nvPr/>
        </p:nvSpPr>
        <p:spPr bwMode="auto">
          <a:xfrm>
            <a:off x="4021138" y="9720263"/>
            <a:ext cx="3065462" cy="500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3294" tIns="48513" rIns="93294" bIns="48513" anchor="b"/>
          <a:lstStyle>
            <a:lvl1pPr eaLnBrk="0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spcAft>
                <a:spcPct val="50000"/>
              </a:spcAft>
            </a:pPr>
            <a:fld id="{E0C5A061-53BC-49BF-A2AC-D8F0A9533025}" type="slidenum">
              <a:rPr lang="en-US" altLang="de-DE">
                <a:solidFill>
                  <a:srgbClr val="000000"/>
                </a:solidFill>
                <a:ea typeface="MS Gothic" pitchFamily="49" charset="-128"/>
                <a:cs typeface="Arial Unicode MS" pitchFamily="34" charset="-128"/>
              </a:rPr>
              <a:pPr algn="r" eaLnBrk="1" hangingPunct="1">
                <a:spcBef>
                  <a:spcPct val="0"/>
                </a:spcBef>
                <a:spcAft>
                  <a:spcPct val="50000"/>
                </a:spcAft>
              </a:pPr>
              <a:t>8</a:t>
            </a:fld>
            <a:endParaRPr lang="en-US" altLang="de-DE">
              <a:solidFill>
                <a:srgbClr val="000000"/>
              </a:solidFill>
              <a:ea typeface="MS Gothic" pitchFamily="49" charset="-128"/>
              <a:cs typeface="Arial Unicode MS" pitchFamily="34" charset="-128"/>
            </a:endParaRPr>
          </a:p>
        </p:txBody>
      </p:sp>
      <p:sp>
        <p:nvSpPr>
          <p:cNvPr id="5427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2188" y="768350"/>
            <a:ext cx="5116512" cy="3836988"/>
          </a:xfrm>
          <a:ln/>
        </p:spPr>
      </p:sp>
      <p:sp>
        <p:nvSpPr>
          <p:cNvPr id="5427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6150" y="4862513"/>
            <a:ext cx="5207000" cy="460375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90600" eaLnBrk="0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90600" eaLnBrk="0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90600" eaLnBrk="0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90600" eaLnBrk="0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90600" eaLnBrk="0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E0B1642F-BAE0-4C46-B889-39D070E3CD39}" type="slidenum">
              <a:rPr lang="de-DE" altLang="de-DE" sz="1300" smtClean="0"/>
              <a:pPr eaLnBrk="1" hangingPunct="1">
                <a:spcBef>
                  <a:spcPct val="0"/>
                </a:spcBef>
              </a:pPr>
              <a:t>9</a:t>
            </a:fld>
            <a:endParaRPr lang="de-DE" altLang="de-DE" sz="1300" smtClean="0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de-DE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90600" eaLnBrk="0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90600" eaLnBrk="0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90600" eaLnBrk="0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90600" eaLnBrk="0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90600" eaLnBrk="0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6960A333-DC0B-468A-897A-8CFE72B32B5E}" type="slidenum">
              <a:rPr lang="de-DE" altLang="de-DE" sz="1300" smtClean="0"/>
              <a:pPr eaLnBrk="1" hangingPunct="1">
                <a:spcBef>
                  <a:spcPct val="0"/>
                </a:spcBef>
              </a:pPr>
              <a:t>10</a:t>
            </a:fld>
            <a:endParaRPr lang="de-DE" altLang="de-DE" sz="1300" smtClean="0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de-DE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90600" eaLnBrk="0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90600" eaLnBrk="0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90600" eaLnBrk="0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90600" eaLnBrk="0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90600" eaLnBrk="0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789C9149-64D1-4CFA-9498-C994A5A2F416}" type="slidenum">
              <a:rPr lang="de-DE" altLang="de-DE" sz="1300" smtClean="0"/>
              <a:pPr eaLnBrk="1" hangingPunct="1">
                <a:spcBef>
                  <a:spcPct val="0"/>
                </a:spcBef>
              </a:pPr>
              <a:t>11</a:t>
            </a:fld>
            <a:endParaRPr lang="de-DE" altLang="de-DE" sz="1300" smtClean="0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de-DE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2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90600" eaLnBrk="0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90600" eaLnBrk="0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90600" eaLnBrk="0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90600" eaLnBrk="0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90600" eaLnBrk="0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1D1C992F-DF4B-48B8-A0A3-23625F89C9F0}" type="slidenum">
              <a:rPr lang="de-DE" altLang="de-DE" sz="1300" smtClean="0">
                <a:solidFill>
                  <a:srgbClr val="000000"/>
                </a:solidFill>
                <a:latin typeface="Times New Roman" pitchFamily="18" charset="0"/>
                <a:ea typeface="MS Gothic" pitchFamily="49" charset="-128"/>
              </a:rPr>
              <a:pPr eaLnBrk="1" hangingPunct="1">
                <a:spcBef>
                  <a:spcPct val="0"/>
                </a:spcBef>
              </a:pPr>
              <a:t>12</a:t>
            </a:fld>
            <a:endParaRPr lang="de-DE" altLang="de-DE" sz="1300" smtClean="0">
              <a:solidFill>
                <a:srgbClr val="000000"/>
              </a:solidFill>
              <a:latin typeface="Times New Roman" pitchFamily="18" charset="0"/>
              <a:ea typeface="MS Gothic" pitchFamily="49" charset="-128"/>
            </a:endParaRPr>
          </a:p>
        </p:txBody>
      </p:sp>
      <p:sp>
        <p:nvSpPr>
          <p:cNvPr id="55299" name="Text Box 1"/>
          <p:cNvSpPr txBox="1">
            <a:spLocks noChangeArrowheads="1"/>
          </p:cNvSpPr>
          <p:nvPr/>
        </p:nvSpPr>
        <p:spPr bwMode="auto">
          <a:xfrm>
            <a:off x="4021138" y="9720263"/>
            <a:ext cx="3065462" cy="500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3294" tIns="48513" rIns="93294" bIns="48513" anchor="b"/>
          <a:lstStyle>
            <a:lvl1pPr eaLnBrk="0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spcAft>
                <a:spcPct val="50000"/>
              </a:spcAft>
            </a:pPr>
            <a:fld id="{3312A0BF-E0AC-4926-A149-8DA101389C33}" type="slidenum">
              <a:rPr lang="en-US" altLang="de-DE">
                <a:solidFill>
                  <a:srgbClr val="000000"/>
                </a:solidFill>
                <a:ea typeface="MS Gothic" pitchFamily="49" charset="-128"/>
                <a:cs typeface="Arial Unicode MS" pitchFamily="34" charset="-128"/>
              </a:rPr>
              <a:pPr algn="r" eaLnBrk="1" hangingPunct="1">
                <a:spcBef>
                  <a:spcPct val="0"/>
                </a:spcBef>
                <a:spcAft>
                  <a:spcPct val="50000"/>
                </a:spcAft>
              </a:pPr>
              <a:t>12</a:t>
            </a:fld>
            <a:endParaRPr lang="en-US" altLang="de-DE">
              <a:solidFill>
                <a:srgbClr val="000000"/>
              </a:solidFill>
              <a:ea typeface="MS Gothic" pitchFamily="49" charset="-128"/>
              <a:cs typeface="Arial Unicode MS" pitchFamily="34" charset="-128"/>
            </a:endParaRPr>
          </a:p>
        </p:txBody>
      </p:sp>
      <p:sp>
        <p:nvSpPr>
          <p:cNvPr id="5530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2188" y="768350"/>
            <a:ext cx="5116512" cy="3836988"/>
          </a:xfrm>
          <a:ln/>
        </p:spPr>
      </p:sp>
      <p:sp>
        <p:nvSpPr>
          <p:cNvPr id="5530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6150" y="4862513"/>
            <a:ext cx="5207000" cy="460375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2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90600" eaLnBrk="0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90600" eaLnBrk="0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90600" eaLnBrk="0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90600" eaLnBrk="0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90600" eaLnBrk="0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FFB4942C-9CBE-4015-B1CF-3091C7C91D8C}" type="slidenum">
              <a:rPr lang="de-DE" altLang="de-DE" sz="1300" smtClean="0">
                <a:solidFill>
                  <a:srgbClr val="000000"/>
                </a:solidFill>
                <a:latin typeface="Times New Roman" pitchFamily="18" charset="0"/>
                <a:ea typeface="MS Gothic" pitchFamily="49" charset="-128"/>
              </a:rPr>
              <a:pPr eaLnBrk="1" hangingPunct="1">
                <a:spcBef>
                  <a:spcPct val="0"/>
                </a:spcBef>
              </a:pPr>
              <a:t>13</a:t>
            </a:fld>
            <a:endParaRPr lang="de-DE" altLang="de-DE" sz="1300" smtClean="0">
              <a:solidFill>
                <a:srgbClr val="000000"/>
              </a:solidFill>
              <a:latin typeface="Times New Roman" pitchFamily="18" charset="0"/>
              <a:ea typeface="MS Gothic" pitchFamily="49" charset="-128"/>
            </a:endParaRPr>
          </a:p>
        </p:txBody>
      </p:sp>
      <p:sp>
        <p:nvSpPr>
          <p:cNvPr id="5632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3775" y="768350"/>
            <a:ext cx="5100638" cy="3825875"/>
          </a:xfrm>
          <a:ln/>
        </p:spPr>
      </p:sp>
      <p:sp>
        <p:nvSpPr>
          <p:cNvPr id="5632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09613" y="4862513"/>
            <a:ext cx="5668962" cy="45942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2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90600" eaLnBrk="0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90600" eaLnBrk="0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90600" eaLnBrk="0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90600" eaLnBrk="0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90600" eaLnBrk="0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5EDE1F35-1289-4141-A724-7526296FEA32}" type="slidenum">
              <a:rPr lang="de-DE" altLang="de-DE" sz="1300" smtClean="0">
                <a:solidFill>
                  <a:srgbClr val="000000"/>
                </a:solidFill>
                <a:latin typeface="Times New Roman" pitchFamily="18" charset="0"/>
                <a:ea typeface="MS Gothic" pitchFamily="49" charset="-128"/>
              </a:rPr>
              <a:pPr eaLnBrk="1" hangingPunct="1">
                <a:spcBef>
                  <a:spcPct val="0"/>
                </a:spcBef>
              </a:pPr>
              <a:t>14</a:t>
            </a:fld>
            <a:endParaRPr lang="de-DE" altLang="de-DE" sz="1300" smtClean="0">
              <a:solidFill>
                <a:srgbClr val="000000"/>
              </a:solidFill>
              <a:latin typeface="Times New Roman" pitchFamily="18" charset="0"/>
              <a:ea typeface="MS Gothic" pitchFamily="49" charset="-128"/>
            </a:endParaRPr>
          </a:p>
        </p:txBody>
      </p:sp>
      <p:sp>
        <p:nvSpPr>
          <p:cNvPr id="5734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3775" y="768350"/>
            <a:ext cx="5100638" cy="3825875"/>
          </a:xfrm>
          <a:ln/>
        </p:spPr>
      </p:sp>
      <p:sp>
        <p:nvSpPr>
          <p:cNvPr id="5734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09613" y="4862513"/>
            <a:ext cx="5668962" cy="45942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2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90600" eaLnBrk="0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90600" eaLnBrk="0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90600" eaLnBrk="0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90600" eaLnBrk="0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90600" eaLnBrk="0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02C43B1F-4C0C-468F-A8C4-92F591ECA7AA}" type="slidenum">
              <a:rPr lang="de-DE" altLang="de-DE" sz="1300" smtClean="0">
                <a:solidFill>
                  <a:srgbClr val="000000"/>
                </a:solidFill>
                <a:latin typeface="Times New Roman" pitchFamily="18" charset="0"/>
                <a:ea typeface="MS Gothic" pitchFamily="49" charset="-128"/>
              </a:rPr>
              <a:pPr eaLnBrk="1" hangingPunct="1">
                <a:spcBef>
                  <a:spcPct val="0"/>
                </a:spcBef>
              </a:pPr>
              <a:t>15</a:t>
            </a:fld>
            <a:endParaRPr lang="de-DE" altLang="de-DE" sz="1300" smtClean="0">
              <a:solidFill>
                <a:srgbClr val="000000"/>
              </a:solidFill>
              <a:latin typeface="Times New Roman" pitchFamily="18" charset="0"/>
              <a:ea typeface="MS Gothic" pitchFamily="49" charset="-128"/>
            </a:endParaRPr>
          </a:p>
        </p:txBody>
      </p:sp>
      <p:sp>
        <p:nvSpPr>
          <p:cNvPr id="5837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3775" y="768350"/>
            <a:ext cx="5100638" cy="3825875"/>
          </a:xfrm>
          <a:ln/>
        </p:spPr>
      </p:sp>
      <p:sp>
        <p:nvSpPr>
          <p:cNvPr id="5837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09613" y="4862513"/>
            <a:ext cx="5668962" cy="45942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2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90600" eaLnBrk="0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90600" eaLnBrk="0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90600" eaLnBrk="0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90600" eaLnBrk="0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90600" eaLnBrk="0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F774FF6E-CBB3-4AF2-AF4D-A4D877D6BFB2}" type="slidenum">
              <a:rPr lang="de-DE" altLang="de-DE" sz="1300" smtClean="0">
                <a:solidFill>
                  <a:srgbClr val="000000"/>
                </a:solidFill>
                <a:latin typeface="Times New Roman" pitchFamily="18" charset="0"/>
                <a:ea typeface="MS Gothic" pitchFamily="49" charset="-128"/>
              </a:rPr>
              <a:pPr eaLnBrk="1" hangingPunct="1">
                <a:spcBef>
                  <a:spcPct val="0"/>
                </a:spcBef>
              </a:pPr>
              <a:t>16</a:t>
            </a:fld>
            <a:endParaRPr lang="de-DE" altLang="de-DE" sz="1300" smtClean="0">
              <a:solidFill>
                <a:srgbClr val="000000"/>
              </a:solidFill>
              <a:latin typeface="Times New Roman" pitchFamily="18" charset="0"/>
              <a:ea typeface="MS Gothic" pitchFamily="49" charset="-128"/>
            </a:endParaRPr>
          </a:p>
        </p:txBody>
      </p:sp>
      <p:sp>
        <p:nvSpPr>
          <p:cNvPr id="59395" name="Text Box 1"/>
          <p:cNvSpPr txBox="1">
            <a:spLocks noChangeArrowheads="1"/>
          </p:cNvSpPr>
          <p:nvPr/>
        </p:nvSpPr>
        <p:spPr bwMode="auto">
          <a:xfrm>
            <a:off x="4021138" y="9720263"/>
            <a:ext cx="3065462" cy="500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3294" tIns="48513" rIns="93294" bIns="48513" anchor="b"/>
          <a:lstStyle>
            <a:lvl1pPr eaLnBrk="0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spcAft>
                <a:spcPct val="50000"/>
              </a:spcAft>
            </a:pPr>
            <a:fld id="{D4CE927B-261B-471E-BA6A-BB471115A192}" type="slidenum">
              <a:rPr lang="de-DE" altLang="de-DE">
                <a:solidFill>
                  <a:srgbClr val="000000"/>
                </a:solidFill>
                <a:ea typeface="MS Gothic" pitchFamily="49" charset="-128"/>
                <a:cs typeface="Arial Unicode MS" pitchFamily="34" charset="-128"/>
              </a:rPr>
              <a:pPr algn="r" eaLnBrk="1" hangingPunct="1">
                <a:spcBef>
                  <a:spcPct val="0"/>
                </a:spcBef>
                <a:spcAft>
                  <a:spcPct val="50000"/>
                </a:spcAft>
              </a:pPr>
              <a:t>16</a:t>
            </a:fld>
            <a:endParaRPr lang="de-DE" altLang="de-DE">
              <a:solidFill>
                <a:srgbClr val="000000"/>
              </a:solidFill>
              <a:ea typeface="MS Gothic" pitchFamily="49" charset="-128"/>
              <a:cs typeface="Arial Unicode MS" pitchFamily="34" charset="-128"/>
            </a:endParaRPr>
          </a:p>
        </p:txBody>
      </p:sp>
      <p:sp>
        <p:nvSpPr>
          <p:cNvPr id="59396" name="Text Box 2"/>
          <p:cNvSpPr txBox="1">
            <a:spLocks noChangeArrowheads="1"/>
          </p:cNvSpPr>
          <p:nvPr/>
        </p:nvSpPr>
        <p:spPr bwMode="auto">
          <a:xfrm>
            <a:off x="958850" y="768350"/>
            <a:ext cx="5181600" cy="383698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4787" tIns="47393" rIns="94787" bIns="47393" anchor="ctr"/>
          <a:lstStyle>
            <a:lvl1pPr eaLnBrk="0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50000"/>
              </a:spcAft>
            </a:pPr>
            <a:endParaRPr lang="de-DE" altLang="de-DE" sz="1600">
              <a:solidFill>
                <a:schemeClr val="bg1"/>
              </a:solidFill>
            </a:endParaRPr>
          </a:p>
        </p:txBody>
      </p:sp>
      <p:sp>
        <p:nvSpPr>
          <p:cNvPr id="59397" name="Rectangle 3"/>
          <p:cNvSpPr>
            <a:spLocks noGrp="1" noChangeArrowheads="1"/>
          </p:cNvSpPr>
          <p:nvPr>
            <p:ph type="body"/>
          </p:nvPr>
        </p:nvSpPr>
        <p:spPr>
          <a:xfrm>
            <a:off x="709613" y="4862513"/>
            <a:ext cx="5670550" cy="45942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2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90600" eaLnBrk="0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90600" eaLnBrk="0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90600" eaLnBrk="0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90600" eaLnBrk="0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90600" eaLnBrk="0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F8B12BE0-3CFB-4988-B7FF-AC3B835FF280}" type="slidenum">
              <a:rPr lang="de-DE" altLang="de-DE" sz="1300" smtClean="0">
                <a:solidFill>
                  <a:srgbClr val="000000"/>
                </a:solidFill>
                <a:latin typeface="Times New Roman" pitchFamily="18" charset="0"/>
                <a:ea typeface="MS Gothic" pitchFamily="49" charset="-128"/>
              </a:rPr>
              <a:pPr eaLnBrk="1" hangingPunct="1">
                <a:spcBef>
                  <a:spcPct val="0"/>
                </a:spcBef>
              </a:pPr>
              <a:t>17</a:t>
            </a:fld>
            <a:endParaRPr lang="de-DE" altLang="de-DE" sz="1300" smtClean="0">
              <a:solidFill>
                <a:srgbClr val="000000"/>
              </a:solidFill>
              <a:latin typeface="Times New Roman" pitchFamily="18" charset="0"/>
              <a:ea typeface="MS Gothic" pitchFamily="49" charset="-128"/>
            </a:endParaRPr>
          </a:p>
        </p:txBody>
      </p:sp>
      <p:sp>
        <p:nvSpPr>
          <p:cNvPr id="60419" name="Text Box 1"/>
          <p:cNvSpPr txBox="1">
            <a:spLocks noChangeArrowheads="1"/>
          </p:cNvSpPr>
          <p:nvPr/>
        </p:nvSpPr>
        <p:spPr bwMode="auto">
          <a:xfrm>
            <a:off x="4021138" y="9720263"/>
            <a:ext cx="3065462" cy="500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3294" tIns="48513" rIns="93294" bIns="48513" anchor="b"/>
          <a:lstStyle>
            <a:lvl1pPr eaLnBrk="0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spcAft>
                <a:spcPct val="50000"/>
              </a:spcAft>
            </a:pPr>
            <a:fld id="{B5A126FF-5B63-44FD-B074-2CFCE9E440DA}" type="slidenum">
              <a:rPr lang="de-DE" altLang="de-DE">
                <a:solidFill>
                  <a:srgbClr val="000000"/>
                </a:solidFill>
                <a:ea typeface="MS Gothic" pitchFamily="49" charset="-128"/>
                <a:cs typeface="Arial Unicode MS" pitchFamily="34" charset="-128"/>
              </a:rPr>
              <a:pPr algn="r" eaLnBrk="1" hangingPunct="1">
                <a:spcBef>
                  <a:spcPct val="0"/>
                </a:spcBef>
                <a:spcAft>
                  <a:spcPct val="50000"/>
                </a:spcAft>
              </a:pPr>
              <a:t>17</a:t>
            </a:fld>
            <a:endParaRPr lang="de-DE" altLang="de-DE">
              <a:solidFill>
                <a:srgbClr val="000000"/>
              </a:solidFill>
              <a:ea typeface="MS Gothic" pitchFamily="49" charset="-128"/>
              <a:cs typeface="Arial Unicode MS" pitchFamily="34" charset="-128"/>
            </a:endParaRPr>
          </a:p>
        </p:txBody>
      </p:sp>
      <p:sp>
        <p:nvSpPr>
          <p:cNvPr id="60420" name="Text Box 2"/>
          <p:cNvSpPr txBox="1">
            <a:spLocks noChangeArrowheads="1"/>
          </p:cNvSpPr>
          <p:nvPr/>
        </p:nvSpPr>
        <p:spPr bwMode="auto">
          <a:xfrm>
            <a:off x="960438" y="768350"/>
            <a:ext cx="5170487" cy="382905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4787" tIns="47393" rIns="94787" bIns="47393" anchor="ctr"/>
          <a:lstStyle>
            <a:lvl1pPr eaLnBrk="0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50000"/>
              </a:spcAft>
            </a:pPr>
            <a:endParaRPr lang="de-DE" altLang="de-DE" sz="1600">
              <a:solidFill>
                <a:schemeClr val="bg1"/>
              </a:solidFill>
            </a:endParaRPr>
          </a:p>
        </p:txBody>
      </p:sp>
      <p:sp>
        <p:nvSpPr>
          <p:cNvPr id="60421" name="Rectangle 3"/>
          <p:cNvSpPr>
            <a:spLocks noGrp="1" noChangeArrowheads="1"/>
          </p:cNvSpPr>
          <p:nvPr>
            <p:ph type="body"/>
          </p:nvPr>
        </p:nvSpPr>
        <p:spPr>
          <a:xfrm>
            <a:off x="709613" y="4862513"/>
            <a:ext cx="5670550" cy="45942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2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90600" eaLnBrk="0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90600" eaLnBrk="0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90600" eaLnBrk="0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90600" eaLnBrk="0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90600" eaLnBrk="0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BD6F477D-E881-4CFB-9126-B339C14D72D2}" type="slidenum">
              <a:rPr lang="de-DE" altLang="de-DE" sz="1300" smtClean="0">
                <a:solidFill>
                  <a:srgbClr val="000000"/>
                </a:solidFill>
                <a:latin typeface="Times New Roman" pitchFamily="18" charset="0"/>
                <a:ea typeface="MS Gothic" pitchFamily="49" charset="-128"/>
              </a:rPr>
              <a:pPr eaLnBrk="1" hangingPunct="1">
                <a:spcBef>
                  <a:spcPct val="0"/>
                </a:spcBef>
              </a:pPr>
              <a:t>18</a:t>
            </a:fld>
            <a:endParaRPr lang="de-DE" altLang="de-DE" sz="1300" smtClean="0">
              <a:solidFill>
                <a:srgbClr val="000000"/>
              </a:solidFill>
              <a:latin typeface="Times New Roman" pitchFamily="18" charset="0"/>
              <a:ea typeface="MS Gothic" pitchFamily="49" charset="-128"/>
            </a:endParaRPr>
          </a:p>
        </p:txBody>
      </p:sp>
      <p:sp>
        <p:nvSpPr>
          <p:cNvPr id="61443" name="Text Box 1"/>
          <p:cNvSpPr txBox="1">
            <a:spLocks noChangeArrowheads="1"/>
          </p:cNvSpPr>
          <p:nvPr/>
        </p:nvSpPr>
        <p:spPr bwMode="auto">
          <a:xfrm>
            <a:off x="4021138" y="9720263"/>
            <a:ext cx="3065462" cy="500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3294" tIns="48513" rIns="93294" bIns="48513" anchor="b"/>
          <a:lstStyle>
            <a:lvl1pPr eaLnBrk="0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spcAft>
                <a:spcPct val="50000"/>
              </a:spcAft>
            </a:pPr>
            <a:fld id="{A0F9FCDD-2AA0-4F8D-8191-04E45CFC87C3}" type="slidenum">
              <a:rPr lang="de-DE" altLang="de-DE">
                <a:solidFill>
                  <a:srgbClr val="000000"/>
                </a:solidFill>
                <a:ea typeface="MS Gothic" pitchFamily="49" charset="-128"/>
                <a:cs typeface="Arial Unicode MS" pitchFamily="34" charset="-128"/>
              </a:rPr>
              <a:pPr algn="r" eaLnBrk="1" hangingPunct="1">
                <a:spcBef>
                  <a:spcPct val="0"/>
                </a:spcBef>
                <a:spcAft>
                  <a:spcPct val="50000"/>
                </a:spcAft>
              </a:pPr>
              <a:t>18</a:t>
            </a:fld>
            <a:endParaRPr lang="de-DE" altLang="de-DE">
              <a:solidFill>
                <a:srgbClr val="000000"/>
              </a:solidFill>
              <a:ea typeface="MS Gothic" pitchFamily="49" charset="-128"/>
              <a:cs typeface="Arial Unicode MS" pitchFamily="34" charset="-128"/>
            </a:endParaRPr>
          </a:p>
        </p:txBody>
      </p:sp>
      <p:sp>
        <p:nvSpPr>
          <p:cNvPr id="61444" name="Text Box 2"/>
          <p:cNvSpPr txBox="1">
            <a:spLocks noChangeArrowheads="1"/>
          </p:cNvSpPr>
          <p:nvPr/>
        </p:nvSpPr>
        <p:spPr bwMode="auto">
          <a:xfrm>
            <a:off x="960438" y="768350"/>
            <a:ext cx="5170487" cy="382905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4787" tIns="47393" rIns="94787" bIns="47393" anchor="ctr"/>
          <a:lstStyle>
            <a:lvl1pPr eaLnBrk="0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50000"/>
              </a:spcAft>
            </a:pPr>
            <a:endParaRPr lang="de-DE" altLang="de-DE" sz="1600">
              <a:solidFill>
                <a:schemeClr val="bg1"/>
              </a:solidFill>
            </a:endParaRPr>
          </a:p>
        </p:txBody>
      </p:sp>
      <p:sp>
        <p:nvSpPr>
          <p:cNvPr id="61445" name="Rectangle 3"/>
          <p:cNvSpPr>
            <a:spLocks noGrp="1" noChangeArrowheads="1"/>
          </p:cNvSpPr>
          <p:nvPr>
            <p:ph type="body"/>
          </p:nvPr>
        </p:nvSpPr>
        <p:spPr>
          <a:xfrm>
            <a:off x="709613" y="4862513"/>
            <a:ext cx="5670550" cy="45942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2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90600" eaLnBrk="0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90600" eaLnBrk="0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90600" eaLnBrk="0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90600" eaLnBrk="0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90600" eaLnBrk="0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605AE224-ECEF-4DA2-9CA8-829482E33D9B}" type="slidenum">
              <a:rPr lang="de-DE" altLang="de-DE" sz="1300" smtClean="0">
                <a:solidFill>
                  <a:srgbClr val="000000"/>
                </a:solidFill>
                <a:latin typeface="Times New Roman" pitchFamily="18" charset="0"/>
                <a:ea typeface="MS Gothic" pitchFamily="49" charset="-128"/>
              </a:rPr>
              <a:pPr eaLnBrk="1" hangingPunct="1">
                <a:spcBef>
                  <a:spcPct val="0"/>
                </a:spcBef>
              </a:pPr>
              <a:t>19</a:t>
            </a:fld>
            <a:endParaRPr lang="de-DE" altLang="de-DE" sz="1300" smtClean="0">
              <a:solidFill>
                <a:srgbClr val="000000"/>
              </a:solidFill>
              <a:latin typeface="Times New Roman" pitchFamily="18" charset="0"/>
              <a:ea typeface="MS Gothic" pitchFamily="49" charset="-128"/>
            </a:endParaRPr>
          </a:p>
        </p:txBody>
      </p:sp>
      <p:sp>
        <p:nvSpPr>
          <p:cNvPr id="63491" name="Text Box 1"/>
          <p:cNvSpPr txBox="1">
            <a:spLocks noChangeArrowheads="1"/>
          </p:cNvSpPr>
          <p:nvPr/>
        </p:nvSpPr>
        <p:spPr bwMode="auto">
          <a:xfrm>
            <a:off x="4021138" y="9720263"/>
            <a:ext cx="3065462" cy="500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3294" tIns="48513" rIns="93294" bIns="48513" anchor="b"/>
          <a:lstStyle>
            <a:lvl1pPr eaLnBrk="0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spcAft>
                <a:spcPct val="50000"/>
              </a:spcAft>
            </a:pPr>
            <a:fld id="{90D5B13C-DCC7-4F72-AF26-B0864F734405}" type="slidenum">
              <a:rPr lang="de-DE" altLang="de-DE">
                <a:solidFill>
                  <a:srgbClr val="000000"/>
                </a:solidFill>
                <a:ea typeface="MS Gothic" pitchFamily="49" charset="-128"/>
                <a:cs typeface="Arial Unicode MS" pitchFamily="34" charset="-128"/>
              </a:rPr>
              <a:pPr algn="r" eaLnBrk="1" hangingPunct="1">
                <a:spcBef>
                  <a:spcPct val="0"/>
                </a:spcBef>
                <a:spcAft>
                  <a:spcPct val="50000"/>
                </a:spcAft>
              </a:pPr>
              <a:t>19</a:t>
            </a:fld>
            <a:endParaRPr lang="de-DE" altLang="de-DE">
              <a:solidFill>
                <a:srgbClr val="000000"/>
              </a:solidFill>
              <a:ea typeface="MS Gothic" pitchFamily="49" charset="-128"/>
              <a:cs typeface="Arial Unicode MS" pitchFamily="34" charset="-128"/>
            </a:endParaRPr>
          </a:p>
        </p:txBody>
      </p:sp>
      <p:sp>
        <p:nvSpPr>
          <p:cNvPr id="63492" name="Text Box 2"/>
          <p:cNvSpPr txBox="1">
            <a:spLocks noChangeArrowheads="1"/>
          </p:cNvSpPr>
          <p:nvPr/>
        </p:nvSpPr>
        <p:spPr bwMode="auto">
          <a:xfrm>
            <a:off x="960438" y="768350"/>
            <a:ext cx="5170487" cy="382905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4787" tIns="47393" rIns="94787" bIns="47393" anchor="ctr"/>
          <a:lstStyle>
            <a:lvl1pPr eaLnBrk="0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50000"/>
              </a:spcAft>
            </a:pPr>
            <a:endParaRPr lang="de-DE" altLang="de-DE" sz="1600">
              <a:solidFill>
                <a:schemeClr val="bg1"/>
              </a:solidFill>
            </a:endParaRPr>
          </a:p>
        </p:txBody>
      </p:sp>
      <p:sp>
        <p:nvSpPr>
          <p:cNvPr id="63493" name="Rectangle 3"/>
          <p:cNvSpPr>
            <a:spLocks noGrp="1" noChangeArrowheads="1"/>
          </p:cNvSpPr>
          <p:nvPr>
            <p:ph type="body"/>
          </p:nvPr>
        </p:nvSpPr>
        <p:spPr>
          <a:xfrm>
            <a:off x="709613" y="4862513"/>
            <a:ext cx="5670550" cy="45942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2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90600" eaLnBrk="0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90600" eaLnBrk="0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90600" eaLnBrk="0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90600" eaLnBrk="0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90600" eaLnBrk="0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B25A3F1E-2772-417B-B4AA-6684E8B3A5B5}" type="slidenum">
              <a:rPr lang="de-DE" altLang="de-DE" sz="1300" smtClean="0">
                <a:solidFill>
                  <a:srgbClr val="000000"/>
                </a:solidFill>
                <a:latin typeface="Times New Roman" pitchFamily="18" charset="0"/>
                <a:ea typeface="MS Gothic" pitchFamily="49" charset="-128"/>
              </a:rPr>
              <a:pPr eaLnBrk="1" hangingPunct="1">
                <a:spcBef>
                  <a:spcPct val="0"/>
                </a:spcBef>
              </a:pPr>
              <a:t>20</a:t>
            </a:fld>
            <a:endParaRPr lang="de-DE" altLang="de-DE" sz="1300" smtClean="0">
              <a:solidFill>
                <a:srgbClr val="000000"/>
              </a:solidFill>
              <a:latin typeface="Times New Roman" pitchFamily="18" charset="0"/>
              <a:ea typeface="MS Gothic" pitchFamily="49" charset="-128"/>
            </a:endParaRPr>
          </a:p>
        </p:txBody>
      </p:sp>
      <p:sp>
        <p:nvSpPr>
          <p:cNvPr id="64515" name="Text Box 1"/>
          <p:cNvSpPr txBox="1">
            <a:spLocks noChangeArrowheads="1"/>
          </p:cNvSpPr>
          <p:nvPr/>
        </p:nvSpPr>
        <p:spPr bwMode="auto">
          <a:xfrm>
            <a:off x="4021138" y="9720263"/>
            <a:ext cx="3065462" cy="500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3294" tIns="48513" rIns="93294" bIns="48513" anchor="b"/>
          <a:lstStyle>
            <a:lvl1pPr eaLnBrk="0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spcAft>
                <a:spcPct val="50000"/>
              </a:spcAft>
            </a:pPr>
            <a:fld id="{92734B08-13C0-4EF6-9856-2333181F7982}" type="slidenum">
              <a:rPr lang="de-DE" altLang="de-DE">
                <a:solidFill>
                  <a:srgbClr val="000000"/>
                </a:solidFill>
                <a:ea typeface="MS Gothic" pitchFamily="49" charset="-128"/>
                <a:cs typeface="Arial Unicode MS" pitchFamily="34" charset="-128"/>
              </a:rPr>
              <a:pPr algn="r" eaLnBrk="1" hangingPunct="1">
                <a:spcBef>
                  <a:spcPct val="0"/>
                </a:spcBef>
                <a:spcAft>
                  <a:spcPct val="50000"/>
                </a:spcAft>
              </a:pPr>
              <a:t>20</a:t>
            </a:fld>
            <a:endParaRPr lang="de-DE" altLang="de-DE">
              <a:solidFill>
                <a:srgbClr val="000000"/>
              </a:solidFill>
              <a:ea typeface="MS Gothic" pitchFamily="49" charset="-128"/>
              <a:cs typeface="Arial Unicode MS" pitchFamily="34" charset="-128"/>
            </a:endParaRPr>
          </a:p>
        </p:txBody>
      </p:sp>
      <p:sp>
        <p:nvSpPr>
          <p:cNvPr id="64516" name="Text Box 2"/>
          <p:cNvSpPr txBox="1">
            <a:spLocks noChangeArrowheads="1"/>
          </p:cNvSpPr>
          <p:nvPr/>
        </p:nvSpPr>
        <p:spPr bwMode="auto">
          <a:xfrm>
            <a:off x="960438" y="768350"/>
            <a:ext cx="5170487" cy="382905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4787" tIns="47393" rIns="94787" bIns="47393" anchor="ctr"/>
          <a:lstStyle>
            <a:lvl1pPr eaLnBrk="0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50000"/>
              </a:spcAft>
            </a:pPr>
            <a:endParaRPr lang="de-DE" altLang="de-DE" sz="1600">
              <a:solidFill>
                <a:schemeClr val="bg1"/>
              </a:solidFill>
            </a:endParaRPr>
          </a:p>
        </p:txBody>
      </p:sp>
      <p:sp>
        <p:nvSpPr>
          <p:cNvPr id="64517" name="Rectangle 3"/>
          <p:cNvSpPr>
            <a:spLocks noGrp="1" noChangeArrowheads="1"/>
          </p:cNvSpPr>
          <p:nvPr>
            <p:ph type="body"/>
          </p:nvPr>
        </p:nvSpPr>
        <p:spPr>
          <a:xfrm>
            <a:off x="709613" y="4862513"/>
            <a:ext cx="5670550" cy="45942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2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90600" eaLnBrk="0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90600" eaLnBrk="0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90600" eaLnBrk="0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90600" eaLnBrk="0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90600" eaLnBrk="0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439C19BB-94E6-4203-84B2-DB5CF46C8FCD}" type="slidenum">
              <a:rPr lang="de-DE" altLang="de-DE" sz="1300" smtClean="0">
                <a:solidFill>
                  <a:srgbClr val="000000"/>
                </a:solidFill>
                <a:latin typeface="Times New Roman" pitchFamily="18" charset="0"/>
                <a:ea typeface="MS Gothic" pitchFamily="49" charset="-128"/>
              </a:rPr>
              <a:pPr eaLnBrk="1" hangingPunct="1">
                <a:spcBef>
                  <a:spcPct val="0"/>
                </a:spcBef>
              </a:pPr>
              <a:t>21</a:t>
            </a:fld>
            <a:endParaRPr lang="de-DE" altLang="de-DE" sz="1300" smtClean="0">
              <a:solidFill>
                <a:srgbClr val="000000"/>
              </a:solidFill>
              <a:latin typeface="Times New Roman" pitchFamily="18" charset="0"/>
              <a:ea typeface="MS Gothic" pitchFamily="49" charset="-128"/>
            </a:endParaRPr>
          </a:p>
        </p:txBody>
      </p:sp>
      <p:sp>
        <p:nvSpPr>
          <p:cNvPr id="65539" name="Text Box 1"/>
          <p:cNvSpPr txBox="1">
            <a:spLocks noChangeArrowheads="1"/>
          </p:cNvSpPr>
          <p:nvPr/>
        </p:nvSpPr>
        <p:spPr bwMode="auto">
          <a:xfrm>
            <a:off x="4021138" y="9720263"/>
            <a:ext cx="3065462" cy="500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3294" tIns="48513" rIns="93294" bIns="48513" anchor="b"/>
          <a:lstStyle>
            <a:lvl1pPr eaLnBrk="0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spcAft>
                <a:spcPct val="50000"/>
              </a:spcAft>
            </a:pPr>
            <a:fld id="{E3BFBA25-1092-442F-9799-9B7610271CEB}" type="slidenum">
              <a:rPr lang="de-DE" altLang="de-DE">
                <a:solidFill>
                  <a:srgbClr val="000000"/>
                </a:solidFill>
                <a:ea typeface="MS Gothic" pitchFamily="49" charset="-128"/>
                <a:cs typeface="Arial Unicode MS" pitchFamily="34" charset="-128"/>
              </a:rPr>
              <a:pPr algn="r" eaLnBrk="1" hangingPunct="1">
                <a:spcBef>
                  <a:spcPct val="0"/>
                </a:spcBef>
                <a:spcAft>
                  <a:spcPct val="50000"/>
                </a:spcAft>
              </a:pPr>
              <a:t>21</a:t>
            </a:fld>
            <a:endParaRPr lang="de-DE" altLang="de-DE">
              <a:solidFill>
                <a:srgbClr val="000000"/>
              </a:solidFill>
              <a:ea typeface="MS Gothic" pitchFamily="49" charset="-128"/>
              <a:cs typeface="Arial Unicode MS" pitchFamily="34" charset="-128"/>
            </a:endParaRPr>
          </a:p>
        </p:txBody>
      </p:sp>
      <p:sp>
        <p:nvSpPr>
          <p:cNvPr id="65540" name="Text Box 2"/>
          <p:cNvSpPr txBox="1">
            <a:spLocks noChangeArrowheads="1"/>
          </p:cNvSpPr>
          <p:nvPr/>
        </p:nvSpPr>
        <p:spPr bwMode="auto">
          <a:xfrm>
            <a:off x="960438" y="768350"/>
            <a:ext cx="5170487" cy="382905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4787" tIns="47393" rIns="94787" bIns="47393" anchor="ctr"/>
          <a:lstStyle>
            <a:lvl1pPr eaLnBrk="0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50000"/>
              </a:spcAft>
            </a:pPr>
            <a:endParaRPr lang="de-DE" altLang="de-DE" sz="1600">
              <a:solidFill>
                <a:schemeClr val="bg1"/>
              </a:solidFill>
            </a:endParaRPr>
          </a:p>
        </p:txBody>
      </p:sp>
      <p:sp>
        <p:nvSpPr>
          <p:cNvPr id="65541" name="Rectangle 3"/>
          <p:cNvSpPr>
            <a:spLocks noGrp="1" noChangeArrowheads="1"/>
          </p:cNvSpPr>
          <p:nvPr>
            <p:ph type="body"/>
          </p:nvPr>
        </p:nvSpPr>
        <p:spPr>
          <a:xfrm>
            <a:off x="709613" y="4862513"/>
            <a:ext cx="5670550" cy="45942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2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90600" eaLnBrk="0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90600" eaLnBrk="0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90600" eaLnBrk="0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90600" eaLnBrk="0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90600" eaLnBrk="0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ACC40611-4971-4D7D-9954-1B106F01F0F1}" type="slidenum">
              <a:rPr lang="de-DE" altLang="de-DE" sz="1300" smtClean="0">
                <a:solidFill>
                  <a:srgbClr val="000000"/>
                </a:solidFill>
                <a:latin typeface="Times New Roman" pitchFamily="18" charset="0"/>
                <a:ea typeface="MS Gothic" pitchFamily="49" charset="-128"/>
              </a:rPr>
              <a:pPr eaLnBrk="1" hangingPunct="1">
                <a:spcBef>
                  <a:spcPct val="0"/>
                </a:spcBef>
              </a:pPr>
              <a:t>24</a:t>
            </a:fld>
            <a:endParaRPr lang="de-DE" altLang="de-DE" sz="1300" smtClean="0">
              <a:solidFill>
                <a:srgbClr val="000000"/>
              </a:solidFill>
              <a:latin typeface="Times New Roman" pitchFamily="18" charset="0"/>
              <a:ea typeface="MS Gothic" pitchFamily="49" charset="-128"/>
            </a:endParaRPr>
          </a:p>
        </p:txBody>
      </p:sp>
      <p:sp>
        <p:nvSpPr>
          <p:cNvPr id="66563" name="Text Box 1"/>
          <p:cNvSpPr txBox="1">
            <a:spLocks noChangeArrowheads="1"/>
          </p:cNvSpPr>
          <p:nvPr/>
        </p:nvSpPr>
        <p:spPr bwMode="auto">
          <a:xfrm>
            <a:off x="4021138" y="9720263"/>
            <a:ext cx="3065462" cy="500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3294" tIns="48513" rIns="93294" bIns="48513" anchor="b"/>
          <a:lstStyle>
            <a:lvl1pPr eaLnBrk="0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spcAft>
                <a:spcPct val="50000"/>
              </a:spcAft>
            </a:pPr>
            <a:fld id="{0A368E53-AECC-45CF-9F19-9DA5ECBC0339}" type="slidenum">
              <a:rPr lang="de-DE" altLang="de-DE">
                <a:solidFill>
                  <a:srgbClr val="000000"/>
                </a:solidFill>
                <a:ea typeface="MS Gothic" pitchFamily="49" charset="-128"/>
                <a:cs typeface="Arial Unicode MS" pitchFamily="34" charset="-128"/>
              </a:rPr>
              <a:pPr algn="r" eaLnBrk="1" hangingPunct="1">
                <a:spcBef>
                  <a:spcPct val="0"/>
                </a:spcBef>
                <a:spcAft>
                  <a:spcPct val="50000"/>
                </a:spcAft>
              </a:pPr>
              <a:t>24</a:t>
            </a:fld>
            <a:endParaRPr lang="de-DE" altLang="de-DE">
              <a:solidFill>
                <a:srgbClr val="000000"/>
              </a:solidFill>
              <a:ea typeface="MS Gothic" pitchFamily="49" charset="-128"/>
              <a:cs typeface="Arial Unicode MS" pitchFamily="34" charset="-128"/>
            </a:endParaRPr>
          </a:p>
        </p:txBody>
      </p:sp>
      <p:sp>
        <p:nvSpPr>
          <p:cNvPr id="6656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3775" y="768350"/>
            <a:ext cx="5102225" cy="3827463"/>
          </a:xfrm>
          <a:ln/>
        </p:spPr>
      </p:sp>
      <p:sp>
        <p:nvSpPr>
          <p:cNvPr id="6656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9613" y="4862513"/>
            <a:ext cx="5670550" cy="45942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2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90600" eaLnBrk="0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90600" eaLnBrk="0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90600" eaLnBrk="0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90600" eaLnBrk="0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90600" eaLnBrk="0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2B4F3678-F097-4A4A-9455-1DE7D1F743C8}" type="slidenum">
              <a:rPr lang="de-DE" altLang="de-DE" sz="1300" smtClean="0">
                <a:solidFill>
                  <a:srgbClr val="000000"/>
                </a:solidFill>
                <a:latin typeface="Times New Roman" pitchFamily="18" charset="0"/>
                <a:ea typeface="MS Gothic" pitchFamily="49" charset="-128"/>
              </a:rPr>
              <a:pPr eaLnBrk="1" hangingPunct="1">
                <a:spcBef>
                  <a:spcPct val="0"/>
                </a:spcBef>
              </a:pPr>
              <a:t>25</a:t>
            </a:fld>
            <a:endParaRPr lang="de-DE" altLang="de-DE" sz="1300" smtClean="0">
              <a:solidFill>
                <a:srgbClr val="000000"/>
              </a:solidFill>
              <a:latin typeface="Times New Roman" pitchFamily="18" charset="0"/>
              <a:ea typeface="MS Gothic" pitchFamily="49" charset="-128"/>
            </a:endParaRPr>
          </a:p>
        </p:txBody>
      </p:sp>
      <p:sp>
        <p:nvSpPr>
          <p:cNvPr id="6758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3775" y="768350"/>
            <a:ext cx="5100638" cy="3825875"/>
          </a:xfrm>
          <a:ln/>
        </p:spPr>
      </p:sp>
      <p:sp>
        <p:nvSpPr>
          <p:cNvPr id="6758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09613" y="4862513"/>
            <a:ext cx="5668962" cy="45942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2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90600" eaLnBrk="0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90600" eaLnBrk="0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90600" eaLnBrk="0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90600" eaLnBrk="0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90600" eaLnBrk="0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6C39F88B-66BC-4EEA-AE7F-02D3A75BFFC4}" type="slidenum">
              <a:rPr lang="de-DE" altLang="de-DE" sz="1300" smtClean="0">
                <a:solidFill>
                  <a:srgbClr val="000000"/>
                </a:solidFill>
                <a:latin typeface="Times New Roman" pitchFamily="18" charset="0"/>
                <a:ea typeface="MS Gothic" pitchFamily="49" charset="-128"/>
              </a:rPr>
              <a:pPr eaLnBrk="1" hangingPunct="1">
                <a:spcBef>
                  <a:spcPct val="0"/>
                </a:spcBef>
              </a:pPr>
              <a:t>26</a:t>
            </a:fld>
            <a:endParaRPr lang="de-DE" altLang="de-DE" sz="1300" smtClean="0">
              <a:solidFill>
                <a:srgbClr val="000000"/>
              </a:solidFill>
              <a:latin typeface="Times New Roman" pitchFamily="18" charset="0"/>
              <a:ea typeface="MS Gothic" pitchFamily="49" charset="-128"/>
            </a:endParaRPr>
          </a:p>
        </p:txBody>
      </p:sp>
      <p:sp>
        <p:nvSpPr>
          <p:cNvPr id="68611" name="Text Box 1"/>
          <p:cNvSpPr txBox="1">
            <a:spLocks noChangeArrowheads="1"/>
          </p:cNvSpPr>
          <p:nvPr/>
        </p:nvSpPr>
        <p:spPr bwMode="auto">
          <a:xfrm>
            <a:off x="4021138" y="9720263"/>
            <a:ext cx="3065462" cy="500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3294" tIns="48513" rIns="93294" bIns="48513" anchor="b"/>
          <a:lstStyle>
            <a:lvl1pPr eaLnBrk="0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spcAft>
                <a:spcPct val="50000"/>
              </a:spcAft>
            </a:pPr>
            <a:fld id="{FDD445A7-0FF3-411F-942B-AB1E510ABA33}" type="slidenum">
              <a:rPr lang="de-DE" altLang="de-DE">
                <a:solidFill>
                  <a:srgbClr val="000000"/>
                </a:solidFill>
                <a:ea typeface="MS Gothic" pitchFamily="49" charset="-128"/>
                <a:cs typeface="Arial Unicode MS" pitchFamily="34" charset="-128"/>
              </a:rPr>
              <a:pPr algn="r" eaLnBrk="1" hangingPunct="1">
                <a:spcBef>
                  <a:spcPct val="0"/>
                </a:spcBef>
                <a:spcAft>
                  <a:spcPct val="50000"/>
                </a:spcAft>
              </a:pPr>
              <a:t>26</a:t>
            </a:fld>
            <a:endParaRPr lang="de-DE" altLang="de-DE">
              <a:solidFill>
                <a:srgbClr val="000000"/>
              </a:solidFill>
              <a:ea typeface="MS Gothic" pitchFamily="49" charset="-128"/>
              <a:cs typeface="Arial Unicode MS" pitchFamily="34" charset="-128"/>
            </a:endParaRPr>
          </a:p>
        </p:txBody>
      </p:sp>
      <p:sp>
        <p:nvSpPr>
          <p:cNvPr id="6861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3775" y="768350"/>
            <a:ext cx="5102225" cy="3827463"/>
          </a:xfrm>
          <a:ln/>
        </p:spPr>
      </p:sp>
      <p:sp>
        <p:nvSpPr>
          <p:cNvPr id="6861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9613" y="4862513"/>
            <a:ext cx="5670550" cy="45942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2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90600" eaLnBrk="0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90600" eaLnBrk="0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90600" eaLnBrk="0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90600" eaLnBrk="0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90600" eaLnBrk="0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FD151A7A-3358-4481-93FF-9903459F1938}" type="slidenum">
              <a:rPr lang="de-DE" altLang="de-DE" sz="1300" smtClean="0">
                <a:solidFill>
                  <a:srgbClr val="000000"/>
                </a:solidFill>
                <a:latin typeface="Times New Roman" pitchFamily="18" charset="0"/>
                <a:ea typeface="MS Gothic" pitchFamily="49" charset="-128"/>
              </a:rPr>
              <a:pPr eaLnBrk="1" hangingPunct="1">
                <a:spcBef>
                  <a:spcPct val="0"/>
                </a:spcBef>
              </a:pPr>
              <a:t>27</a:t>
            </a:fld>
            <a:endParaRPr lang="de-DE" altLang="de-DE" sz="1300" smtClean="0">
              <a:solidFill>
                <a:srgbClr val="000000"/>
              </a:solidFill>
              <a:latin typeface="Times New Roman" pitchFamily="18" charset="0"/>
              <a:ea typeface="MS Gothic" pitchFamily="49" charset="-128"/>
            </a:endParaRPr>
          </a:p>
        </p:txBody>
      </p:sp>
      <p:sp>
        <p:nvSpPr>
          <p:cNvPr id="6963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3775" y="768350"/>
            <a:ext cx="5100638" cy="3825875"/>
          </a:xfrm>
          <a:ln/>
        </p:spPr>
      </p:sp>
      <p:sp>
        <p:nvSpPr>
          <p:cNvPr id="6963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09613" y="4862513"/>
            <a:ext cx="5668962" cy="45942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2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90600" eaLnBrk="0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90600" eaLnBrk="0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90600" eaLnBrk="0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90600" eaLnBrk="0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90600" eaLnBrk="0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23A0549D-89AF-4720-99C9-2D50117211C1}" type="slidenum">
              <a:rPr lang="de-DE" altLang="de-DE" sz="1300" smtClean="0">
                <a:solidFill>
                  <a:srgbClr val="000000"/>
                </a:solidFill>
                <a:latin typeface="Times New Roman" pitchFamily="18" charset="0"/>
                <a:ea typeface="MS Gothic" pitchFamily="49" charset="-128"/>
              </a:rPr>
              <a:pPr eaLnBrk="1" hangingPunct="1">
                <a:spcBef>
                  <a:spcPct val="0"/>
                </a:spcBef>
              </a:pPr>
              <a:t>28</a:t>
            </a:fld>
            <a:endParaRPr lang="de-DE" altLang="de-DE" sz="1300" smtClean="0">
              <a:solidFill>
                <a:srgbClr val="000000"/>
              </a:solidFill>
              <a:latin typeface="Times New Roman" pitchFamily="18" charset="0"/>
              <a:ea typeface="MS Gothic" pitchFamily="49" charset="-128"/>
            </a:endParaRPr>
          </a:p>
        </p:txBody>
      </p:sp>
      <p:sp>
        <p:nvSpPr>
          <p:cNvPr id="7065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3775" y="768350"/>
            <a:ext cx="5100638" cy="3825875"/>
          </a:xfrm>
          <a:ln/>
        </p:spPr>
      </p:sp>
      <p:sp>
        <p:nvSpPr>
          <p:cNvPr id="7066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09613" y="4862513"/>
            <a:ext cx="5668962" cy="45942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2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90600" eaLnBrk="0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90600" eaLnBrk="0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90600" eaLnBrk="0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90600" eaLnBrk="0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90600" eaLnBrk="0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E53786D8-DE8B-444B-926E-F35C5AB2E769}" type="slidenum">
              <a:rPr lang="de-DE" altLang="de-DE" sz="1300" smtClean="0">
                <a:solidFill>
                  <a:srgbClr val="000000"/>
                </a:solidFill>
                <a:latin typeface="Times New Roman" pitchFamily="18" charset="0"/>
                <a:ea typeface="MS Gothic" pitchFamily="49" charset="-128"/>
              </a:rPr>
              <a:pPr eaLnBrk="1" hangingPunct="1">
                <a:spcBef>
                  <a:spcPct val="0"/>
                </a:spcBef>
              </a:pPr>
              <a:t>29</a:t>
            </a:fld>
            <a:endParaRPr lang="de-DE" altLang="de-DE" sz="1300" smtClean="0">
              <a:solidFill>
                <a:srgbClr val="000000"/>
              </a:solidFill>
              <a:latin typeface="Times New Roman" pitchFamily="18" charset="0"/>
              <a:ea typeface="MS Gothic" pitchFamily="49" charset="-128"/>
            </a:endParaRPr>
          </a:p>
        </p:txBody>
      </p:sp>
      <p:sp>
        <p:nvSpPr>
          <p:cNvPr id="71683" name="Text Box 1"/>
          <p:cNvSpPr txBox="1">
            <a:spLocks noChangeArrowheads="1"/>
          </p:cNvSpPr>
          <p:nvPr/>
        </p:nvSpPr>
        <p:spPr bwMode="auto">
          <a:xfrm>
            <a:off x="4021138" y="9720263"/>
            <a:ext cx="3065462" cy="500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3294" tIns="48513" rIns="93294" bIns="48513" anchor="b"/>
          <a:lstStyle>
            <a:lvl1pPr eaLnBrk="0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spcAft>
                <a:spcPct val="50000"/>
              </a:spcAft>
            </a:pPr>
            <a:fld id="{5A7A2119-CDA5-47FB-A1F1-E8911FAEA13F}" type="slidenum">
              <a:rPr lang="de-DE" altLang="de-DE">
                <a:solidFill>
                  <a:srgbClr val="000000"/>
                </a:solidFill>
                <a:ea typeface="MS Gothic" pitchFamily="49" charset="-128"/>
                <a:cs typeface="Arial Unicode MS" pitchFamily="34" charset="-128"/>
              </a:rPr>
              <a:pPr algn="r" eaLnBrk="1" hangingPunct="1">
                <a:spcBef>
                  <a:spcPct val="0"/>
                </a:spcBef>
                <a:spcAft>
                  <a:spcPct val="50000"/>
                </a:spcAft>
              </a:pPr>
              <a:t>29</a:t>
            </a:fld>
            <a:endParaRPr lang="de-DE" altLang="de-DE">
              <a:solidFill>
                <a:srgbClr val="000000"/>
              </a:solidFill>
              <a:ea typeface="MS Gothic" pitchFamily="49" charset="-128"/>
              <a:cs typeface="Arial Unicode MS" pitchFamily="34" charset="-128"/>
            </a:endParaRPr>
          </a:p>
        </p:txBody>
      </p:sp>
      <p:sp>
        <p:nvSpPr>
          <p:cNvPr id="7168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3775" y="768350"/>
            <a:ext cx="5102225" cy="3827463"/>
          </a:xfrm>
          <a:ln/>
        </p:spPr>
      </p:sp>
      <p:sp>
        <p:nvSpPr>
          <p:cNvPr id="7168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9613" y="4862513"/>
            <a:ext cx="5670550" cy="45942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2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90600" eaLnBrk="0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90600" eaLnBrk="0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90600" eaLnBrk="0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90600" eaLnBrk="0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90600" eaLnBrk="0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75399FCA-790C-4EE3-B50D-D7E26CF5571D}" type="slidenum">
              <a:rPr lang="de-DE" altLang="de-DE" sz="1300" smtClean="0">
                <a:solidFill>
                  <a:srgbClr val="000000"/>
                </a:solidFill>
                <a:latin typeface="Times New Roman" pitchFamily="18" charset="0"/>
                <a:ea typeface="MS Gothic" pitchFamily="49" charset="-128"/>
              </a:rPr>
              <a:pPr eaLnBrk="1" hangingPunct="1">
                <a:spcBef>
                  <a:spcPct val="0"/>
                </a:spcBef>
              </a:pPr>
              <a:t>30</a:t>
            </a:fld>
            <a:endParaRPr lang="de-DE" altLang="de-DE" sz="1300" smtClean="0">
              <a:solidFill>
                <a:srgbClr val="000000"/>
              </a:solidFill>
              <a:latin typeface="Times New Roman" pitchFamily="18" charset="0"/>
              <a:ea typeface="MS Gothic" pitchFamily="49" charset="-128"/>
            </a:endParaRPr>
          </a:p>
        </p:txBody>
      </p:sp>
      <p:sp>
        <p:nvSpPr>
          <p:cNvPr id="72707" name="Text Box 1"/>
          <p:cNvSpPr txBox="1">
            <a:spLocks noChangeArrowheads="1"/>
          </p:cNvSpPr>
          <p:nvPr/>
        </p:nvSpPr>
        <p:spPr bwMode="auto">
          <a:xfrm>
            <a:off x="4021138" y="9720263"/>
            <a:ext cx="3065462" cy="500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3294" tIns="48513" rIns="93294" bIns="48513" anchor="b"/>
          <a:lstStyle>
            <a:lvl1pPr eaLnBrk="0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spcAft>
                <a:spcPct val="50000"/>
              </a:spcAft>
            </a:pPr>
            <a:fld id="{DBEA063E-A197-4C25-AB71-C6CD58276124}" type="slidenum">
              <a:rPr lang="de-DE" altLang="de-DE">
                <a:solidFill>
                  <a:srgbClr val="000000"/>
                </a:solidFill>
                <a:ea typeface="MS Gothic" pitchFamily="49" charset="-128"/>
                <a:cs typeface="Arial Unicode MS" pitchFamily="34" charset="-128"/>
              </a:rPr>
              <a:pPr algn="r" eaLnBrk="1" hangingPunct="1">
                <a:spcBef>
                  <a:spcPct val="0"/>
                </a:spcBef>
                <a:spcAft>
                  <a:spcPct val="50000"/>
                </a:spcAft>
              </a:pPr>
              <a:t>30</a:t>
            </a:fld>
            <a:endParaRPr lang="de-DE" altLang="de-DE">
              <a:solidFill>
                <a:srgbClr val="000000"/>
              </a:solidFill>
              <a:ea typeface="MS Gothic" pitchFamily="49" charset="-128"/>
              <a:cs typeface="Arial Unicode MS" pitchFamily="34" charset="-128"/>
            </a:endParaRPr>
          </a:p>
        </p:txBody>
      </p:sp>
      <p:sp>
        <p:nvSpPr>
          <p:cNvPr id="7270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3775" y="768350"/>
            <a:ext cx="5102225" cy="3827463"/>
          </a:xfrm>
          <a:ln/>
        </p:spPr>
      </p:sp>
      <p:sp>
        <p:nvSpPr>
          <p:cNvPr id="7270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9613" y="4862513"/>
            <a:ext cx="5670550" cy="45942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2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90600" eaLnBrk="0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90600" eaLnBrk="0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90600" eaLnBrk="0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90600" eaLnBrk="0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90600" eaLnBrk="0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FEB5FF1B-27AA-4AE4-914F-74A9A840C457}" type="slidenum">
              <a:rPr lang="de-DE" altLang="de-DE" sz="1300" smtClean="0">
                <a:solidFill>
                  <a:srgbClr val="000000"/>
                </a:solidFill>
                <a:latin typeface="Times New Roman" pitchFamily="18" charset="0"/>
                <a:ea typeface="MS Gothic" pitchFamily="49" charset="-128"/>
              </a:rPr>
              <a:pPr eaLnBrk="1" hangingPunct="1">
                <a:spcBef>
                  <a:spcPct val="0"/>
                </a:spcBef>
              </a:pPr>
              <a:t>31</a:t>
            </a:fld>
            <a:endParaRPr lang="de-DE" altLang="de-DE" sz="1300" smtClean="0">
              <a:solidFill>
                <a:srgbClr val="000000"/>
              </a:solidFill>
              <a:latin typeface="Times New Roman" pitchFamily="18" charset="0"/>
              <a:ea typeface="MS Gothic" pitchFamily="49" charset="-128"/>
            </a:endParaRPr>
          </a:p>
        </p:txBody>
      </p:sp>
      <p:sp>
        <p:nvSpPr>
          <p:cNvPr id="73731" name="Text Box 1"/>
          <p:cNvSpPr txBox="1">
            <a:spLocks noChangeArrowheads="1"/>
          </p:cNvSpPr>
          <p:nvPr/>
        </p:nvSpPr>
        <p:spPr bwMode="auto">
          <a:xfrm>
            <a:off x="4021138" y="9720263"/>
            <a:ext cx="3065462" cy="500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3294" tIns="48513" rIns="93294" bIns="48513" anchor="b"/>
          <a:lstStyle>
            <a:lvl1pPr eaLnBrk="0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spcAft>
                <a:spcPct val="50000"/>
              </a:spcAft>
            </a:pPr>
            <a:fld id="{B2622829-3AFD-40ED-A870-BD6547A85965}" type="slidenum">
              <a:rPr lang="de-DE" altLang="de-DE">
                <a:solidFill>
                  <a:srgbClr val="000000"/>
                </a:solidFill>
                <a:ea typeface="MS Gothic" pitchFamily="49" charset="-128"/>
                <a:cs typeface="Arial Unicode MS" pitchFamily="34" charset="-128"/>
              </a:rPr>
              <a:pPr algn="r" eaLnBrk="1" hangingPunct="1">
                <a:spcBef>
                  <a:spcPct val="0"/>
                </a:spcBef>
                <a:spcAft>
                  <a:spcPct val="50000"/>
                </a:spcAft>
              </a:pPr>
              <a:t>31</a:t>
            </a:fld>
            <a:endParaRPr lang="de-DE" altLang="de-DE">
              <a:solidFill>
                <a:srgbClr val="000000"/>
              </a:solidFill>
              <a:ea typeface="MS Gothic" pitchFamily="49" charset="-128"/>
              <a:cs typeface="Arial Unicode MS" pitchFamily="34" charset="-128"/>
            </a:endParaRPr>
          </a:p>
        </p:txBody>
      </p:sp>
      <p:sp>
        <p:nvSpPr>
          <p:cNvPr id="73732" name="Text Box 2"/>
          <p:cNvSpPr txBox="1">
            <a:spLocks noChangeArrowheads="1"/>
          </p:cNvSpPr>
          <p:nvPr/>
        </p:nvSpPr>
        <p:spPr bwMode="auto">
          <a:xfrm>
            <a:off x="4021138" y="9720263"/>
            <a:ext cx="3049587" cy="484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3294" tIns="48513" rIns="93294" bIns="48513" anchor="b"/>
          <a:lstStyle>
            <a:lvl1pPr eaLnBrk="0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spcAft>
                <a:spcPct val="50000"/>
              </a:spcAft>
            </a:pPr>
            <a:fld id="{4C2B4B94-D8F4-4C24-BDA4-91B2B83F0D62}" type="slidenum">
              <a:rPr lang="de-DE" altLang="de-DE">
                <a:solidFill>
                  <a:srgbClr val="000000"/>
                </a:solidFill>
                <a:ea typeface="MS Gothic" pitchFamily="49" charset="-128"/>
                <a:cs typeface="Arial Unicode MS" pitchFamily="34" charset="-128"/>
              </a:rPr>
              <a:pPr algn="r" eaLnBrk="1" hangingPunct="1">
                <a:spcBef>
                  <a:spcPct val="0"/>
                </a:spcBef>
                <a:spcAft>
                  <a:spcPct val="50000"/>
                </a:spcAft>
              </a:pPr>
              <a:t>31</a:t>
            </a:fld>
            <a:endParaRPr lang="de-DE" altLang="de-DE">
              <a:solidFill>
                <a:srgbClr val="000000"/>
              </a:solidFill>
              <a:ea typeface="MS Gothic" pitchFamily="49" charset="-128"/>
              <a:cs typeface="Arial Unicode MS" pitchFamily="34" charset="-128"/>
            </a:endParaRPr>
          </a:p>
        </p:txBody>
      </p:sp>
      <p:sp>
        <p:nvSpPr>
          <p:cNvPr id="73733" name="Text Box 3"/>
          <p:cNvSpPr txBox="1">
            <a:spLocks noChangeArrowheads="1"/>
          </p:cNvSpPr>
          <p:nvPr/>
        </p:nvSpPr>
        <p:spPr bwMode="auto">
          <a:xfrm>
            <a:off x="962025" y="768350"/>
            <a:ext cx="5157788" cy="38179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4787" tIns="47393" rIns="94787" bIns="47393" anchor="ctr"/>
          <a:lstStyle>
            <a:lvl1pPr eaLnBrk="0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50000"/>
              </a:spcAft>
            </a:pPr>
            <a:endParaRPr lang="de-DE" altLang="de-DE" sz="1600">
              <a:solidFill>
                <a:schemeClr val="bg1"/>
              </a:solidFill>
            </a:endParaRPr>
          </a:p>
        </p:txBody>
      </p:sp>
      <p:sp>
        <p:nvSpPr>
          <p:cNvPr id="73734" name="Rectangle 4"/>
          <p:cNvSpPr>
            <a:spLocks noGrp="1" noChangeArrowheads="1"/>
          </p:cNvSpPr>
          <p:nvPr>
            <p:ph type="body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2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90600" eaLnBrk="0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90600" eaLnBrk="0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90600" eaLnBrk="0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90600" eaLnBrk="0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90600" eaLnBrk="0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A70675BF-04FC-4051-AB54-D99A883A218E}" type="slidenum">
              <a:rPr lang="de-DE" altLang="de-DE" sz="1300" smtClean="0">
                <a:solidFill>
                  <a:srgbClr val="000000"/>
                </a:solidFill>
                <a:latin typeface="Times New Roman" pitchFamily="18" charset="0"/>
                <a:ea typeface="MS Gothic" pitchFamily="49" charset="-128"/>
              </a:rPr>
              <a:pPr eaLnBrk="1" hangingPunct="1">
                <a:spcBef>
                  <a:spcPct val="0"/>
                </a:spcBef>
              </a:pPr>
              <a:t>32</a:t>
            </a:fld>
            <a:endParaRPr lang="de-DE" altLang="de-DE" sz="1300" smtClean="0">
              <a:solidFill>
                <a:srgbClr val="000000"/>
              </a:solidFill>
              <a:latin typeface="Times New Roman" pitchFamily="18" charset="0"/>
              <a:ea typeface="MS Gothic" pitchFamily="49" charset="-128"/>
            </a:endParaRPr>
          </a:p>
        </p:txBody>
      </p:sp>
      <p:sp>
        <p:nvSpPr>
          <p:cNvPr id="74755" name="Text Box 1"/>
          <p:cNvSpPr txBox="1">
            <a:spLocks noChangeArrowheads="1"/>
          </p:cNvSpPr>
          <p:nvPr/>
        </p:nvSpPr>
        <p:spPr bwMode="auto">
          <a:xfrm>
            <a:off x="4021138" y="9720263"/>
            <a:ext cx="3065462" cy="500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3294" tIns="48513" rIns="93294" bIns="48513" anchor="b"/>
          <a:lstStyle>
            <a:lvl1pPr eaLnBrk="0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spcAft>
                <a:spcPct val="50000"/>
              </a:spcAft>
            </a:pPr>
            <a:fld id="{B5AE3B09-5EA0-41C7-9758-F138067D7FE4}" type="slidenum">
              <a:rPr lang="de-DE" altLang="de-DE">
                <a:solidFill>
                  <a:srgbClr val="000000"/>
                </a:solidFill>
                <a:ea typeface="MS Gothic" pitchFamily="49" charset="-128"/>
                <a:cs typeface="Arial Unicode MS" pitchFamily="34" charset="-128"/>
              </a:rPr>
              <a:pPr algn="r" eaLnBrk="1" hangingPunct="1">
                <a:spcBef>
                  <a:spcPct val="0"/>
                </a:spcBef>
                <a:spcAft>
                  <a:spcPct val="50000"/>
                </a:spcAft>
              </a:pPr>
              <a:t>32</a:t>
            </a:fld>
            <a:endParaRPr lang="de-DE" altLang="de-DE">
              <a:solidFill>
                <a:srgbClr val="000000"/>
              </a:solidFill>
              <a:ea typeface="MS Gothic" pitchFamily="49" charset="-128"/>
              <a:cs typeface="Arial Unicode MS" pitchFamily="34" charset="-128"/>
            </a:endParaRPr>
          </a:p>
        </p:txBody>
      </p:sp>
      <p:sp>
        <p:nvSpPr>
          <p:cNvPr id="74756" name="Text Box 2"/>
          <p:cNvSpPr txBox="1">
            <a:spLocks noChangeArrowheads="1"/>
          </p:cNvSpPr>
          <p:nvPr/>
        </p:nvSpPr>
        <p:spPr bwMode="auto">
          <a:xfrm>
            <a:off x="4021138" y="9720263"/>
            <a:ext cx="3049587" cy="484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3294" tIns="48513" rIns="93294" bIns="48513" anchor="b"/>
          <a:lstStyle>
            <a:lvl1pPr eaLnBrk="0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spcAft>
                <a:spcPct val="50000"/>
              </a:spcAft>
            </a:pPr>
            <a:fld id="{C66F7CD2-7F2E-46F8-9B74-71F011312253}" type="slidenum">
              <a:rPr lang="de-DE" altLang="de-DE">
                <a:solidFill>
                  <a:srgbClr val="000000"/>
                </a:solidFill>
                <a:ea typeface="MS Gothic" pitchFamily="49" charset="-128"/>
                <a:cs typeface="Arial Unicode MS" pitchFamily="34" charset="-128"/>
              </a:rPr>
              <a:pPr algn="r" eaLnBrk="1" hangingPunct="1">
                <a:spcBef>
                  <a:spcPct val="0"/>
                </a:spcBef>
                <a:spcAft>
                  <a:spcPct val="50000"/>
                </a:spcAft>
              </a:pPr>
              <a:t>32</a:t>
            </a:fld>
            <a:endParaRPr lang="de-DE" altLang="de-DE">
              <a:solidFill>
                <a:srgbClr val="000000"/>
              </a:solidFill>
              <a:ea typeface="MS Gothic" pitchFamily="49" charset="-128"/>
              <a:cs typeface="Arial Unicode MS" pitchFamily="34" charset="-128"/>
            </a:endParaRPr>
          </a:p>
        </p:txBody>
      </p:sp>
      <p:sp>
        <p:nvSpPr>
          <p:cNvPr id="74757" name="Text Box 3"/>
          <p:cNvSpPr txBox="1">
            <a:spLocks noChangeArrowheads="1"/>
          </p:cNvSpPr>
          <p:nvPr/>
        </p:nvSpPr>
        <p:spPr bwMode="auto">
          <a:xfrm>
            <a:off x="962025" y="768350"/>
            <a:ext cx="5157788" cy="38179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4787" tIns="47393" rIns="94787" bIns="47393" anchor="ctr"/>
          <a:lstStyle>
            <a:lvl1pPr eaLnBrk="0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50000"/>
              </a:spcAft>
            </a:pPr>
            <a:endParaRPr lang="de-DE" altLang="de-DE" sz="1600">
              <a:solidFill>
                <a:schemeClr val="bg1"/>
              </a:solidFill>
            </a:endParaRPr>
          </a:p>
        </p:txBody>
      </p:sp>
      <p:sp>
        <p:nvSpPr>
          <p:cNvPr id="74758" name="Rectangle 4"/>
          <p:cNvSpPr>
            <a:spLocks noGrp="1" noChangeArrowheads="1"/>
          </p:cNvSpPr>
          <p:nvPr>
            <p:ph type="body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2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90600" eaLnBrk="0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90600" eaLnBrk="0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90600" eaLnBrk="0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90600" eaLnBrk="0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90600" eaLnBrk="0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F71D9877-B0C2-449C-B962-0DB3AE1FA0F7}" type="slidenum">
              <a:rPr lang="de-DE" altLang="de-DE" sz="1300" smtClean="0">
                <a:solidFill>
                  <a:srgbClr val="000000"/>
                </a:solidFill>
                <a:latin typeface="Times New Roman" pitchFamily="18" charset="0"/>
                <a:ea typeface="MS Gothic" pitchFamily="49" charset="-128"/>
              </a:rPr>
              <a:pPr eaLnBrk="1" hangingPunct="1">
                <a:spcBef>
                  <a:spcPct val="0"/>
                </a:spcBef>
              </a:pPr>
              <a:t>33</a:t>
            </a:fld>
            <a:endParaRPr lang="de-DE" altLang="de-DE" sz="1300" smtClean="0">
              <a:solidFill>
                <a:srgbClr val="000000"/>
              </a:solidFill>
              <a:latin typeface="Times New Roman" pitchFamily="18" charset="0"/>
              <a:ea typeface="MS Gothic" pitchFamily="49" charset="-128"/>
            </a:endParaRPr>
          </a:p>
        </p:txBody>
      </p:sp>
      <p:sp>
        <p:nvSpPr>
          <p:cNvPr id="75779" name="Text Box 1"/>
          <p:cNvSpPr txBox="1">
            <a:spLocks noChangeArrowheads="1"/>
          </p:cNvSpPr>
          <p:nvPr/>
        </p:nvSpPr>
        <p:spPr bwMode="auto">
          <a:xfrm>
            <a:off x="4021138" y="9720263"/>
            <a:ext cx="3065462" cy="500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3294" tIns="48513" rIns="93294" bIns="48513" anchor="b"/>
          <a:lstStyle>
            <a:lvl1pPr eaLnBrk="0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spcAft>
                <a:spcPct val="50000"/>
              </a:spcAft>
            </a:pPr>
            <a:fld id="{D0765567-A096-4C26-A6DF-EE26A1E04B99}" type="slidenum">
              <a:rPr lang="de-DE" altLang="de-DE">
                <a:solidFill>
                  <a:srgbClr val="000000"/>
                </a:solidFill>
                <a:ea typeface="MS Gothic" pitchFamily="49" charset="-128"/>
                <a:cs typeface="Arial Unicode MS" pitchFamily="34" charset="-128"/>
              </a:rPr>
              <a:pPr algn="r" eaLnBrk="1" hangingPunct="1">
                <a:spcBef>
                  <a:spcPct val="0"/>
                </a:spcBef>
                <a:spcAft>
                  <a:spcPct val="50000"/>
                </a:spcAft>
              </a:pPr>
              <a:t>33</a:t>
            </a:fld>
            <a:endParaRPr lang="de-DE" altLang="de-DE">
              <a:solidFill>
                <a:srgbClr val="000000"/>
              </a:solidFill>
              <a:ea typeface="MS Gothic" pitchFamily="49" charset="-128"/>
              <a:cs typeface="Arial Unicode MS" pitchFamily="34" charset="-128"/>
            </a:endParaRPr>
          </a:p>
        </p:txBody>
      </p:sp>
      <p:sp>
        <p:nvSpPr>
          <p:cNvPr id="757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3775" y="768350"/>
            <a:ext cx="5102225" cy="3827463"/>
          </a:xfrm>
          <a:ln/>
        </p:spPr>
      </p:sp>
      <p:sp>
        <p:nvSpPr>
          <p:cNvPr id="7578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9613" y="4862513"/>
            <a:ext cx="5670550" cy="45942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2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90600" eaLnBrk="0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90600" eaLnBrk="0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90600" eaLnBrk="0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90600" eaLnBrk="0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90600" eaLnBrk="0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03AF08EC-E3CB-4BDA-8EC2-5EDBBCA81504}" type="slidenum">
              <a:rPr lang="de-DE" altLang="de-DE" sz="1300" smtClean="0">
                <a:solidFill>
                  <a:srgbClr val="000000"/>
                </a:solidFill>
                <a:latin typeface="Times New Roman" pitchFamily="18" charset="0"/>
                <a:ea typeface="MS Gothic" pitchFamily="49" charset="-128"/>
              </a:rPr>
              <a:pPr eaLnBrk="1" hangingPunct="1">
                <a:spcBef>
                  <a:spcPct val="0"/>
                </a:spcBef>
              </a:pPr>
              <a:t>34</a:t>
            </a:fld>
            <a:endParaRPr lang="de-DE" altLang="de-DE" sz="1300" smtClean="0">
              <a:solidFill>
                <a:srgbClr val="000000"/>
              </a:solidFill>
              <a:latin typeface="Times New Roman" pitchFamily="18" charset="0"/>
              <a:ea typeface="MS Gothic" pitchFamily="49" charset="-128"/>
            </a:endParaRPr>
          </a:p>
        </p:txBody>
      </p:sp>
      <p:sp>
        <p:nvSpPr>
          <p:cNvPr id="76803" name="Text Box 1"/>
          <p:cNvSpPr txBox="1">
            <a:spLocks noChangeArrowheads="1"/>
          </p:cNvSpPr>
          <p:nvPr/>
        </p:nvSpPr>
        <p:spPr bwMode="auto">
          <a:xfrm>
            <a:off x="4021138" y="9720263"/>
            <a:ext cx="3065462" cy="500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3294" tIns="48513" rIns="93294" bIns="48513" anchor="b"/>
          <a:lstStyle>
            <a:lvl1pPr eaLnBrk="0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spcAft>
                <a:spcPct val="50000"/>
              </a:spcAft>
            </a:pPr>
            <a:fld id="{576CC92C-754B-4F4B-821D-D59DB0B4FC06}" type="slidenum">
              <a:rPr lang="de-DE" altLang="de-DE">
                <a:solidFill>
                  <a:srgbClr val="000000"/>
                </a:solidFill>
                <a:ea typeface="MS Gothic" pitchFamily="49" charset="-128"/>
                <a:cs typeface="Arial Unicode MS" pitchFamily="34" charset="-128"/>
              </a:rPr>
              <a:pPr algn="r" eaLnBrk="1" hangingPunct="1">
                <a:spcBef>
                  <a:spcPct val="0"/>
                </a:spcBef>
                <a:spcAft>
                  <a:spcPct val="50000"/>
                </a:spcAft>
              </a:pPr>
              <a:t>34</a:t>
            </a:fld>
            <a:endParaRPr lang="de-DE" altLang="de-DE">
              <a:solidFill>
                <a:srgbClr val="000000"/>
              </a:solidFill>
              <a:ea typeface="MS Gothic" pitchFamily="49" charset="-128"/>
              <a:cs typeface="Arial Unicode MS" pitchFamily="34" charset="-128"/>
            </a:endParaRPr>
          </a:p>
        </p:txBody>
      </p:sp>
      <p:sp>
        <p:nvSpPr>
          <p:cNvPr id="76804" name="Text Box 2"/>
          <p:cNvSpPr txBox="1">
            <a:spLocks noChangeArrowheads="1"/>
          </p:cNvSpPr>
          <p:nvPr/>
        </p:nvSpPr>
        <p:spPr bwMode="auto">
          <a:xfrm>
            <a:off x="958850" y="768350"/>
            <a:ext cx="5176838" cy="383222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4787" tIns="47393" rIns="94787" bIns="47393" anchor="ctr"/>
          <a:lstStyle>
            <a:lvl1pPr eaLnBrk="0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50000"/>
              </a:spcAft>
            </a:pPr>
            <a:endParaRPr lang="de-DE" altLang="de-DE" sz="1600">
              <a:solidFill>
                <a:schemeClr val="bg1"/>
              </a:solidFill>
            </a:endParaRPr>
          </a:p>
        </p:txBody>
      </p:sp>
      <p:sp>
        <p:nvSpPr>
          <p:cNvPr id="76805" name="Rectangle 3"/>
          <p:cNvSpPr>
            <a:spLocks noGrp="1" noChangeArrowheads="1"/>
          </p:cNvSpPr>
          <p:nvPr>
            <p:ph type="body"/>
          </p:nvPr>
        </p:nvSpPr>
        <p:spPr>
          <a:xfrm>
            <a:off x="709613" y="4862513"/>
            <a:ext cx="5670550" cy="45942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2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90600" eaLnBrk="0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90600" eaLnBrk="0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90600" eaLnBrk="0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90600" eaLnBrk="0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90600" eaLnBrk="0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749300" algn="l"/>
                <a:tab pos="1500188" algn="l"/>
                <a:tab pos="2251075" algn="l"/>
                <a:tab pos="3000375" algn="l"/>
              </a:tabLs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D95B1C81-A1E8-4B49-8A49-C72A239155EF}" type="slidenum">
              <a:rPr lang="de-DE" altLang="de-DE" sz="1300" smtClean="0">
                <a:solidFill>
                  <a:srgbClr val="000000"/>
                </a:solidFill>
                <a:latin typeface="Times New Roman" pitchFamily="18" charset="0"/>
                <a:ea typeface="MS Gothic" pitchFamily="49" charset="-128"/>
              </a:rPr>
              <a:pPr eaLnBrk="1" hangingPunct="1">
                <a:spcBef>
                  <a:spcPct val="0"/>
                </a:spcBef>
              </a:pPr>
              <a:t>35</a:t>
            </a:fld>
            <a:endParaRPr lang="de-DE" altLang="de-DE" sz="1300" smtClean="0">
              <a:solidFill>
                <a:srgbClr val="000000"/>
              </a:solidFill>
              <a:latin typeface="Times New Roman" pitchFamily="18" charset="0"/>
              <a:ea typeface="MS Gothic" pitchFamily="49" charset="-128"/>
            </a:endParaRPr>
          </a:p>
        </p:txBody>
      </p:sp>
      <p:sp>
        <p:nvSpPr>
          <p:cNvPr id="62467" name="Text Box 1"/>
          <p:cNvSpPr txBox="1">
            <a:spLocks noChangeArrowheads="1"/>
          </p:cNvSpPr>
          <p:nvPr/>
        </p:nvSpPr>
        <p:spPr bwMode="auto">
          <a:xfrm>
            <a:off x="4021138" y="9720263"/>
            <a:ext cx="3065462" cy="500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3294" tIns="48513" rIns="93294" bIns="48513" anchor="b"/>
          <a:lstStyle>
            <a:lvl1pPr eaLnBrk="0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spcAft>
                <a:spcPct val="50000"/>
              </a:spcAft>
            </a:pPr>
            <a:fld id="{E8DC4B22-70C2-4379-ADE9-5A8B4109071C}" type="slidenum">
              <a:rPr lang="de-DE" altLang="de-DE">
                <a:solidFill>
                  <a:srgbClr val="000000"/>
                </a:solidFill>
                <a:ea typeface="MS Gothic" pitchFamily="49" charset="-128"/>
                <a:cs typeface="Arial Unicode MS" pitchFamily="34" charset="-128"/>
              </a:rPr>
              <a:pPr algn="r" eaLnBrk="1" hangingPunct="1">
                <a:spcBef>
                  <a:spcPct val="0"/>
                </a:spcBef>
                <a:spcAft>
                  <a:spcPct val="50000"/>
                </a:spcAft>
              </a:pPr>
              <a:t>35</a:t>
            </a:fld>
            <a:endParaRPr lang="de-DE" altLang="de-DE">
              <a:solidFill>
                <a:srgbClr val="000000"/>
              </a:solidFill>
              <a:ea typeface="MS Gothic" pitchFamily="49" charset="-128"/>
              <a:cs typeface="Arial Unicode MS" pitchFamily="34" charset="-128"/>
            </a:endParaRPr>
          </a:p>
        </p:txBody>
      </p:sp>
      <p:sp>
        <p:nvSpPr>
          <p:cNvPr id="62468" name="Text Box 2"/>
          <p:cNvSpPr txBox="1">
            <a:spLocks noChangeArrowheads="1"/>
          </p:cNvSpPr>
          <p:nvPr/>
        </p:nvSpPr>
        <p:spPr bwMode="auto">
          <a:xfrm>
            <a:off x="960438" y="768350"/>
            <a:ext cx="5170487" cy="382905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4787" tIns="47393" rIns="94787" bIns="47393" anchor="ctr"/>
          <a:lstStyle>
            <a:lvl1pPr eaLnBrk="0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50000"/>
              </a:spcAft>
            </a:pPr>
            <a:endParaRPr lang="de-DE" altLang="de-DE" sz="1600">
              <a:solidFill>
                <a:prstClr val="white"/>
              </a:solidFill>
            </a:endParaRPr>
          </a:p>
        </p:txBody>
      </p:sp>
      <p:sp>
        <p:nvSpPr>
          <p:cNvPr id="62469" name="Rectangle 3"/>
          <p:cNvSpPr>
            <a:spLocks noGrp="1" noChangeArrowheads="1"/>
          </p:cNvSpPr>
          <p:nvPr>
            <p:ph type="body"/>
          </p:nvPr>
        </p:nvSpPr>
        <p:spPr>
          <a:xfrm>
            <a:off x="709613" y="4862513"/>
            <a:ext cx="5670550" cy="45942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782BD9-00B0-4459-8B9D-D283D8F5CE9E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470761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193AA3-9169-464B-8459-9F99AE15ADA4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194085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949325" y="1981200"/>
            <a:ext cx="3754438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856163" y="1981200"/>
            <a:ext cx="3754437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10609C-1E37-4034-94B3-4DEDC0719D52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131730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4E843D-3826-4411-BF29-0C2AC202C7F4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972543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EA3812-7CB1-4F8F-8094-E652618A44F4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331145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E94CA8-24EE-4E0D-A290-31452A7FE5B3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583877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C3D208-771F-406D-AB1A-E8EBA8774EBC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376981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60706D-F6DD-4A4B-B926-E8F6F47C8179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352114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68B69A-4EBA-4E31-9524-D0750CD97B53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129491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91313" y="981075"/>
            <a:ext cx="1919287" cy="51149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931863" y="981075"/>
            <a:ext cx="5607050" cy="51149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A82B46-53F9-462A-93FA-2D356A8F43E4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783348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el, Inhalt und 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31863" y="981075"/>
            <a:ext cx="7158037" cy="528638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949325" y="1981200"/>
            <a:ext cx="3754438" cy="411480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quarter" idx="2"/>
          </p:nvPr>
        </p:nvSpPr>
        <p:spPr>
          <a:xfrm>
            <a:off x="4856163" y="1981200"/>
            <a:ext cx="3754437" cy="198120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Inhaltsplatzhalter 4"/>
          <p:cNvSpPr>
            <a:spLocks noGrp="1"/>
          </p:cNvSpPr>
          <p:nvPr>
            <p:ph sz="quarter" idx="3"/>
          </p:nvPr>
        </p:nvSpPr>
        <p:spPr>
          <a:xfrm>
            <a:off x="4856163" y="4114800"/>
            <a:ext cx="3754437" cy="198120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71A3AE-77F1-41E0-BE2E-905C2FDEF072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777020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el und vier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sz="quarter"/>
          </p:nvPr>
        </p:nvSpPr>
        <p:spPr>
          <a:xfrm>
            <a:off x="931863" y="981075"/>
            <a:ext cx="7158037" cy="528638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quarter" idx="1"/>
          </p:nvPr>
        </p:nvSpPr>
        <p:spPr>
          <a:xfrm>
            <a:off x="949325" y="1981200"/>
            <a:ext cx="3754438" cy="198120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quarter" idx="2"/>
          </p:nvPr>
        </p:nvSpPr>
        <p:spPr>
          <a:xfrm>
            <a:off x="4856163" y="1981200"/>
            <a:ext cx="3754437" cy="198120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Inhaltsplatzhalter 4"/>
          <p:cNvSpPr>
            <a:spLocks noGrp="1"/>
          </p:cNvSpPr>
          <p:nvPr>
            <p:ph sz="quarter" idx="3"/>
          </p:nvPr>
        </p:nvSpPr>
        <p:spPr>
          <a:xfrm>
            <a:off x="949325" y="4114800"/>
            <a:ext cx="3754438" cy="198120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856163" y="4114800"/>
            <a:ext cx="3754437" cy="198120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5317C2-CF7A-4B6D-B6E0-DF96C2B93956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501446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/>
          </p:nvPr>
        </p:nvSpPr>
        <p:spPr>
          <a:xfrm>
            <a:off x="931863" y="981075"/>
            <a:ext cx="7678737" cy="5114925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D50DD1-0E47-497F-83AD-771AAF43744D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897767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el, Text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31863" y="981075"/>
            <a:ext cx="7158037" cy="528638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949325" y="1981200"/>
            <a:ext cx="3754438" cy="411480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856163" y="1981200"/>
            <a:ext cx="3754437" cy="411480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63288D-9271-4E15-9F60-BF1FB6CC9BC0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408290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931863" y="981075"/>
            <a:ext cx="7158037" cy="528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</a:p>
        </p:txBody>
      </p:sp>
      <p:sp>
        <p:nvSpPr>
          <p:cNvPr id="1027" name="Rectangle 11"/>
          <p:cNvSpPr>
            <a:spLocks noChangeArrowheads="1"/>
          </p:cNvSpPr>
          <p:nvPr userDrawn="1"/>
        </p:nvSpPr>
        <p:spPr bwMode="auto">
          <a:xfrm>
            <a:off x="0" y="0"/>
            <a:ext cx="1150938" cy="6867525"/>
          </a:xfrm>
          <a:prstGeom prst="rect">
            <a:avLst/>
          </a:prstGeom>
          <a:gradFill rotWithShape="1">
            <a:gsLst>
              <a:gs pos="0">
                <a:srgbClr val="9BBED8">
                  <a:alpha val="60999"/>
                </a:srgbClr>
              </a:gs>
              <a:gs pos="100000">
                <a:srgbClr val="00589B">
                  <a:alpha val="39998"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1600">
                <a:solidFill>
                  <a:schemeClr val="bg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bg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bg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bg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bg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50000"/>
              </a:spcAft>
              <a:defRPr sz="1600">
                <a:solidFill>
                  <a:schemeClr val="bg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50000"/>
              </a:spcAft>
              <a:defRPr sz="1600">
                <a:solidFill>
                  <a:schemeClr val="bg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50000"/>
              </a:spcAft>
              <a:defRPr sz="1600">
                <a:solidFill>
                  <a:schemeClr val="bg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50000"/>
              </a:spcAft>
              <a:defRPr sz="1600">
                <a:solidFill>
                  <a:schemeClr val="bg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de-DE" altLang="de-DE" smtClean="0"/>
          </a:p>
        </p:txBody>
      </p:sp>
      <p:sp>
        <p:nvSpPr>
          <p:cNvPr id="1028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949325" y="1981200"/>
            <a:ext cx="7661275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endParaRPr lang="de-DE" altLang="de-DE" smtClean="0"/>
          </a:p>
          <a:p>
            <a:pPr lvl="0"/>
            <a:endParaRPr lang="de-DE" altLang="de-DE" smtClean="0"/>
          </a:p>
          <a:p>
            <a:pPr lvl="0"/>
            <a:endParaRPr lang="de-DE" altLang="de-DE" smtClean="0"/>
          </a:p>
        </p:txBody>
      </p:sp>
      <p:sp>
        <p:nvSpPr>
          <p:cNvPr id="16390" name="Rectangle 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4615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Aft>
                <a:spcPct val="0"/>
              </a:spcAft>
              <a:defRPr sz="10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6391" name="Rectangle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Aft>
                <a:spcPct val="0"/>
              </a:spcAft>
              <a:defRPr sz="10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6392" name="Rectangle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Aft>
                <a:spcPct val="0"/>
              </a:spcAft>
              <a:defRPr sz="10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F663FF07-9347-4CCB-BD63-4B291C6B25C4}" type="slidenum">
              <a:rPr lang="de-DE"/>
              <a:pPr>
                <a:defRPr/>
              </a:pPr>
              <a:t>‹#›</a:t>
            </a:fld>
            <a:endParaRPr lang="de-DE"/>
          </a:p>
        </p:txBody>
      </p:sp>
      <p:sp>
        <p:nvSpPr>
          <p:cNvPr id="1032" name="Rectangle 12"/>
          <p:cNvSpPr>
            <a:spLocks noChangeArrowheads="1"/>
          </p:cNvSpPr>
          <p:nvPr userDrawn="1"/>
        </p:nvSpPr>
        <p:spPr bwMode="auto">
          <a:xfrm>
            <a:off x="0" y="0"/>
            <a:ext cx="9144000" cy="684213"/>
          </a:xfrm>
          <a:prstGeom prst="rect">
            <a:avLst/>
          </a:prstGeom>
          <a:solidFill>
            <a:srgbClr val="00589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1600">
                <a:solidFill>
                  <a:schemeClr val="bg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bg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bg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bg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bg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50000"/>
              </a:spcAft>
              <a:defRPr sz="1600">
                <a:solidFill>
                  <a:schemeClr val="bg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50000"/>
              </a:spcAft>
              <a:defRPr sz="1600">
                <a:solidFill>
                  <a:schemeClr val="bg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50000"/>
              </a:spcAft>
              <a:defRPr sz="1600">
                <a:solidFill>
                  <a:schemeClr val="bg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50000"/>
              </a:spcAft>
              <a:defRPr sz="1600">
                <a:solidFill>
                  <a:schemeClr val="bg1"/>
                </a:solidFill>
                <a:latin typeface="Arial" charset="0"/>
              </a:defRPr>
            </a:lvl9pPr>
          </a:lstStyle>
          <a:p>
            <a:pPr eaLnBrk="1" hangingPunct="1">
              <a:spcAft>
                <a:spcPct val="0"/>
              </a:spcAft>
              <a:defRPr/>
            </a:pPr>
            <a:endParaRPr lang="de-DE" altLang="de-DE" sz="1800" smtClean="0"/>
          </a:p>
        </p:txBody>
      </p:sp>
      <p:grpSp>
        <p:nvGrpSpPr>
          <p:cNvPr id="1033" name="Group 13"/>
          <p:cNvGrpSpPr>
            <a:grpSpLocks/>
          </p:cNvGrpSpPr>
          <p:nvPr userDrawn="1"/>
        </p:nvGrpSpPr>
        <p:grpSpPr bwMode="auto">
          <a:xfrm>
            <a:off x="0" y="6578600"/>
            <a:ext cx="9144000" cy="279400"/>
            <a:chOff x="0" y="4144"/>
            <a:chExt cx="5760" cy="176"/>
          </a:xfrm>
        </p:grpSpPr>
        <p:sp>
          <p:nvSpPr>
            <p:cNvPr id="1036" name="Rectangle 14"/>
            <p:cNvSpPr>
              <a:spLocks noChangeArrowheads="1"/>
            </p:cNvSpPr>
            <p:nvPr/>
          </p:nvSpPr>
          <p:spPr bwMode="auto">
            <a:xfrm>
              <a:off x="4743" y="4144"/>
              <a:ext cx="1015" cy="59"/>
            </a:xfrm>
            <a:prstGeom prst="rect">
              <a:avLst/>
            </a:prstGeom>
            <a:solidFill>
              <a:srgbClr val="003E6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1600">
                  <a:solidFill>
                    <a:schemeClr val="bg1"/>
                  </a:solidFill>
                  <a:latin typeface="Arial" charset="0"/>
                </a:defRPr>
              </a:lvl1pPr>
              <a:lvl2pPr marL="742950" indent="-285750" eaLnBrk="0" hangingPunct="0">
                <a:defRPr sz="1600">
                  <a:solidFill>
                    <a:schemeClr val="bg1"/>
                  </a:solidFill>
                  <a:latin typeface="Arial" charset="0"/>
                </a:defRPr>
              </a:lvl2pPr>
              <a:lvl3pPr marL="1143000" indent="-228600" eaLnBrk="0" hangingPunct="0">
                <a:defRPr sz="1600">
                  <a:solidFill>
                    <a:schemeClr val="bg1"/>
                  </a:solidFill>
                  <a:latin typeface="Arial" charset="0"/>
                </a:defRPr>
              </a:lvl3pPr>
              <a:lvl4pPr marL="1600200" indent="-228600" eaLnBrk="0" hangingPunct="0">
                <a:defRPr sz="1600">
                  <a:solidFill>
                    <a:schemeClr val="bg1"/>
                  </a:solidFill>
                  <a:latin typeface="Arial" charset="0"/>
                </a:defRPr>
              </a:lvl4pPr>
              <a:lvl5pPr marL="2057400" indent="-228600" eaLnBrk="0" hangingPunct="0">
                <a:defRPr sz="1600">
                  <a:solidFill>
                    <a:schemeClr val="bg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50000"/>
                </a:spcAft>
                <a:defRPr sz="1600">
                  <a:solidFill>
                    <a:schemeClr val="bg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50000"/>
                </a:spcAft>
                <a:defRPr sz="1600">
                  <a:solidFill>
                    <a:schemeClr val="bg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50000"/>
                </a:spcAft>
                <a:defRPr sz="1600">
                  <a:solidFill>
                    <a:schemeClr val="bg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50000"/>
                </a:spcAft>
                <a:defRPr sz="1600">
                  <a:solidFill>
                    <a:schemeClr val="bg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de-DE" altLang="de-DE" smtClean="0"/>
            </a:p>
          </p:txBody>
        </p:sp>
        <p:sp>
          <p:nvSpPr>
            <p:cNvPr id="1037" name="Rectangle 15"/>
            <p:cNvSpPr>
              <a:spLocks noChangeArrowheads="1"/>
            </p:cNvSpPr>
            <p:nvPr/>
          </p:nvSpPr>
          <p:spPr bwMode="auto">
            <a:xfrm>
              <a:off x="4746" y="4261"/>
              <a:ext cx="1007" cy="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1600">
                  <a:solidFill>
                    <a:schemeClr val="bg1"/>
                  </a:solidFill>
                  <a:latin typeface="Arial" charset="0"/>
                </a:defRPr>
              </a:lvl1pPr>
              <a:lvl2pPr marL="742950" indent="-285750" eaLnBrk="0" hangingPunct="0">
                <a:defRPr sz="1600">
                  <a:solidFill>
                    <a:schemeClr val="bg1"/>
                  </a:solidFill>
                  <a:latin typeface="Arial" charset="0"/>
                </a:defRPr>
              </a:lvl2pPr>
              <a:lvl3pPr marL="1143000" indent="-228600" eaLnBrk="0" hangingPunct="0">
                <a:defRPr sz="1600">
                  <a:solidFill>
                    <a:schemeClr val="bg1"/>
                  </a:solidFill>
                  <a:latin typeface="Arial" charset="0"/>
                </a:defRPr>
              </a:lvl3pPr>
              <a:lvl4pPr marL="1600200" indent="-228600" eaLnBrk="0" hangingPunct="0">
                <a:defRPr sz="1600">
                  <a:solidFill>
                    <a:schemeClr val="bg1"/>
                  </a:solidFill>
                  <a:latin typeface="Arial" charset="0"/>
                </a:defRPr>
              </a:lvl4pPr>
              <a:lvl5pPr marL="2057400" indent="-228600" eaLnBrk="0" hangingPunct="0">
                <a:defRPr sz="1600">
                  <a:solidFill>
                    <a:schemeClr val="bg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50000"/>
                </a:spcAft>
                <a:defRPr sz="1600">
                  <a:solidFill>
                    <a:schemeClr val="bg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50000"/>
                </a:spcAft>
                <a:defRPr sz="1600">
                  <a:solidFill>
                    <a:schemeClr val="bg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50000"/>
                </a:spcAft>
                <a:defRPr sz="1600">
                  <a:solidFill>
                    <a:schemeClr val="bg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50000"/>
                </a:spcAft>
                <a:defRPr sz="1600">
                  <a:solidFill>
                    <a:schemeClr val="bg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de-DE" altLang="de-DE" smtClean="0"/>
            </a:p>
          </p:txBody>
        </p:sp>
        <p:sp>
          <p:nvSpPr>
            <p:cNvPr id="1038" name="Rectangle 16"/>
            <p:cNvSpPr>
              <a:spLocks noChangeArrowheads="1"/>
            </p:cNvSpPr>
            <p:nvPr/>
          </p:nvSpPr>
          <p:spPr bwMode="auto">
            <a:xfrm>
              <a:off x="1896" y="4203"/>
              <a:ext cx="2850" cy="58"/>
            </a:xfrm>
            <a:prstGeom prst="rect">
              <a:avLst/>
            </a:prstGeom>
            <a:solidFill>
              <a:srgbClr val="003E6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1600">
                  <a:solidFill>
                    <a:schemeClr val="bg1"/>
                  </a:solidFill>
                  <a:latin typeface="Arial" charset="0"/>
                </a:defRPr>
              </a:lvl1pPr>
              <a:lvl2pPr marL="742950" indent="-285750" eaLnBrk="0" hangingPunct="0">
                <a:defRPr sz="1600">
                  <a:solidFill>
                    <a:schemeClr val="bg1"/>
                  </a:solidFill>
                  <a:latin typeface="Arial" charset="0"/>
                </a:defRPr>
              </a:lvl2pPr>
              <a:lvl3pPr marL="1143000" indent="-228600" eaLnBrk="0" hangingPunct="0">
                <a:defRPr sz="1600">
                  <a:solidFill>
                    <a:schemeClr val="bg1"/>
                  </a:solidFill>
                  <a:latin typeface="Arial" charset="0"/>
                </a:defRPr>
              </a:lvl3pPr>
              <a:lvl4pPr marL="1600200" indent="-228600" eaLnBrk="0" hangingPunct="0">
                <a:defRPr sz="1600">
                  <a:solidFill>
                    <a:schemeClr val="bg1"/>
                  </a:solidFill>
                  <a:latin typeface="Arial" charset="0"/>
                </a:defRPr>
              </a:lvl4pPr>
              <a:lvl5pPr marL="2057400" indent="-228600" eaLnBrk="0" hangingPunct="0">
                <a:defRPr sz="1600">
                  <a:solidFill>
                    <a:schemeClr val="bg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50000"/>
                </a:spcAft>
                <a:defRPr sz="1600">
                  <a:solidFill>
                    <a:schemeClr val="bg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50000"/>
                </a:spcAft>
                <a:defRPr sz="1600">
                  <a:solidFill>
                    <a:schemeClr val="bg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50000"/>
                </a:spcAft>
                <a:defRPr sz="1600">
                  <a:solidFill>
                    <a:schemeClr val="bg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50000"/>
                </a:spcAft>
                <a:defRPr sz="1600">
                  <a:solidFill>
                    <a:schemeClr val="bg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de-DE" altLang="de-DE" smtClean="0"/>
            </a:p>
          </p:txBody>
        </p:sp>
        <p:sp>
          <p:nvSpPr>
            <p:cNvPr id="1039" name="Rectangle 17"/>
            <p:cNvSpPr>
              <a:spLocks noChangeArrowheads="1"/>
            </p:cNvSpPr>
            <p:nvPr/>
          </p:nvSpPr>
          <p:spPr bwMode="auto">
            <a:xfrm>
              <a:off x="1894" y="4144"/>
              <a:ext cx="2850" cy="59"/>
            </a:xfrm>
            <a:prstGeom prst="rect">
              <a:avLst/>
            </a:prstGeom>
            <a:solidFill>
              <a:srgbClr val="B9B9B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1600">
                  <a:solidFill>
                    <a:schemeClr val="bg1"/>
                  </a:solidFill>
                  <a:latin typeface="Arial" charset="0"/>
                </a:defRPr>
              </a:lvl1pPr>
              <a:lvl2pPr marL="742950" indent="-285750" eaLnBrk="0" hangingPunct="0">
                <a:defRPr sz="1600">
                  <a:solidFill>
                    <a:schemeClr val="bg1"/>
                  </a:solidFill>
                  <a:latin typeface="Arial" charset="0"/>
                </a:defRPr>
              </a:lvl2pPr>
              <a:lvl3pPr marL="1143000" indent="-228600" eaLnBrk="0" hangingPunct="0">
                <a:defRPr sz="1600">
                  <a:solidFill>
                    <a:schemeClr val="bg1"/>
                  </a:solidFill>
                  <a:latin typeface="Arial" charset="0"/>
                </a:defRPr>
              </a:lvl3pPr>
              <a:lvl4pPr marL="1600200" indent="-228600" eaLnBrk="0" hangingPunct="0">
                <a:defRPr sz="1600">
                  <a:solidFill>
                    <a:schemeClr val="bg1"/>
                  </a:solidFill>
                  <a:latin typeface="Arial" charset="0"/>
                </a:defRPr>
              </a:lvl4pPr>
              <a:lvl5pPr marL="2057400" indent="-228600" eaLnBrk="0" hangingPunct="0">
                <a:defRPr sz="1600">
                  <a:solidFill>
                    <a:schemeClr val="bg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50000"/>
                </a:spcAft>
                <a:defRPr sz="1600">
                  <a:solidFill>
                    <a:schemeClr val="bg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50000"/>
                </a:spcAft>
                <a:defRPr sz="1600">
                  <a:solidFill>
                    <a:schemeClr val="bg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50000"/>
                </a:spcAft>
                <a:defRPr sz="1600">
                  <a:solidFill>
                    <a:schemeClr val="bg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50000"/>
                </a:spcAft>
                <a:defRPr sz="1600">
                  <a:solidFill>
                    <a:schemeClr val="bg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de-DE" altLang="de-DE" smtClean="0"/>
            </a:p>
          </p:txBody>
        </p:sp>
        <p:sp>
          <p:nvSpPr>
            <p:cNvPr id="1040" name="Rectangle 18"/>
            <p:cNvSpPr>
              <a:spLocks noChangeArrowheads="1"/>
            </p:cNvSpPr>
            <p:nvPr/>
          </p:nvSpPr>
          <p:spPr bwMode="auto">
            <a:xfrm>
              <a:off x="2" y="4144"/>
              <a:ext cx="1892" cy="59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1600">
                  <a:solidFill>
                    <a:schemeClr val="bg1"/>
                  </a:solidFill>
                  <a:latin typeface="Arial" charset="0"/>
                </a:defRPr>
              </a:lvl1pPr>
              <a:lvl2pPr marL="742950" indent="-285750" eaLnBrk="0" hangingPunct="0">
                <a:defRPr sz="1600">
                  <a:solidFill>
                    <a:schemeClr val="bg1"/>
                  </a:solidFill>
                  <a:latin typeface="Arial" charset="0"/>
                </a:defRPr>
              </a:lvl2pPr>
              <a:lvl3pPr marL="1143000" indent="-228600" eaLnBrk="0" hangingPunct="0">
                <a:defRPr sz="1600">
                  <a:solidFill>
                    <a:schemeClr val="bg1"/>
                  </a:solidFill>
                  <a:latin typeface="Arial" charset="0"/>
                </a:defRPr>
              </a:lvl3pPr>
              <a:lvl4pPr marL="1600200" indent="-228600" eaLnBrk="0" hangingPunct="0">
                <a:defRPr sz="1600">
                  <a:solidFill>
                    <a:schemeClr val="bg1"/>
                  </a:solidFill>
                  <a:latin typeface="Arial" charset="0"/>
                </a:defRPr>
              </a:lvl4pPr>
              <a:lvl5pPr marL="2057400" indent="-228600" eaLnBrk="0" hangingPunct="0">
                <a:defRPr sz="1600">
                  <a:solidFill>
                    <a:schemeClr val="bg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50000"/>
                </a:spcAft>
                <a:defRPr sz="1600">
                  <a:solidFill>
                    <a:schemeClr val="bg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50000"/>
                </a:spcAft>
                <a:defRPr sz="1600">
                  <a:solidFill>
                    <a:schemeClr val="bg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50000"/>
                </a:spcAft>
                <a:defRPr sz="1600">
                  <a:solidFill>
                    <a:schemeClr val="bg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50000"/>
                </a:spcAft>
                <a:defRPr sz="1600">
                  <a:solidFill>
                    <a:schemeClr val="bg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de-DE" altLang="de-DE" smtClean="0"/>
            </a:p>
          </p:txBody>
        </p:sp>
        <p:sp>
          <p:nvSpPr>
            <p:cNvPr id="1041" name="Rectangle 19"/>
            <p:cNvSpPr>
              <a:spLocks noChangeArrowheads="1"/>
            </p:cNvSpPr>
            <p:nvPr/>
          </p:nvSpPr>
          <p:spPr bwMode="auto">
            <a:xfrm>
              <a:off x="0" y="4203"/>
              <a:ext cx="1896" cy="58"/>
            </a:xfrm>
            <a:prstGeom prst="rect">
              <a:avLst/>
            </a:prstGeom>
            <a:solidFill>
              <a:srgbClr val="00589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1600">
                  <a:solidFill>
                    <a:schemeClr val="bg1"/>
                  </a:solidFill>
                  <a:latin typeface="Arial" charset="0"/>
                </a:defRPr>
              </a:lvl1pPr>
              <a:lvl2pPr marL="742950" indent="-285750" eaLnBrk="0" hangingPunct="0">
                <a:defRPr sz="1600">
                  <a:solidFill>
                    <a:schemeClr val="bg1"/>
                  </a:solidFill>
                  <a:latin typeface="Arial" charset="0"/>
                </a:defRPr>
              </a:lvl2pPr>
              <a:lvl3pPr marL="1143000" indent="-228600" eaLnBrk="0" hangingPunct="0">
                <a:defRPr sz="1600">
                  <a:solidFill>
                    <a:schemeClr val="bg1"/>
                  </a:solidFill>
                  <a:latin typeface="Arial" charset="0"/>
                </a:defRPr>
              </a:lvl3pPr>
              <a:lvl4pPr marL="1600200" indent="-228600" eaLnBrk="0" hangingPunct="0">
                <a:defRPr sz="1600">
                  <a:solidFill>
                    <a:schemeClr val="bg1"/>
                  </a:solidFill>
                  <a:latin typeface="Arial" charset="0"/>
                </a:defRPr>
              </a:lvl4pPr>
              <a:lvl5pPr marL="2057400" indent="-228600" eaLnBrk="0" hangingPunct="0">
                <a:defRPr sz="1600">
                  <a:solidFill>
                    <a:schemeClr val="bg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50000"/>
                </a:spcAft>
                <a:defRPr sz="1600">
                  <a:solidFill>
                    <a:schemeClr val="bg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50000"/>
                </a:spcAft>
                <a:defRPr sz="1600">
                  <a:solidFill>
                    <a:schemeClr val="bg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50000"/>
                </a:spcAft>
                <a:defRPr sz="1600">
                  <a:solidFill>
                    <a:schemeClr val="bg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50000"/>
                </a:spcAft>
                <a:defRPr sz="1600">
                  <a:solidFill>
                    <a:schemeClr val="bg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de-DE" altLang="de-DE" smtClean="0"/>
            </a:p>
          </p:txBody>
        </p:sp>
        <p:sp>
          <p:nvSpPr>
            <p:cNvPr id="1042" name="Rectangle 20"/>
            <p:cNvSpPr>
              <a:spLocks noChangeArrowheads="1"/>
            </p:cNvSpPr>
            <p:nvPr/>
          </p:nvSpPr>
          <p:spPr bwMode="auto">
            <a:xfrm>
              <a:off x="1894" y="4261"/>
              <a:ext cx="2850" cy="59"/>
            </a:xfrm>
            <a:prstGeom prst="rect">
              <a:avLst/>
            </a:prstGeom>
            <a:solidFill>
              <a:srgbClr val="00589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1600">
                  <a:solidFill>
                    <a:schemeClr val="bg1"/>
                  </a:solidFill>
                  <a:latin typeface="Arial" charset="0"/>
                </a:defRPr>
              </a:lvl1pPr>
              <a:lvl2pPr marL="742950" indent="-285750" eaLnBrk="0" hangingPunct="0">
                <a:defRPr sz="1600">
                  <a:solidFill>
                    <a:schemeClr val="bg1"/>
                  </a:solidFill>
                  <a:latin typeface="Arial" charset="0"/>
                </a:defRPr>
              </a:lvl2pPr>
              <a:lvl3pPr marL="1143000" indent="-228600" eaLnBrk="0" hangingPunct="0">
                <a:defRPr sz="1600">
                  <a:solidFill>
                    <a:schemeClr val="bg1"/>
                  </a:solidFill>
                  <a:latin typeface="Arial" charset="0"/>
                </a:defRPr>
              </a:lvl3pPr>
              <a:lvl4pPr marL="1600200" indent="-228600" eaLnBrk="0" hangingPunct="0">
                <a:defRPr sz="1600">
                  <a:solidFill>
                    <a:schemeClr val="bg1"/>
                  </a:solidFill>
                  <a:latin typeface="Arial" charset="0"/>
                </a:defRPr>
              </a:lvl4pPr>
              <a:lvl5pPr marL="2057400" indent="-228600" eaLnBrk="0" hangingPunct="0">
                <a:defRPr sz="1600">
                  <a:solidFill>
                    <a:schemeClr val="bg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50000"/>
                </a:spcAft>
                <a:defRPr sz="1600">
                  <a:solidFill>
                    <a:schemeClr val="bg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50000"/>
                </a:spcAft>
                <a:defRPr sz="1600">
                  <a:solidFill>
                    <a:schemeClr val="bg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50000"/>
                </a:spcAft>
                <a:defRPr sz="1600">
                  <a:solidFill>
                    <a:schemeClr val="bg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50000"/>
                </a:spcAft>
                <a:defRPr sz="1600">
                  <a:solidFill>
                    <a:schemeClr val="bg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de-DE" altLang="de-DE" smtClean="0"/>
            </a:p>
          </p:txBody>
        </p:sp>
        <p:sp>
          <p:nvSpPr>
            <p:cNvPr id="1043" name="Rectangle 21"/>
            <p:cNvSpPr>
              <a:spLocks noChangeArrowheads="1"/>
            </p:cNvSpPr>
            <p:nvPr/>
          </p:nvSpPr>
          <p:spPr bwMode="auto">
            <a:xfrm>
              <a:off x="4744" y="4200"/>
              <a:ext cx="1016" cy="59"/>
            </a:xfrm>
            <a:prstGeom prst="rect">
              <a:avLst/>
            </a:prstGeom>
            <a:solidFill>
              <a:srgbClr val="00589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1600">
                  <a:solidFill>
                    <a:schemeClr val="bg1"/>
                  </a:solidFill>
                  <a:latin typeface="Arial" charset="0"/>
                </a:defRPr>
              </a:lvl1pPr>
              <a:lvl2pPr marL="742950" indent="-285750" eaLnBrk="0" hangingPunct="0">
                <a:defRPr sz="1600">
                  <a:solidFill>
                    <a:schemeClr val="bg1"/>
                  </a:solidFill>
                  <a:latin typeface="Arial" charset="0"/>
                </a:defRPr>
              </a:lvl2pPr>
              <a:lvl3pPr marL="1143000" indent="-228600" eaLnBrk="0" hangingPunct="0">
                <a:defRPr sz="1600">
                  <a:solidFill>
                    <a:schemeClr val="bg1"/>
                  </a:solidFill>
                  <a:latin typeface="Arial" charset="0"/>
                </a:defRPr>
              </a:lvl3pPr>
              <a:lvl4pPr marL="1600200" indent="-228600" eaLnBrk="0" hangingPunct="0">
                <a:defRPr sz="1600">
                  <a:solidFill>
                    <a:schemeClr val="bg1"/>
                  </a:solidFill>
                  <a:latin typeface="Arial" charset="0"/>
                </a:defRPr>
              </a:lvl4pPr>
              <a:lvl5pPr marL="2057400" indent="-228600" eaLnBrk="0" hangingPunct="0">
                <a:defRPr sz="1600">
                  <a:solidFill>
                    <a:schemeClr val="bg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50000"/>
                </a:spcAft>
                <a:defRPr sz="1600">
                  <a:solidFill>
                    <a:schemeClr val="bg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50000"/>
                </a:spcAft>
                <a:defRPr sz="1600">
                  <a:solidFill>
                    <a:schemeClr val="bg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50000"/>
                </a:spcAft>
                <a:defRPr sz="1600">
                  <a:solidFill>
                    <a:schemeClr val="bg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50000"/>
                </a:spcAft>
                <a:defRPr sz="1600">
                  <a:solidFill>
                    <a:schemeClr val="bg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de-DE" altLang="de-DE" smtClean="0"/>
            </a:p>
          </p:txBody>
        </p:sp>
      </p:grpSp>
      <p:sp>
        <p:nvSpPr>
          <p:cNvPr id="1034" name="Rectangle 22"/>
          <p:cNvSpPr>
            <a:spLocks noChangeArrowheads="1"/>
          </p:cNvSpPr>
          <p:nvPr userDrawn="1"/>
        </p:nvSpPr>
        <p:spPr bwMode="auto">
          <a:xfrm>
            <a:off x="1422400" y="998538"/>
            <a:ext cx="7470775" cy="539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 sz="1600">
                <a:solidFill>
                  <a:schemeClr val="bg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bg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bg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bg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bg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50000"/>
              </a:spcAft>
              <a:defRPr sz="1600">
                <a:solidFill>
                  <a:schemeClr val="bg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50000"/>
              </a:spcAft>
              <a:defRPr sz="1600">
                <a:solidFill>
                  <a:schemeClr val="bg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50000"/>
              </a:spcAft>
              <a:defRPr sz="1600">
                <a:solidFill>
                  <a:schemeClr val="bg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50000"/>
              </a:spcAft>
              <a:defRPr sz="1600">
                <a:solidFill>
                  <a:schemeClr val="bg1"/>
                </a:solidFill>
                <a:latin typeface="Arial" charset="0"/>
              </a:defRPr>
            </a:lvl9pPr>
          </a:lstStyle>
          <a:p>
            <a:pPr eaLnBrk="1" hangingPunct="1">
              <a:spcAft>
                <a:spcPct val="0"/>
              </a:spcAft>
              <a:defRPr/>
            </a:pPr>
            <a:endParaRPr lang="de-DE" altLang="de-DE" sz="2000" b="1" smtClean="0"/>
          </a:p>
        </p:txBody>
      </p:sp>
      <p:sp>
        <p:nvSpPr>
          <p:cNvPr id="1035" name="Rectangle 23"/>
          <p:cNvSpPr>
            <a:spLocks noChangeArrowheads="1"/>
          </p:cNvSpPr>
          <p:nvPr userDrawn="1"/>
        </p:nvSpPr>
        <p:spPr bwMode="auto">
          <a:xfrm>
            <a:off x="1150938" y="1808163"/>
            <a:ext cx="7993062" cy="4770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bg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bg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bg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bg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bg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50000"/>
              </a:spcAft>
              <a:defRPr sz="1600">
                <a:solidFill>
                  <a:schemeClr val="bg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50000"/>
              </a:spcAft>
              <a:defRPr sz="1600">
                <a:solidFill>
                  <a:schemeClr val="bg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50000"/>
              </a:spcAft>
              <a:defRPr sz="1600">
                <a:solidFill>
                  <a:schemeClr val="bg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50000"/>
              </a:spcAft>
              <a:defRPr sz="1600">
                <a:solidFill>
                  <a:schemeClr val="bg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None/>
              <a:defRPr/>
            </a:pPr>
            <a:endParaRPr lang="en-US" altLang="de-DE" sz="1800" b="1" i="1" smtClean="0">
              <a:solidFill>
                <a:schemeClr val="tx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  <p:sldLayoutId id="2147483658" r:id="rId5"/>
    <p:sldLayoutId id="2147483659" r:id="rId6"/>
    <p:sldLayoutId id="2147483660" r:id="rId7"/>
    <p:sldLayoutId id="2147483661" r:id="rId8"/>
    <p:sldLayoutId id="2147483662" r:id="rId9"/>
    <p:sldLayoutId id="2147483663" r:id="rId10"/>
    <p:sldLayoutId id="2147483664" r:id="rId11"/>
    <p:sldLayoutId id="2147483665" r:id="rId12"/>
    <p:sldLayoutId id="2147483666" r:id="rId13"/>
    <p:sldLayoutId id="2147483667" r:id="rId14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9pPr>
    </p:titleStyle>
    <p:bodyStyle>
      <a:lvl1pPr marL="447675" indent="-447675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AutoNum type="arabicPeriod"/>
        <a:defRPr b="1" i="1">
          <a:solidFill>
            <a:schemeClr val="tx1"/>
          </a:solidFill>
          <a:latin typeface="+mn-lt"/>
          <a:ea typeface="+mn-ea"/>
          <a:cs typeface="+mn-cs"/>
        </a:defRPr>
      </a:lvl1pPr>
      <a:lvl2pPr marL="982663" indent="-5334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defRPr sz="1600">
          <a:solidFill>
            <a:schemeClr val="tx1"/>
          </a:solidFill>
          <a:latin typeface="+mn-lt"/>
        </a:defRPr>
      </a:lvl2pPr>
      <a:lvl3pPr marL="1347788" indent="-4572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81163" indent="-385763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5000"/>
        <a:buFont typeface="Wingdings" pitchFamily="2" charset="2"/>
        <a:buChar char="¡"/>
        <a:defRPr sz="2000">
          <a:solidFill>
            <a:schemeClr val="tx1"/>
          </a:solidFill>
          <a:latin typeface="+mn-lt"/>
        </a:defRPr>
      </a:lvl4pPr>
      <a:lvl5pPr marL="2070100" indent="-3873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5pPr>
      <a:lvl6pPr marL="2527300" indent="-3873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6pPr>
      <a:lvl7pPr marL="2984500" indent="-3873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7pPr>
      <a:lvl8pPr marL="3441700" indent="-3873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8pPr>
      <a:lvl9pPr marL="3898900" indent="-3873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jpeg"/><Relationship Id="rId11" Type="http://schemas.openxmlformats.org/officeDocument/2006/relationships/image" Target="../media/image10.png"/><Relationship Id="rId5" Type="http://schemas.openxmlformats.org/officeDocument/2006/relationships/image" Target="../media/image4.jpeg"/><Relationship Id="rId10" Type="http://schemas.openxmlformats.org/officeDocument/2006/relationships/image" Target="../media/image9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jpe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23.e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22.emf"/><Relationship Id="rId4" Type="http://schemas.openxmlformats.org/officeDocument/2006/relationships/oleObject" Target="../embeddings/oleObject1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6.png"/><Relationship Id="rId4" Type="http://schemas.openxmlformats.org/officeDocument/2006/relationships/image" Target="../media/image2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37.emf"/><Relationship Id="rId4" Type="http://schemas.openxmlformats.org/officeDocument/2006/relationships/oleObject" Target="../embeddings/oleObject3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39.emf"/><Relationship Id="rId4" Type="http://schemas.openxmlformats.org/officeDocument/2006/relationships/oleObject" Target="../embeddings/oleObject4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chart" Target="../charts/chart1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41.emf"/><Relationship Id="rId5" Type="http://schemas.openxmlformats.org/officeDocument/2006/relationships/package" Target="../embeddings/Microsoft_Excel_Worksheet1.xlsx"/><Relationship Id="rId4" Type="http://schemas.openxmlformats.org/officeDocument/2006/relationships/oleObject" Target="../embeddings/oleObject5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file:///F:\Maik\Veranstaltungen\EARSeL_Gent\Inde_1872_2001.gif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wm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6.wmf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0.jpeg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2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7" Type="http://schemas.openxmlformats.org/officeDocument/2006/relationships/image" Target="../media/image54.e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9.bin"/><Relationship Id="rId5" Type="http://schemas.openxmlformats.org/officeDocument/2006/relationships/image" Target="../media/image53.emf"/><Relationship Id="rId4" Type="http://schemas.openxmlformats.org/officeDocument/2006/relationships/oleObject" Target="../embeddings/oleObject8.bin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7" Type="http://schemas.openxmlformats.org/officeDocument/2006/relationships/image" Target="../media/image56.e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1.bin"/><Relationship Id="rId5" Type="http://schemas.openxmlformats.org/officeDocument/2006/relationships/image" Target="../media/image55.emf"/><Relationship Id="rId4" Type="http://schemas.openxmlformats.org/officeDocument/2006/relationships/oleObject" Target="../embeddings/oleObject10.bin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wmf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wmf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7" Type="http://schemas.openxmlformats.org/officeDocument/2006/relationships/image" Target="../media/image66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5.jpeg"/><Relationship Id="rId5" Type="http://schemas.openxmlformats.org/officeDocument/2006/relationships/image" Target="../media/image64.jpeg"/><Relationship Id="rId4" Type="http://schemas.openxmlformats.org/officeDocument/2006/relationships/image" Target="../media/image63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0.jpeg"/><Relationship Id="rId4" Type="http://schemas.openxmlformats.org/officeDocument/2006/relationships/image" Target="../media/image6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Foliennummernplatzhalt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AutoNum type="arabicPeriod"/>
              <a:defRPr b="1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Wingdings" pitchFamily="2" charset="2"/>
              <a:buChar char="¡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5C56AC0D-58FA-42BC-999B-7407DE13AAD9}" type="slidenum">
              <a:rPr lang="de-DE" altLang="de-DE" b="0" i="0" smtClean="0">
                <a:solidFill>
                  <a:srgbClr val="292929"/>
                </a:solidFill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1</a:t>
            </a:fld>
            <a:endParaRPr lang="de-DE" altLang="de-DE" b="0" i="0" smtClean="0">
              <a:solidFill>
                <a:srgbClr val="292929"/>
              </a:solidFill>
            </a:endParaRPr>
          </a:p>
        </p:txBody>
      </p:sp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152400"/>
            <a:ext cx="8461375" cy="576263"/>
          </a:xfrm>
        </p:spPr>
        <p:txBody>
          <a:bodyPr/>
          <a:lstStyle/>
          <a:p>
            <a:pPr algn="ctr" eaLnBrk="1" hangingPunct="1"/>
            <a:r>
              <a:rPr lang="de-DE" altLang="de-DE" sz="2400" smtClean="0">
                <a:solidFill>
                  <a:schemeClr val="bg1"/>
                </a:solidFill>
              </a:rPr>
              <a:t>Geoinformatics Department, Palacky University Olomouc</a:t>
            </a:r>
          </a:p>
        </p:txBody>
      </p:sp>
      <p:sp>
        <p:nvSpPr>
          <p:cNvPr id="20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42988" y="2060575"/>
            <a:ext cx="7661275" cy="3344863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</a:pPr>
            <a:r>
              <a:rPr lang="de-DE" altLang="de-DE" sz="2400" smtClean="0"/>
              <a:t>    </a:t>
            </a:r>
            <a:endParaRPr lang="en-US" altLang="de-DE" sz="2800" smtClean="0"/>
          </a:p>
          <a:p>
            <a:pPr algn="ctr" eaLnBrk="1" hangingPunct="1">
              <a:buFont typeface="Wingdings" pitchFamily="2" charset="2"/>
              <a:buNone/>
            </a:pPr>
            <a:r>
              <a:rPr lang="en-US" altLang="de-DE" sz="2800" smtClean="0"/>
              <a:t>Dr. Maik Netzband</a:t>
            </a:r>
          </a:p>
          <a:p>
            <a:pPr algn="ctr" eaLnBrk="1" hangingPunct="1">
              <a:buFont typeface="Wingdings" pitchFamily="2" charset="2"/>
              <a:buNone/>
            </a:pPr>
            <a:endParaRPr lang="en-US" altLang="de-DE" sz="2800" smtClean="0"/>
          </a:p>
          <a:p>
            <a:pPr algn="ctr" eaLnBrk="1" hangingPunct="1">
              <a:buFont typeface="Wingdings" pitchFamily="2" charset="2"/>
              <a:buNone/>
            </a:pPr>
            <a:r>
              <a:rPr lang="en-US" altLang="de-DE" sz="2800" smtClean="0"/>
              <a:t>Urban Remote Sensing and Landscape Metrics</a:t>
            </a:r>
          </a:p>
          <a:p>
            <a:pPr algn="ctr" eaLnBrk="1" hangingPunct="1">
              <a:buFont typeface="Wingdings" pitchFamily="2" charset="2"/>
              <a:buNone/>
            </a:pPr>
            <a:endParaRPr lang="en-US" altLang="de-DE" sz="2800" smtClean="0"/>
          </a:p>
          <a:p>
            <a:pPr algn="ctr" eaLnBrk="1" hangingPunct="1">
              <a:buFont typeface="Wingdings" pitchFamily="2" charset="2"/>
              <a:buNone/>
            </a:pPr>
            <a:endParaRPr lang="en-US" altLang="de-DE" sz="2800" smtClean="0"/>
          </a:p>
          <a:p>
            <a:pPr algn="ctr" eaLnBrk="1" hangingPunct="1">
              <a:buFont typeface="Wingdings" pitchFamily="2" charset="2"/>
              <a:buNone/>
            </a:pPr>
            <a:endParaRPr lang="de-DE" altLang="de-DE" sz="2400" smtClean="0"/>
          </a:p>
          <a:p>
            <a:pPr algn="ctr" eaLnBrk="1" hangingPunct="1">
              <a:buFont typeface="Wingdings" pitchFamily="2" charset="2"/>
              <a:buNone/>
            </a:pPr>
            <a:endParaRPr lang="de-DE" altLang="de-DE" sz="2400" smtClean="0"/>
          </a:p>
          <a:p>
            <a:pPr algn="ctr" eaLnBrk="1" hangingPunct="1">
              <a:buFont typeface="Wingdings" pitchFamily="2" charset="2"/>
              <a:buNone/>
            </a:pPr>
            <a:endParaRPr lang="de-DE" altLang="de-DE" sz="2400" smtClean="0"/>
          </a:p>
          <a:p>
            <a:pPr algn="ctr" eaLnBrk="1" hangingPunct="1">
              <a:buFont typeface="Wingdings" pitchFamily="2" charset="2"/>
              <a:buNone/>
            </a:pPr>
            <a:endParaRPr lang="de-DE" altLang="de-DE" sz="2400" smtClean="0"/>
          </a:p>
        </p:txBody>
      </p:sp>
      <p:sp>
        <p:nvSpPr>
          <p:cNvPr id="2053" name="Text Box 4"/>
          <p:cNvSpPr txBox="1">
            <a:spLocks noChangeArrowheads="1"/>
          </p:cNvSpPr>
          <p:nvPr/>
        </p:nvSpPr>
        <p:spPr bwMode="auto">
          <a:xfrm>
            <a:off x="2268538" y="1520825"/>
            <a:ext cx="5616575" cy="120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AutoNum type="arabicPeriod"/>
              <a:defRPr b="1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Wingdings" pitchFamily="2" charset="2"/>
              <a:buChar char="¡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spcAft>
                <a:spcPct val="50000"/>
              </a:spcAft>
              <a:buClrTx/>
              <a:buFontTx/>
              <a:buNone/>
            </a:pPr>
            <a:r>
              <a:rPr lang="de-DE" altLang="de-DE" sz="2400" i="0">
                <a:solidFill>
                  <a:srgbClr val="292929"/>
                </a:solidFill>
              </a:rPr>
              <a:t>1st StatGIS conference: 19.11.2013</a:t>
            </a:r>
          </a:p>
          <a:p>
            <a:pPr eaLnBrk="1" hangingPunct="1">
              <a:spcBef>
                <a:spcPct val="50000"/>
              </a:spcBef>
              <a:spcAft>
                <a:spcPct val="50000"/>
              </a:spcAft>
              <a:buClrTx/>
              <a:buFontTx/>
              <a:buNone/>
            </a:pPr>
            <a:endParaRPr lang="de-DE" altLang="de-DE" sz="2400" i="0">
              <a:solidFill>
                <a:srgbClr val="292929"/>
              </a:solidFill>
            </a:endParaRPr>
          </a:p>
        </p:txBody>
      </p:sp>
      <p:pic>
        <p:nvPicPr>
          <p:cNvPr id="2054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4438" y="4833938"/>
            <a:ext cx="5221287" cy="1141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Foliennummernplatzhalt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AutoNum type="arabicPeriod"/>
              <a:defRPr b="1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Wingdings" pitchFamily="2" charset="2"/>
              <a:buChar char="¡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B19A8E64-DF27-4F24-9A52-709FE95D0744}" type="slidenum">
              <a:rPr lang="de-DE" altLang="de-DE" b="0" i="0" smtClean="0"/>
              <a:pPr eaLnBrk="1" hangingPunct="1">
                <a:spcBef>
                  <a:spcPct val="0"/>
                </a:spcBef>
                <a:buClrTx/>
                <a:buFontTx/>
                <a:buNone/>
              </a:pPr>
              <a:t>2</a:t>
            </a:fld>
            <a:endParaRPr lang="de-DE" altLang="de-DE" b="0" i="0" smtClean="0"/>
          </a:p>
        </p:txBody>
      </p:sp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>
          <a:xfrm>
            <a:off x="1079500" y="115888"/>
            <a:ext cx="7158038" cy="528637"/>
          </a:xfrm>
        </p:spPr>
        <p:txBody>
          <a:bodyPr/>
          <a:lstStyle/>
          <a:p>
            <a:pPr eaLnBrk="1" hangingPunct="1"/>
            <a:r>
              <a:rPr lang="de-DE" altLang="de-DE" sz="2000" b="0" smtClean="0">
                <a:solidFill>
                  <a:schemeClr val="bg1"/>
                </a:solidFill>
              </a:rPr>
              <a:t>Urban Remote Sensing and Geomatics</a:t>
            </a:r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16013" y="981075"/>
            <a:ext cx="7848600" cy="4824413"/>
          </a:xfrm>
        </p:spPr>
        <p:txBody>
          <a:bodyPr/>
          <a:lstStyle/>
          <a:p>
            <a:pPr eaLnBrk="1" hangingPunct="1">
              <a:buFont typeface="Wingdings" pitchFamily="2" charset="2"/>
              <a:buChar char="n"/>
            </a:pPr>
            <a:r>
              <a:rPr lang="de-DE" altLang="de-DE" smtClean="0"/>
              <a:t>A city is characterised by its heterogeneity – in space and time</a:t>
            </a:r>
          </a:p>
          <a:p>
            <a:pPr eaLnBrk="1" hangingPunct="1">
              <a:buFont typeface="Wingdings" pitchFamily="2" charset="2"/>
              <a:buChar char="n"/>
            </a:pPr>
            <a:endParaRPr lang="de-DE" altLang="de-DE" smtClean="0"/>
          </a:p>
          <a:p>
            <a:pPr eaLnBrk="1" hangingPunct="1">
              <a:buFont typeface="Wingdings" pitchFamily="2" charset="2"/>
              <a:buChar char="n"/>
            </a:pPr>
            <a:r>
              <a:rPr lang="de-DE" altLang="de-DE" smtClean="0"/>
              <a:t>In the field of remote sensing and the applied data there are different sensors and scales selected dependent on the goal of the analysis</a:t>
            </a:r>
          </a:p>
          <a:p>
            <a:pPr eaLnBrk="1" hangingPunct="1">
              <a:buFont typeface="Wingdings" pitchFamily="2" charset="2"/>
              <a:buNone/>
            </a:pPr>
            <a:endParaRPr lang="de-DE" altLang="de-DE" smtClean="0"/>
          </a:p>
          <a:p>
            <a:pPr eaLnBrk="1" hangingPunct="1">
              <a:buFont typeface="Wingdings" pitchFamily="2" charset="2"/>
              <a:buChar char="n"/>
            </a:pPr>
            <a:r>
              <a:rPr lang="de-DE" altLang="de-DE" smtClean="0"/>
              <a:t>Unmodified and dynamically developing areas are closely intertwined in a city</a:t>
            </a:r>
          </a:p>
          <a:p>
            <a:pPr eaLnBrk="1" hangingPunct="1">
              <a:buFont typeface="Wingdings" pitchFamily="2" charset="2"/>
              <a:buNone/>
            </a:pPr>
            <a:endParaRPr lang="de-DE" altLang="de-DE" smtClean="0"/>
          </a:p>
          <a:p>
            <a:pPr eaLnBrk="1" hangingPunct="1">
              <a:buFont typeface="Wingdings" pitchFamily="2" charset="2"/>
              <a:buChar char="n"/>
            </a:pPr>
            <a:r>
              <a:rPr lang="de-DE" altLang="de-DE" smtClean="0"/>
              <a:t>In addition, a dynamic suburban and peri-urban environment with a manifold of  interdependencies with the city exists</a:t>
            </a:r>
          </a:p>
          <a:p>
            <a:pPr eaLnBrk="1" hangingPunct="1">
              <a:buFont typeface="Wingdings" pitchFamily="2" charset="2"/>
              <a:buNone/>
            </a:pPr>
            <a:endParaRPr lang="de-DE" altLang="de-DE" smtClean="0"/>
          </a:p>
          <a:p>
            <a:pPr eaLnBrk="1" hangingPunct="1">
              <a:buFont typeface="Wingdings" pitchFamily="2" charset="2"/>
              <a:buChar char="n"/>
            </a:pPr>
            <a:r>
              <a:rPr lang="de-DE" altLang="de-DE" smtClean="0"/>
              <a:t>Spatial heterogeneity and a spatially limited , temporal dynamics  are challenges for the monitoring and the analyse of remotely sensed data and digital Geoinformation datasets</a:t>
            </a:r>
          </a:p>
          <a:p>
            <a:pPr eaLnBrk="1" hangingPunct="1"/>
            <a:endParaRPr lang="de-DE" altLang="de-DE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Foliennummernplatzhalt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AutoNum type="arabicPeriod"/>
              <a:defRPr b="1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Wingdings" pitchFamily="2" charset="2"/>
              <a:buChar char="¡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6968ECE5-B226-4FED-9956-C2E6834A12F0}" type="slidenum">
              <a:rPr lang="de-DE" altLang="de-DE" b="0" i="0" smtClean="0"/>
              <a:pPr eaLnBrk="1" hangingPunct="1">
                <a:spcBef>
                  <a:spcPct val="0"/>
                </a:spcBef>
                <a:buClrTx/>
                <a:buFontTx/>
                <a:buNone/>
              </a:pPr>
              <a:t>3</a:t>
            </a:fld>
            <a:endParaRPr lang="de-DE" altLang="de-DE" b="0" i="0" smtClean="0"/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>
          <a:xfrm>
            <a:off x="1079500" y="152400"/>
            <a:ext cx="4679950" cy="512763"/>
          </a:xfrm>
          <a:noFill/>
        </p:spPr>
        <p:txBody>
          <a:bodyPr/>
          <a:lstStyle/>
          <a:p>
            <a:pPr eaLnBrk="1" hangingPunct="1"/>
            <a:r>
              <a:rPr lang="de-DE" altLang="de-DE" sz="2000" b="0" smtClean="0">
                <a:solidFill>
                  <a:schemeClr val="bg1"/>
                </a:solidFill>
              </a:rPr>
              <a:t>Indicators for the urban environment</a:t>
            </a:r>
            <a:r>
              <a:rPr lang="de-DE" altLang="de-DE" sz="2600" b="0" smtClean="0"/>
              <a:t> </a:t>
            </a:r>
            <a:endParaRPr lang="de-DE" altLang="de-DE" sz="2600" smtClean="0"/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90575" y="765175"/>
            <a:ext cx="8353425" cy="5832475"/>
          </a:xfrm>
        </p:spPr>
        <p:txBody>
          <a:bodyPr/>
          <a:lstStyle/>
          <a:p>
            <a:pPr marL="342900" indent="-342900" eaLnBrk="1" hangingPunct="1">
              <a:spcAft>
                <a:spcPct val="20000"/>
              </a:spcAft>
              <a:buFont typeface="Wingdings" pitchFamily="2" charset="2"/>
              <a:buChar char="n"/>
            </a:pPr>
            <a:r>
              <a:rPr lang="de-DE" altLang="de-DE" smtClean="0"/>
              <a:t>Natural Environment:</a:t>
            </a:r>
            <a:r>
              <a:rPr lang="de-DE" altLang="de-DE" sz="1600" smtClean="0"/>
              <a:t> </a:t>
            </a:r>
          </a:p>
          <a:p>
            <a:pPr marL="342900" indent="-342900" eaLnBrk="1" hangingPunct="1">
              <a:buFont typeface="Wingdings" pitchFamily="2" charset="2"/>
              <a:buNone/>
            </a:pPr>
            <a:r>
              <a:rPr lang="de-DE" altLang="de-DE" sz="1500" smtClean="0"/>
              <a:t>	</a:t>
            </a:r>
            <a:r>
              <a:rPr lang="de-DE" altLang="de-DE" sz="1500" b="0" u="sng" smtClean="0"/>
              <a:t>Soil / groundwater</a:t>
            </a:r>
            <a:r>
              <a:rPr lang="de-DE" altLang="de-DE" sz="1500" b="0" smtClean="0"/>
              <a:t>:</a:t>
            </a:r>
            <a:r>
              <a:rPr lang="de-DE" altLang="de-DE" sz="1500" smtClean="0">
                <a:solidFill>
                  <a:schemeClr val="accent2"/>
                </a:solidFill>
              </a:rPr>
              <a:t> </a:t>
            </a:r>
            <a:r>
              <a:rPr lang="de-DE" altLang="de-DE" sz="1500" smtClean="0">
                <a:solidFill>
                  <a:srgbClr val="000099"/>
                </a:solidFill>
              </a:rPr>
              <a:t>degree of imperviousness</a:t>
            </a:r>
            <a:r>
              <a:rPr lang="de-DE" altLang="de-DE" sz="1500" smtClean="0"/>
              <a:t>, risk of contamination</a:t>
            </a:r>
          </a:p>
          <a:p>
            <a:pPr marL="342900" indent="-342900" eaLnBrk="1" hangingPunct="1">
              <a:buFont typeface="Wingdings" pitchFamily="2" charset="2"/>
              <a:buNone/>
            </a:pPr>
            <a:r>
              <a:rPr lang="de-DE" altLang="de-DE" sz="1500" b="0" smtClean="0"/>
              <a:t>	</a:t>
            </a:r>
            <a:r>
              <a:rPr lang="de-DE" altLang="de-DE" sz="1500" b="0" u="sng" smtClean="0"/>
              <a:t>Climate / air</a:t>
            </a:r>
            <a:r>
              <a:rPr lang="de-DE" altLang="de-DE" sz="1500" b="0" smtClean="0"/>
              <a:t>:</a:t>
            </a:r>
            <a:r>
              <a:rPr lang="de-DE" altLang="de-DE" sz="1500" smtClean="0">
                <a:solidFill>
                  <a:schemeClr val="accent2"/>
                </a:solidFill>
              </a:rPr>
              <a:t> </a:t>
            </a:r>
            <a:r>
              <a:rPr lang="de-DE" altLang="de-DE" sz="1500" smtClean="0">
                <a:solidFill>
                  <a:srgbClr val="000099"/>
                </a:solidFill>
              </a:rPr>
              <a:t>thermal stress</a:t>
            </a:r>
            <a:r>
              <a:rPr lang="de-DE" altLang="de-DE" sz="1500" smtClean="0"/>
              <a:t>, circulation</a:t>
            </a:r>
          </a:p>
          <a:p>
            <a:pPr marL="342900" indent="-342900" eaLnBrk="1" hangingPunct="1">
              <a:spcAft>
                <a:spcPct val="20000"/>
              </a:spcAft>
              <a:buFont typeface="Wingdings" pitchFamily="2" charset="2"/>
              <a:buNone/>
            </a:pPr>
            <a:r>
              <a:rPr lang="de-DE" altLang="de-DE" sz="1500" smtClean="0">
                <a:solidFill>
                  <a:schemeClr val="accent2"/>
                </a:solidFill>
              </a:rPr>
              <a:t>	</a:t>
            </a:r>
            <a:r>
              <a:rPr lang="de-DE" altLang="de-DE" sz="1500" b="0" u="sng" smtClean="0"/>
              <a:t>Green spaces</a:t>
            </a:r>
            <a:r>
              <a:rPr lang="de-DE" altLang="de-DE" sz="1500" b="0" smtClean="0"/>
              <a:t>:</a:t>
            </a:r>
            <a:r>
              <a:rPr lang="de-DE" altLang="de-DE" sz="1500" smtClean="0">
                <a:solidFill>
                  <a:schemeClr val="accent2"/>
                </a:solidFill>
              </a:rPr>
              <a:t> </a:t>
            </a:r>
            <a:r>
              <a:rPr lang="de-DE" altLang="de-DE" sz="1500" smtClean="0">
                <a:solidFill>
                  <a:srgbClr val="000099"/>
                </a:solidFill>
              </a:rPr>
              <a:t>quantity and location, biodiversity, network of green spaces</a:t>
            </a:r>
          </a:p>
          <a:p>
            <a:pPr marL="342900" indent="-342900" eaLnBrk="1" hangingPunct="1">
              <a:spcAft>
                <a:spcPct val="20000"/>
              </a:spcAft>
              <a:buFont typeface="Wingdings" pitchFamily="2" charset="2"/>
              <a:buNone/>
            </a:pPr>
            <a:endParaRPr lang="de-DE" altLang="de-DE" sz="1500" smtClean="0">
              <a:solidFill>
                <a:srgbClr val="000099"/>
              </a:solidFill>
            </a:endParaRPr>
          </a:p>
          <a:p>
            <a:pPr marL="342900" indent="-342900" eaLnBrk="1" hangingPunct="1">
              <a:buFont typeface="Wingdings" pitchFamily="2" charset="2"/>
              <a:buChar char="n"/>
            </a:pPr>
            <a:r>
              <a:rPr lang="de-DE" altLang="de-DE" smtClean="0"/>
              <a:t>Built-up Environment:</a:t>
            </a:r>
            <a:endParaRPr lang="de-DE" altLang="de-DE" smtClean="0">
              <a:solidFill>
                <a:schemeClr val="accent2"/>
              </a:solidFill>
            </a:endParaRPr>
          </a:p>
          <a:p>
            <a:pPr marL="342900" indent="-342900" eaLnBrk="1" hangingPunct="1">
              <a:spcAft>
                <a:spcPct val="20000"/>
              </a:spcAft>
              <a:buFont typeface="Wingdings" pitchFamily="2" charset="2"/>
              <a:buNone/>
            </a:pPr>
            <a:r>
              <a:rPr lang="de-DE" altLang="de-DE" sz="1100" b="0" smtClean="0"/>
              <a:t>	</a:t>
            </a:r>
            <a:r>
              <a:rPr lang="de-DE" altLang="de-DE" sz="1500" b="0" u="sng" smtClean="0"/>
              <a:t>Energy supply</a:t>
            </a:r>
            <a:r>
              <a:rPr lang="de-DE" altLang="de-DE" sz="1500" b="0" smtClean="0"/>
              <a:t>:</a:t>
            </a:r>
            <a:r>
              <a:rPr lang="de-DE" altLang="de-DE" sz="1500" smtClean="0"/>
              <a:t> Energy requirements / availability, energy consumption</a:t>
            </a:r>
          </a:p>
          <a:p>
            <a:pPr marL="342900" indent="-342900" eaLnBrk="1" hangingPunct="1">
              <a:spcAft>
                <a:spcPct val="20000"/>
              </a:spcAft>
              <a:buFont typeface="Wingdings" pitchFamily="2" charset="2"/>
              <a:buNone/>
            </a:pPr>
            <a:r>
              <a:rPr lang="de-DE" altLang="de-DE" sz="1500" b="0" smtClean="0"/>
              <a:t>	</a:t>
            </a:r>
            <a:r>
              <a:rPr lang="de-DE" altLang="de-DE" sz="1500" b="0" u="sng" smtClean="0"/>
              <a:t>Waste disposal</a:t>
            </a:r>
            <a:r>
              <a:rPr lang="de-DE" altLang="de-DE" sz="1500" b="0" smtClean="0"/>
              <a:t>:</a:t>
            </a:r>
            <a:r>
              <a:rPr lang="de-DE" altLang="de-DE" sz="1500" smtClean="0"/>
              <a:t> Quantity, collection, compost, recycling </a:t>
            </a:r>
          </a:p>
          <a:p>
            <a:pPr marL="342900" indent="-342900" eaLnBrk="1" hangingPunct="1">
              <a:spcAft>
                <a:spcPct val="20000"/>
              </a:spcAft>
              <a:buFont typeface="Wingdings" pitchFamily="2" charset="2"/>
              <a:buNone/>
            </a:pPr>
            <a:r>
              <a:rPr lang="de-DE" altLang="de-DE" sz="1500" b="0" smtClean="0"/>
              <a:t>	</a:t>
            </a:r>
            <a:r>
              <a:rPr lang="de-DE" altLang="de-DE" sz="1500" b="0" u="sng" smtClean="0"/>
              <a:t>Water management</a:t>
            </a:r>
            <a:r>
              <a:rPr lang="de-DE" altLang="de-DE" sz="1500" b="0" smtClean="0"/>
              <a:t>:</a:t>
            </a:r>
            <a:r>
              <a:rPr lang="de-DE" altLang="de-DE" sz="1500" smtClean="0"/>
              <a:t> needs, water treatment ,</a:t>
            </a:r>
            <a:r>
              <a:rPr lang="de-DE" altLang="de-DE" sz="1500" smtClean="0">
                <a:solidFill>
                  <a:schemeClr val="accent2"/>
                </a:solidFill>
              </a:rPr>
              <a:t> </a:t>
            </a:r>
            <a:r>
              <a:rPr lang="de-DE" altLang="de-DE" sz="1500" smtClean="0">
                <a:solidFill>
                  <a:srgbClr val="000099"/>
                </a:solidFill>
              </a:rPr>
              <a:t>rain water retention</a:t>
            </a:r>
          </a:p>
          <a:p>
            <a:pPr marL="342900" indent="-342900" eaLnBrk="1" hangingPunct="1">
              <a:buFont typeface="Wingdings" pitchFamily="2" charset="2"/>
              <a:buNone/>
            </a:pPr>
            <a:r>
              <a:rPr lang="de-DE" altLang="de-DE" sz="1500" b="0" smtClean="0"/>
              <a:t>	</a:t>
            </a:r>
            <a:r>
              <a:rPr lang="de-DE" altLang="de-DE" sz="1500" b="0" u="sng" smtClean="0"/>
              <a:t>Urban built-up structure</a:t>
            </a:r>
            <a:r>
              <a:rPr lang="de-DE" altLang="de-DE" sz="1500" b="0" smtClean="0"/>
              <a:t>:</a:t>
            </a:r>
            <a:r>
              <a:rPr lang="de-DE" altLang="de-DE" sz="1500" smtClean="0">
                <a:solidFill>
                  <a:schemeClr val="accent2"/>
                </a:solidFill>
              </a:rPr>
              <a:t> </a:t>
            </a:r>
            <a:r>
              <a:rPr lang="de-DE" altLang="de-DE" sz="1500" smtClean="0">
                <a:solidFill>
                  <a:srgbClr val="000099"/>
                </a:solidFill>
              </a:rPr>
              <a:t>land use distribution and composition, densification and</a:t>
            </a:r>
          </a:p>
          <a:p>
            <a:pPr marL="342900" indent="-342900" eaLnBrk="1" hangingPunct="1">
              <a:buFont typeface="Wingdings" pitchFamily="2" charset="2"/>
              <a:buNone/>
            </a:pPr>
            <a:r>
              <a:rPr lang="de-DE" altLang="de-DE" sz="1500" smtClean="0">
                <a:solidFill>
                  <a:srgbClr val="000099"/>
                </a:solidFill>
              </a:rPr>
              <a:t>	urban land use potentials,  building structure, </a:t>
            </a:r>
            <a:r>
              <a:rPr lang="de-DE" altLang="de-DE" sz="1500" smtClean="0"/>
              <a:t>state (quality) of buildings,</a:t>
            </a:r>
            <a:br>
              <a:rPr lang="de-DE" altLang="de-DE" sz="1500" smtClean="0"/>
            </a:br>
            <a:r>
              <a:rPr lang="de-DE" altLang="de-DE" sz="1500" smtClean="0">
                <a:solidFill>
                  <a:srgbClr val="000099"/>
                </a:solidFill>
              </a:rPr>
              <a:t>industrial plants</a:t>
            </a:r>
          </a:p>
          <a:p>
            <a:pPr marL="342900" indent="-342900" eaLnBrk="1" hangingPunct="1">
              <a:buFont typeface="Wingdings" pitchFamily="2" charset="2"/>
              <a:buNone/>
            </a:pPr>
            <a:r>
              <a:rPr lang="de-DE" altLang="de-DE" sz="1500" b="0" smtClean="0"/>
              <a:t>	</a:t>
            </a:r>
            <a:r>
              <a:rPr lang="de-DE" altLang="de-DE" sz="1500" b="0" u="sng" smtClean="0"/>
              <a:t>Mobility structure</a:t>
            </a:r>
            <a:r>
              <a:rPr lang="de-DE" altLang="de-DE" sz="1500" b="0" smtClean="0"/>
              <a:t>:</a:t>
            </a:r>
            <a:r>
              <a:rPr lang="de-DE" altLang="de-DE" sz="1500" smtClean="0"/>
              <a:t> motorised, non-motorised people in streets, public transport</a:t>
            </a:r>
          </a:p>
          <a:p>
            <a:pPr marL="342900" indent="-342900" eaLnBrk="1" hangingPunct="1">
              <a:buFont typeface="Wingdings" pitchFamily="2" charset="2"/>
              <a:buNone/>
            </a:pPr>
            <a:endParaRPr lang="de-DE" altLang="de-DE" sz="1500" smtClean="0"/>
          </a:p>
          <a:p>
            <a:pPr marL="342900" indent="-342900" eaLnBrk="1" hangingPunct="1">
              <a:spcAft>
                <a:spcPct val="20000"/>
              </a:spcAft>
              <a:buFont typeface="Wingdings" pitchFamily="2" charset="2"/>
              <a:buChar char="n"/>
            </a:pPr>
            <a:r>
              <a:rPr lang="de-DE" altLang="de-DE" smtClean="0"/>
              <a:t>Social Environment:</a:t>
            </a:r>
          </a:p>
          <a:p>
            <a:pPr marL="342900" indent="-342900" eaLnBrk="1" hangingPunct="1">
              <a:spcAft>
                <a:spcPct val="20000"/>
              </a:spcAft>
              <a:buFont typeface="Wingdings" pitchFamily="2" charset="2"/>
              <a:buNone/>
            </a:pPr>
            <a:r>
              <a:rPr lang="de-DE" altLang="de-DE" sz="1100" b="0" smtClean="0"/>
              <a:t>	</a:t>
            </a:r>
            <a:r>
              <a:rPr lang="de-DE" altLang="de-DE" sz="1500" b="0" u="sng" smtClean="0"/>
              <a:t>Housing</a:t>
            </a:r>
            <a:r>
              <a:rPr lang="de-DE" altLang="de-DE" sz="1500" b="0" smtClean="0"/>
              <a:t>:</a:t>
            </a:r>
            <a:r>
              <a:rPr lang="de-DE" altLang="de-DE" sz="1500" smtClean="0"/>
              <a:t> </a:t>
            </a:r>
            <a:r>
              <a:rPr lang="de-DE" altLang="de-DE" sz="1500" smtClean="0">
                <a:solidFill>
                  <a:srgbClr val="000099"/>
                </a:solidFill>
              </a:rPr>
              <a:t>housing supply</a:t>
            </a:r>
            <a:r>
              <a:rPr lang="de-DE" altLang="de-DE" sz="1500" smtClean="0"/>
              <a:t>,</a:t>
            </a:r>
            <a:r>
              <a:rPr lang="de-DE" altLang="de-DE" sz="1500" smtClean="0">
                <a:solidFill>
                  <a:schemeClr val="accent2"/>
                </a:solidFill>
              </a:rPr>
              <a:t> </a:t>
            </a:r>
            <a:r>
              <a:rPr lang="de-DE" altLang="de-DE" sz="1500" smtClean="0">
                <a:solidFill>
                  <a:srgbClr val="000099"/>
                </a:solidFill>
              </a:rPr>
              <a:t>demolition</a:t>
            </a:r>
            <a:r>
              <a:rPr lang="de-DE" altLang="de-DE" sz="1500" smtClean="0"/>
              <a:t>, empty housing</a:t>
            </a:r>
            <a:r>
              <a:rPr lang="de-DE" altLang="de-DE" sz="1500" smtClean="0">
                <a:solidFill>
                  <a:schemeClr val="accent2"/>
                </a:solidFill>
              </a:rPr>
              <a:t> </a:t>
            </a:r>
          </a:p>
          <a:p>
            <a:pPr marL="342900" indent="-342900" eaLnBrk="1" hangingPunct="1">
              <a:spcAft>
                <a:spcPct val="20000"/>
              </a:spcAft>
              <a:buFont typeface="Wingdings" pitchFamily="2" charset="2"/>
              <a:buNone/>
            </a:pPr>
            <a:r>
              <a:rPr lang="de-DE" altLang="de-DE" sz="1500" b="0" smtClean="0"/>
              <a:t>	</a:t>
            </a:r>
            <a:r>
              <a:rPr lang="de-DE" altLang="de-DE" sz="1500" b="0" u="sng" smtClean="0"/>
              <a:t>Population</a:t>
            </a:r>
            <a:r>
              <a:rPr lang="de-DE" altLang="de-DE" sz="1500" b="0" smtClean="0"/>
              <a:t>:</a:t>
            </a:r>
            <a:r>
              <a:rPr lang="de-DE" altLang="de-DE" sz="1500" smtClean="0"/>
              <a:t> age structure, marital status, </a:t>
            </a:r>
            <a:r>
              <a:rPr lang="de-DE" altLang="de-DE" sz="1500" b="0" smtClean="0">
                <a:cs typeface="Arial" charset="0"/>
              </a:rPr>
              <a:t>♀</a:t>
            </a:r>
            <a:r>
              <a:rPr lang="de-DE" altLang="de-DE" sz="1500" smtClean="0">
                <a:cs typeface="Arial" charset="0"/>
              </a:rPr>
              <a:t>/</a:t>
            </a:r>
            <a:r>
              <a:rPr lang="de-DE" altLang="de-DE" sz="1500" b="0" smtClean="0">
                <a:cs typeface="Arial" charset="0"/>
              </a:rPr>
              <a:t>♂</a:t>
            </a:r>
            <a:r>
              <a:rPr lang="de-DE" altLang="de-DE" sz="1500" smtClean="0">
                <a:cs typeface="Arial" charset="0"/>
              </a:rPr>
              <a:t> , proportion of foreigners, income</a:t>
            </a:r>
          </a:p>
          <a:p>
            <a:pPr marL="342900" indent="-342900" eaLnBrk="1" hangingPunct="1">
              <a:buFont typeface="Wingdings" pitchFamily="2" charset="2"/>
              <a:buNone/>
            </a:pPr>
            <a:r>
              <a:rPr lang="de-DE" altLang="de-DE" sz="1500" b="0" smtClean="0"/>
              <a:t>	</a:t>
            </a:r>
            <a:r>
              <a:rPr lang="de-DE" altLang="de-DE" sz="1500" b="0" u="sng" smtClean="0"/>
              <a:t>Socio cultural structure</a:t>
            </a:r>
            <a:r>
              <a:rPr lang="de-DE" altLang="de-DE" sz="1500" b="0" smtClean="0"/>
              <a:t>:</a:t>
            </a:r>
            <a:r>
              <a:rPr lang="de-DE" altLang="de-DE" sz="1500" smtClean="0"/>
              <a:t> socio cultural infrastructure, supply with</a:t>
            </a:r>
          </a:p>
          <a:p>
            <a:pPr marL="342900" indent="-342900" eaLnBrk="1" hangingPunct="1">
              <a:buFont typeface="Wingdings" pitchFamily="2" charset="2"/>
              <a:buNone/>
            </a:pPr>
            <a:r>
              <a:rPr lang="de-DE" altLang="de-DE" sz="1500" smtClean="0"/>
              <a:t>	goods and services,</a:t>
            </a:r>
            <a:r>
              <a:rPr lang="de-DE" altLang="de-DE" sz="1500" smtClean="0">
                <a:solidFill>
                  <a:schemeClr val="accent2"/>
                </a:solidFill>
              </a:rPr>
              <a:t> </a:t>
            </a:r>
            <a:r>
              <a:rPr lang="de-DE" altLang="de-DE" sz="1500" smtClean="0">
                <a:solidFill>
                  <a:srgbClr val="000099"/>
                </a:solidFill>
              </a:rPr>
              <a:t>green spaces</a:t>
            </a:r>
            <a:r>
              <a:rPr lang="de-DE" altLang="de-DE" sz="1500" smtClean="0"/>
              <a:t>, quality of neighborhood environment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Foliennummernplatzhalt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AutoNum type="arabicPeriod"/>
              <a:defRPr b="1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Wingdings" pitchFamily="2" charset="2"/>
              <a:buChar char="¡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7F5E9829-372F-4E30-BA6F-0242C101A3DD}" type="slidenum">
              <a:rPr lang="de-DE" altLang="de-DE" b="0" i="0" smtClean="0"/>
              <a:pPr eaLnBrk="1" hangingPunct="1">
                <a:spcBef>
                  <a:spcPct val="0"/>
                </a:spcBef>
                <a:buClrTx/>
                <a:buFontTx/>
                <a:buNone/>
              </a:pPr>
              <a:t>4</a:t>
            </a:fld>
            <a:endParaRPr lang="de-DE" altLang="de-DE" b="0" i="0" smtClean="0"/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>
          <a:xfrm>
            <a:off x="1079500" y="115888"/>
            <a:ext cx="3960813" cy="528637"/>
          </a:xfrm>
        </p:spPr>
        <p:txBody>
          <a:bodyPr/>
          <a:lstStyle/>
          <a:p>
            <a:pPr eaLnBrk="1" hangingPunct="1"/>
            <a:r>
              <a:rPr lang="de-DE" altLang="de-DE" sz="2000" b="0" smtClean="0">
                <a:solidFill>
                  <a:schemeClr val="bg1"/>
                </a:solidFill>
              </a:rPr>
              <a:t>Methodological Background</a:t>
            </a:r>
          </a:p>
        </p:txBody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16013" y="765175"/>
            <a:ext cx="7812087" cy="468313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de-DE" altLang="de-DE" smtClean="0"/>
              <a:t>Vegetation-Imperviousness-Soil (V-I-S) Modell after Ridd (1995)</a:t>
            </a:r>
          </a:p>
          <a:p>
            <a:pPr eaLnBrk="1" hangingPunct="1">
              <a:buFont typeface="Wingdings" pitchFamily="2" charset="2"/>
              <a:buNone/>
            </a:pPr>
            <a:endParaRPr lang="de-DE" altLang="de-DE" smtClean="0"/>
          </a:p>
        </p:txBody>
      </p:sp>
      <p:sp>
        <p:nvSpPr>
          <p:cNvPr id="5125" name="Text Box 4"/>
          <p:cNvSpPr txBox="1">
            <a:spLocks noChangeArrowheads="1"/>
          </p:cNvSpPr>
          <p:nvPr/>
        </p:nvSpPr>
        <p:spPr bwMode="auto">
          <a:xfrm>
            <a:off x="1403350" y="1484313"/>
            <a:ext cx="180022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AutoNum type="arabicPeriod"/>
              <a:defRPr b="1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Wingdings" pitchFamily="2" charset="2"/>
              <a:buChar char="¡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spcAft>
                <a:spcPct val="50000"/>
              </a:spcAft>
              <a:buClrTx/>
              <a:buFontTx/>
              <a:buNone/>
            </a:pPr>
            <a:r>
              <a:rPr lang="de-DE" altLang="de-DE" sz="1800" b="0" i="0"/>
              <a:t>Based on classification</a:t>
            </a:r>
          </a:p>
        </p:txBody>
      </p:sp>
      <p:sp>
        <p:nvSpPr>
          <p:cNvPr id="5126" name="Text Box 5"/>
          <p:cNvSpPr txBox="1">
            <a:spLocks noChangeArrowheads="1"/>
          </p:cNvSpPr>
          <p:nvPr/>
        </p:nvSpPr>
        <p:spPr bwMode="auto">
          <a:xfrm>
            <a:off x="1403350" y="3068638"/>
            <a:ext cx="1944688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AutoNum type="arabicPeriod"/>
              <a:defRPr b="1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Wingdings" pitchFamily="2" charset="2"/>
              <a:buChar char="¡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spcAft>
                <a:spcPct val="50000"/>
              </a:spcAft>
              <a:buClrTx/>
              <a:buFontTx/>
              <a:buNone/>
            </a:pPr>
            <a:r>
              <a:rPr lang="de-DE" altLang="de-DE" sz="1800" b="0" i="0"/>
              <a:t>Approach valid in general, but not transferable to any cities</a:t>
            </a:r>
          </a:p>
        </p:txBody>
      </p:sp>
      <p:sp>
        <p:nvSpPr>
          <p:cNvPr id="5127" name="AutoShape 7"/>
          <p:cNvSpPr>
            <a:spLocks noChangeArrowheads="1"/>
          </p:cNvSpPr>
          <p:nvPr/>
        </p:nvSpPr>
        <p:spPr bwMode="auto">
          <a:xfrm>
            <a:off x="3389313" y="1658938"/>
            <a:ext cx="4648200" cy="4243387"/>
          </a:xfrm>
          <a:prstGeom prst="triangle">
            <a:avLst>
              <a:gd name="adj" fmla="val 50000"/>
            </a:avLst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AutoNum type="arabicPeriod"/>
              <a:defRPr b="1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Wingdings" pitchFamily="2" charset="2"/>
              <a:buChar char="¡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50000"/>
              </a:spcAft>
              <a:buClrTx/>
              <a:buFontTx/>
              <a:buNone/>
            </a:pPr>
            <a:endParaRPr lang="de-DE" altLang="de-DE" b="0" i="0">
              <a:solidFill>
                <a:schemeClr val="bg1"/>
              </a:solidFill>
            </a:endParaRPr>
          </a:p>
        </p:txBody>
      </p:sp>
      <p:sp>
        <p:nvSpPr>
          <p:cNvPr id="5128" name="Text Box 8"/>
          <p:cNvSpPr txBox="1">
            <a:spLocks noChangeArrowheads="1"/>
          </p:cNvSpPr>
          <p:nvPr/>
        </p:nvSpPr>
        <p:spPr bwMode="auto">
          <a:xfrm rot="-3608686">
            <a:off x="3058319" y="3652044"/>
            <a:ext cx="2532062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AutoNum type="arabicPeriod"/>
              <a:defRPr b="1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Wingdings" pitchFamily="2" charset="2"/>
              <a:buChar char="¡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i="0">
                <a:solidFill>
                  <a:srgbClr val="FF0000"/>
                </a:solidFill>
              </a:rPr>
              <a:t>Percent Imperviousness</a:t>
            </a:r>
          </a:p>
        </p:txBody>
      </p:sp>
      <p:sp>
        <p:nvSpPr>
          <p:cNvPr id="5129" name="Text Box 9"/>
          <p:cNvSpPr txBox="1">
            <a:spLocks noChangeArrowheads="1"/>
          </p:cNvSpPr>
          <p:nvPr/>
        </p:nvSpPr>
        <p:spPr bwMode="auto">
          <a:xfrm rot="3671678">
            <a:off x="6028531" y="3512344"/>
            <a:ext cx="194468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AutoNum type="arabicPeriod"/>
              <a:defRPr b="1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Wingdings" pitchFamily="2" charset="2"/>
              <a:buChar char="¡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i="0">
                <a:solidFill>
                  <a:srgbClr val="996633"/>
                </a:solidFill>
              </a:rPr>
              <a:t>Percent Soil</a:t>
            </a:r>
          </a:p>
        </p:txBody>
      </p:sp>
      <p:sp>
        <p:nvSpPr>
          <p:cNvPr id="5130" name="Text Box 10"/>
          <p:cNvSpPr txBox="1">
            <a:spLocks noChangeArrowheads="1"/>
          </p:cNvSpPr>
          <p:nvPr/>
        </p:nvSpPr>
        <p:spPr bwMode="auto">
          <a:xfrm>
            <a:off x="4867275" y="5926138"/>
            <a:ext cx="202406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AutoNum type="arabicPeriod"/>
              <a:defRPr b="1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Wingdings" pitchFamily="2" charset="2"/>
              <a:buChar char="¡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i="0">
                <a:solidFill>
                  <a:srgbClr val="339933"/>
                </a:solidFill>
              </a:rPr>
              <a:t>Percent Vegetation</a:t>
            </a:r>
          </a:p>
        </p:txBody>
      </p:sp>
      <p:sp>
        <p:nvSpPr>
          <p:cNvPr id="5131" name="Text Box 11"/>
          <p:cNvSpPr txBox="1">
            <a:spLocks noChangeArrowheads="1"/>
          </p:cNvSpPr>
          <p:nvPr/>
        </p:nvSpPr>
        <p:spPr bwMode="auto">
          <a:xfrm>
            <a:off x="3292475" y="5959475"/>
            <a:ext cx="4794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AutoNum type="arabicPeriod"/>
              <a:defRPr b="1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Wingdings" pitchFamily="2" charset="2"/>
              <a:buChar char="¡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1400" b="0" i="0"/>
              <a:t>100</a:t>
            </a:r>
          </a:p>
        </p:txBody>
      </p:sp>
      <p:sp>
        <p:nvSpPr>
          <p:cNvPr id="5132" name="Text Box 12"/>
          <p:cNvSpPr txBox="1">
            <a:spLocks noChangeArrowheads="1"/>
          </p:cNvSpPr>
          <p:nvPr/>
        </p:nvSpPr>
        <p:spPr bwMode="auto">
          <a:xfrm rot="-3665351">
            <a:off x="3144838" y="5646738"/>
            <a:ext cx="2794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AutoNum type="arabicPeriod"/>
              <a:defRPr b="1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Wingdings" pitchFamily="2" charset="2"/>
              <a:buChar char="¡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1400" i="0"/>
              <a:t>0</a:t>
            </a:r>
          </a:p>
        </p:txBody>
      </p:sp>
      <p:sp>
        <p:nvSpPr>
          <p:cNvPr id="5133" name="Text Box 13"/>
          <p:cNvSpPr txBox="1">
            <a:spLocks noChangeArrowheads="1"/>
          </p:cNvSpPr>
          <p:nvPr/>
        </p:nvSpPr>
        <p:spPr bwMode="auto">
          <a:xfrm rot="-3440668">
            <a:off x="5276850" y="1592263"/>
            <a:ext cx="4794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AutoNum type="arabicPeriod"/>
              <a:defRPr b="1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Wingdings" pitchFamily="2" charset="2"/>
              <a:buChar char="¡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1400" i="0"/>
              <a:t>100</a:t>
            </a:r>
          </a:p>
        </p:txBody>
      </p:sp>
      <p:sp>
        <p:nvSpPr>
          <p:cNvPr id="5134" name="Text Box 14"/>
          <p:cNvSpPr txBox="1">
            <a:spLocks noChangeArrowheads="1"/>
          </p:cNvSpPr>
          <p:nvPr/>
        </p:nvSpPr>
        <p:spPr bwMode="auto">
          <a:xfrm rot="-7517020">
            <a:off x="5718175" y="1479551"/>
            <a:ext cx="2825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AutoNum type="arabicPeriod"/>
              <a:defRPr b="1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Wingdings" pitchFamily="2" charset="2"/>
              <a:buChar char="¡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1400" i="0"/>
              <a:t>0</a:t>
            </a:r>
          </a:p>
        </p:txBody>
      </p:sp>
      <p:sp>
        <p:nvSpPr>
          <p:cNvPr id="5135" name="Text Box 15"/>
          <p:cNvSpPr txBox="1">
            <a:spLocks noChangeArrowheads="1"/>
          </p:cNvSpPr>
          <p:nvPr/>
        </p:nvSpPr>
        <p:spPr bwMode="auto">
          <a:xfrm>
            <a:off x="7910513" y="5940425"/>
            <a:ext cx="2825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AutoNum type="arabicPeriod"/>
              <a:defRPr b="1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Wingdings" pitchFamily="2" charset="2"/>
              <a:buChar char="¡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1400" b="0" i="0"/>
              <a:t>0</a:t>
            </a:r>
          </a:p>
        </p:txBody>
      </p:sp>
      <p:sp>
        <p:nvSpPr>
          <p:cNvPr id="5136" name="Text Box 16"/>
          <p:cNvSpPr txBox="1">
            <a:spLocks noChangeArrowheads="1"/>
          </p:cNvSpPr>
          <p:nvPr/>
        </p:nvSpPr>
        <p:spPr bwMode="auto">
          <a:xfrm rot="3942215">
            <a:off x="7823200" y="5532438"/>
            <a:ext cx="4794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AutoNum type="arabicPeriod"/>
              <a:defRPr b="1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Wingdings" pitchFamily="2" charset="2"/>
              <a:buChar char="¡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1400" i="0"/>
              <a:t>100</a:t>
            </a:r>
          </a:p>
        </p:txBody>
      </p:sp>
      <p:sp>
        <p:nvSpPr>
          <p:cNvPr id="5137" name="Text Box 17"/>
          <p:cNvSpPr txBox="1">
            <a:spLocks noChangeArrowheads="1"/>
          </p:cNvSpPr>
          <p:nvPr/>
        </p:nvSpPr>
        <p:spPr bwMode="auto">
          <a:xfrm>
            <a:off x="3459163" y="5624513"/>
            <a:ext cx="636587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AutoNum type="arabicPeriod"/>
              <a:defRPr b="1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Wingdings" pitchFamily="2" charset="2"/>
              <a:buChar char="¡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1400" i="0">
                <a:solidFill>
                  <a:srgbClr val="339933"/>
                </a:solidFill>
              </a:rPr>
              <a:t>Lawn</a:t>
            </a:r>
          </a:p>
        </p:txBody>
      </p:sp>
      <p:sp>
        <p:nvSpPr>
          <p:cNvPr id="5138" name="Text Box 18"/>
          <p:cNvSpPr txBox="1">
            <a:spLocks noChangeArrowheads="1"/>
          </p:cNvSpPr>
          <p:nvPr/>
        </p:nvSpPr>
        <p:spPr bwMode="auto">
          <a:xfrm>
            <a:off x="7429500" y="5497513"/>
            <a:ext cx="5207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AutoNum type="arabicPeriod"/>
              <a:defRPr b="1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Wingdings" pitchFamily="2" charset="2"/>
              <a:buChar char="¡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1200" i="0">
                <a:solidFill>
                  <a:srgbClr val="996633"/>
                </a:solidFill>
              </a:rPr>
              <a:t>Bare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1200" i="0">
                <a:solidFill>
                  <a:srgbClr val="996633"/>
                </a:solidFill>
              </a:rPr>
              <a:t> soil</a:t>
            </a:r>
          </a:p>
        </p:txBody>
      </p:sp>
      <p:sp>
        <p:nvSpPr>
          <p:cNvPr id="5139" name="Text Box 19"/>
          <p:cNvSpPr txBox="1">
            <a:spLocks noChangeArrowheads="1"/>
          </p:cNvSpPr>
          <p:nvPr/>
        </p:nvSpPr>
        <p:spPr bwMode="auto">
          <a:xfrm>
            <a:off x="5486400" y="1903413"/>
            <a:ext cx="512763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AutoNum type="arabicPeriod"/>
              <a:defRPr b="1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Wingdings" pitchFamily="2" charset="2"/>
              <a:buChar char="¡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1200" i="0">
                <a:solidFill>
                  <a:srgbClr val="FF0000"/>
                </a:solidFill>
              </a:rPr>
              <a:t>CBD</a:t>
            </a:r>
          </a:p>
        </p:txBody>
      </p:sp>
      <p:sp>
        <p:nvSpPr>
          <p:cNvPr id="5140" name="Text Box 20"/>
          <p:cNvSpPr txBox="1">
            <a:spLocks noChangeArrowheads="1"/>
          </p:cNvSpPr>
          <p:nvPr/>
        </p:nvSpPr>
        <p:spPr bwMode="auto">
          <a:xfrm>
            <a:off x="4054475" y="5489575"/>
            <a:ext cx="5889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AutoNum type="arabicPeriod"/>
              <a:defRPr b="1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Wingdings" pitchFamily="2" charset="2"/>
              <a:buChar char="¡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1200" b="0" i="0"/>
              <a:t>Cover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1200" b="0" i="0"/>
              <a:t>crops</a:t>
            </a:r>
          </a:p>
        </p:txBody>
      </p:sp>
      <p:sp>
        <p:nvSpPr>
          <p:cNvPr id="5141" name="Text Box 21"/>
          <p:cNvSpPr txBox="1">
            <a:spLocks noChangeArrowheads="1"/>
          </p:cNvSpPr>
          <p:nvPr/>
        </p:nvSpPr>
        <p:spPr bwMode="auto">
          <a:xfrm>
            <a:off x="4716463" y="5672138"/>
            <a:ext cx="6159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AutoNum type="arabicPeriod"/>
              <a:defRPr b="1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Wingdings" pitchFamily="2" charset="2"/>
              <a:buChar char="¡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1200" b="0" i="0"/>
              <a:t>Forest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de-DE" altLang="de-DE" sz="1200" b="0" i="0"/>
          </a:p>
        </p:txBody>
      </p:sp>
      <p:sp>
        <p:nvSpPr>
          <p:cNvPr id="5142" name="Text Box 22"/>
          <p:cNvSpPr txBox="1">
            <a:spLocks noChangeArrowheads="1"/>
          </p:cNvSpPr>
          <p:nvPr/>
        </p:nvSpPr>
        <p:spPr bwMode="auto">
          <a:xfrm>
            <a:off x="5414963" y="5472113"/>
            <a:ext cx="5556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AutoNum type="arabicPeriod"/>
              <a:defRPr b="1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Wingdings" pitchFamily="2" charset="2"/>
              <a:buChar char="¡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1200" b="0" i="0"/>
              <a:t> Row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1200" b="0" i="0"/>
              <a:t>crops</a:t>
            </a:r>
          </a:p>
        </p:txBody>
      </p:sp>
      <p:sp>
        <p:nvSpPr>
          <p:cNvPr id="5143" name="Text Box 23"/>
          <p:cNvSpPr txBox="1">
            <a:spLocks noChangeArrowheads="1"/>
          </p:cNvSpPr>
          <p:nvPr/>
        </p:nvSpPr>
        <p:spPr bwMode="auto">
          <a:xfrm>
            <a:off x="6122988" y="5489575"/>
            <a:ext cx="6810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AutoNum type="arabicPeriod"/>
              <a:defRPr b="1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Wingdings" pitchFamily="2" charset="2"/>
              <a:buChar char="¡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1200" b="0" i="0"/>
              <a:t>Range-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1200" b="0" i="0"/>
              <a:t>  land</a:t>
            </a:r>
          </a:p>
        </p:txBody>
      </p:sp>
      <p:sp>
        <p:nvSpPr>
          <p:cNvPr id="5144" name="Text Box 24"/>
          <p:cNvSpPr txBox="1">
            <a:spLocks noChangeArrowheads="1"/>
          </p:cNvSpPr>
          <p:nvPr/>
        </p:nvSpPr>
        <p:spPr bwMode="auto">
          <a:xfrm>
            <a:off x="6918325" y="5641975"/>
            <a:ext cx="6318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AutoNum type="arabicPeriod"/>
              <a:defRPr b="1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Wingdings" pitchFamily="2" charset="2"/>
              <a:buChar char="¡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1200" b="0" i="0"/>
              <a:t>Desert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de-DE" altLang="de-DE" sz="1200" b="0" i="0"/>
          </a:p>
        </p:txBody>
      </p:sp>
      <p:sp>
        <p:nvSpPr>
          <p:cNvPr id="5145" name="Text Box 25"/>
          <p:cNvSpPr txBox="1">
            <a:spLocks noChangeArrowheads="1"/>
          </p:cNvSpPr>
          <p:nvPr/>
        </p:nvSpPr>
        <p:spPr bwMode="auto">
          <a:xfrm>
            <a:off x="3946525" y="4692650"/>
            <a:ext cx="9858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AutoNum type="arabicPeriod"/>
              <a:defRPr b="1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Wingdings" pitchFamily="2" charset="2"/>
              <a:buChar char="¡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1200" b="0" i="0"/>
              <a:t>Low density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1200" b="0" i="0"/>
              <a:t>  residentíal</a:t>
            </a:r>
          </a:p>
        </p:txBody>
      </p:sp>
      <p:sp>
        <p:nvSpPr>
          <p:cNvPr id="5146" name="Text Box 26"/>
          <p:cNvSpPr txBox="1">
            <a:spLocks noChangeArrowheads="1"/>
          </p:cNvSpPr>
          <p:nvPr/>
        </p:nvSpPr>
        <p:spPr bwMode="auto">
          <a:xfrm>
            <a:off x="4403725" y="3887788"/>
            <a:ext cx="12477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AutoNum type="arabicPeriod"/>
              <a:defRPr b="1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Wingdings" pitchFamily="2" charset="2"/>
              <a:buChar char="¡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1200" b="0" i="0"/>
              <a:t>Medium density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1200" b="0" i="0"/>
              <a:t>     residentíal</a:t>
            </a:r>
          </a:p>
        </p:txBody>
      </p:sp>
      <p:sp>
        <p:nvSpPr>
          <p:cNvPr id="5147" name="Text Box 27"/>
          <p:cNvSpPr txBox="1">
            <a:spLocks noChangeArrowheads="1"/>
          </p:cNvSpPr>
          <p:nvPr/>
        </p:nvSpPr>
        <p:spPr bwMode="auto">
          <a:xfrm>
            <a:off x="4787900" y="3200400"/>
            <a:ext cx="10191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AutoNum type="arabicPeriod"/>
              <a:defRPr b="1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Wingdings" pitchFamily="2" charset="2"/>
              <a:buChar char="¡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1200" b="0" i="0"/>
              <a:t>High density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1200" b="0" i="0"/>
              <a:t>  residentíal</a:t>
            </a:r>
          </a:p>
        </p:txBody>
      </p:sp>
      <p:sp>
        <p:nvSpPr>
          <p:cNvPr id="5148" name="Text Box 28"/>
          <p:cNvSpPr txBox="1">
            <a:spLocks noChangeArrowheads="1"/>
          </p:cNvSpPr>
          <p:nvPr/>
        </p:nvSpPr>
        <p:spPr bwMode="auto">
          <a:xfrm>
            <a:off x="6135688" y="3476625"/>
            <a:ext cx="8016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AutoNum type="arabicPeriod"/>
              <a:defRPr b="1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Wingdings" pitchFamily="2" charset="2"/>
              <a:buChar char="¡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1200" b="0" i="0"/>
              <a:t>    Light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1200" b="0" i="0"/>
              <a:t>  industry</a:t>
            </a:r>
          </a:p>
        </p:txBody>
      </p:sp>
      <p:sp>
        <p:nvSpPr>
          <p:cNvPr id="5149" name="Text Box 29"/>
          <p:cNvSpPr txBox="1">
            <a:spLocks noChangeArrowheads="1"/>
          </p:cNvSpPr>
          <p:nvPr/>
        </p:nvSpPr>
        <p:spPr bwMode="auto">
          <a:xfrm>
            <a:off x="6534150" y="4368800"/>
            <a:ext cx="8016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AutoNum type="arabicPeriod"/>
              <a:defRPr b="1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Wingdings" pitchFamily="2" charset="2"/>
              <a:buChar char="¡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1200" b="0" i="0"/>
              <a:t>   Heavy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1200" b="0" i="0"/>
              <a:t>  industry</a:t>
            </a:r>
          </a:p>
        </p:txBody>
      </p:sp>
      <p:sp>
        <p:nvSpPr>
          <p:cNvPr id="5150" name="Rectangle 30"/>
          <p:cNvSpPr>
            <a:spLocks noChangeArrowheads="1"/>
          </p:cNvSpPr>
          <p:nvPr/>
        </p:nvSpPr>
        <p:spPr bwMode="auto">
          <a:xfrm>
            <a:off x="2124075" y="5965825"/>
            <a:ext cx="12223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AutoNum type="arabicPeriod"/>
              <a:defRPr b="1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Wingdings" pitchFamily="2" charset="2"/>
              <a:buChar char="¡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i="0">
                <a:solidFill>
                  <a:srgbClr val="339933"/>
                </a:solidFill>
              </a:rPr>
              <a:t>Vegetation</a:t>
            </a:r>
          </a:p>
        </p:txBody>
      </p:sp>
      <p:sp>
        <p:nvSpPr>
          <p:cNvPr id="5151" name="Rectangle 31"/>
          <p:cNvSpPr>
            <a:spLocks noChangeArrowheads="1"/>
          </p:cNvSpPr>
          <p:nvPr/>
        </p:nvSpPr>
        <p:spPr bwMode="auto">
          <a:xfrm>
            <a:off x="8177213" y="5937250"/>
            <a:ext cx="557212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AutoNum type="arabicPeriod"/>
              <a:defRPr b="1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Wingdings" pitchFamily="2" charset="2"/>
              <a:buChar char="¡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i="0">
                <a:solidFill>
                  <a:srgbClr val="996633"/>
                </a:solidFill>
              </a:rPr>
              <a:t>Soil</a:t>
            </a:r>
          </a:p>
        </p:txBody>
      </p:sp>
      <p:sp>
        <p:nvSpPr>
          <p:cNvPr id="5152" name="Rectangle 32"/>
          <p:cNvSpPr>
            <a:spLocks noChangeArrowheads="1"/>
          </p:cNvSpPr>
          <p:nvPr/>
        </p:nvSpPr>
        <p:spPr bwMode="auto">
          <a:xfrm>
            <a:off x="4868863" y="1220788"/>
            <a:ext cx="17303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AutoNum type="arabicPeriod"/>
              <a:defRPr b="1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Wingdings" pitchFamily="2" charset="2"/>
              <a:buChar char="¡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i="0">
                <a:solidFill>
                  <a:srgbClr val="FF0000"/>
                </a:solidFill>
              </a:rPr>
              <a:t>Imperviousness</a:t>
            </a:r>
          </a:p>
        </p:txBody>
      </p:sp>
      <p:sp>
        <p:nvSpPr>
          <p:cNvPr id="5153" name="Rectangle 33"/>
          <p:cNvSpPr>
            <a:spLocks noChangeArrowheads="1"/>
          </p:cNvSpPr>
          <p:nvPr/>
        </p:nvSpPr>
        <p:spPr bwMode="auto">
          <a:xfrm>
            <a:off x="1439863" y="1449388"/>
            <a:ext cx="1403350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AutoNum type="arabicPeriod"/>
              <a:defRPr b="1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Wingdings" pitchFamily="2" charset="2"/>
              <a:buChar char="¡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50000"/>
              </a:spcAft>
              <a:buClrTx/>
              <a:buFontTx/>
              <a:buNone/>
            </a:pPr>
            <a:endParaRPr lang="de-DE" altLang="de-DE" b="0" i="0">
              <a:solidFill>
                <a:schemeClr val="bg1"/>
              </a:solidFill>
            </a:endParaRPr>
          </a:p>
        </p:txBody>
      </p:sp>
      <p:sp>
        <p:nvSpPr>
          <p:cNvPr id="5154" name="Rectangle 34"/>
          <p:cNvSpPr>
            <a:spLocks noChangeArrowheads="1"/>
          </p:cNvSpPr>
          <p:nvPr/>
        </p:nvSpPr>
        <p:spPr bwMode="auto">
          <a:xfrm>
            <a:off x="2663825" y="2168525"/>
            <a:ext cx="9144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AutoNum type="arabicPeriod"/>
              <a:defRPr b="1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Wingdings" pitchFamily="2" charset="2"/>
              <a:buChar char="¡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50000"/>
              </a:spcAft>
              <a:buClrTx/>
              <a:buFontTx/>
              <a:buNone/>
            </a:pPr>
            <a:endParaRPr lang="de-DE" altLang="de-DE" b="0" i="0">
              <a:solidFill>
                <a:schemeClr val="bg1"/>
              </a:solidFill>
            </a:endParaRPr>
          </a:p>
        </p:txBody>
      </p:sp>
      <p:sp>
        <p:nvSpPr>
          <p:cNvPr id="5155" name="Rectangle 35"/>
          <p:cNvSpPr>
            <a:spLocks noChangeArrowheads="1"/>
          </p:cNvSpPr>
          <p:nvPr/>
        </p:nvSpPr>
        <p:spPr bwMode="auto">
          <a:xfrm>
            <a:off x="1476375" y="1449388"/>
            <a:ext cx="1474788" cy="75565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AutoNum type="arabicPeriod"/>
              <a:defRPr b="1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Wingdings" pitchFamily="2" charset="2"/>
              <a:buChar char="¡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50000"/>
              </a:spcAft>
              <a:buClrTx/>
              <a:buFontTx/>
              <a:buNone/>
            </a:pPr>
            <a:endParaRPr lang="de-DE" altLang="de-DE" b="0" i="0"/>
          </a:p>
        </p:txBody>
      </p:sp>
      <p:sp>
        <p:nvSpPr>
          <p:cNvPr id="5156" name="Rectangle 36"/>
          <p:cNvSpPr>
            <a:spLocks noChangeArrowheads="1"/>
          </p:cNvSpPr>
          <p:nvPr/>
        </p:nvSpPr>
        <p:spPr bwMode="auto">
          <a:xfrm>
            <a:off x="1476375" y="3105150"/>
            <a:ext cx="1943100" cy="1152525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AutoNum type="arabicPeriod"/>
              <a:defRPr b="1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Wingdings" pitchFamily="2" charset="2"/>
              <a:buChar char="¡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50000"/>
              </a:spcAft>
              <a:buClrTx/>
              <a:buFontTx/>
              <a:buNone/>
            </a:pPr>
            <a:endParaRPr lang="de-DE" altLang="de-DE" b="0" i="0">
              <a:solidFill>
                <a:schemeClr val="bg1"/>
              </a:solidFill>
            </a:endParaRPr>
          </a:p>
        </p:txBody>
      </p:sp>
      <p:sp>
        <p:nvSpPr>
          <p:cNvPr id="5157" name="Text Box 37"/>
          <p:cNvSpPr txBox="1">
            <a:spLocks noChangeArrowheads="1"/>
          </p:cNvSpPr>
          <p:nvPr/>
        </p:nvSpPr>
        <p:spPr bwMode="auto">
          <a:xfrm>
            <a:off x="6732588" y="1557338"/>
            <a:ext cx="2303462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AutoNum type="arabicPeriod"/>
              <a:defRPr b="1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Wingdings" pitchFamily="2" charset="2"/>
              <a:buChar char="¡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spcAft>
                <a:spcPct val="50000"/>
              </a:spcAft>
              <a:buClrTx/>
              <a:buFontTx/>
              <a:buNone/>
            </a:pPr>
            <a:r>
              <a:rPr lang="de-DE" altLang="de-DE" sz="1800" b="0" i="0"/>
              <a:t>Imperviousness as a kind of „paramount“ indicator for a variety of processes</a:t>
            </a:r>
          </a:p>
        </p:txBody>
      </p:sp>
      <p:sp>
        <p:nvSpPr>
          <p:cNvPr id="5158" name="Rectangle 38"/>
          <p:cNvSpPr>
            <a:spLocks noChangeArrowheads="1"/>
          </p:cNvSpPr>
          <p:nvPr/>
        </p:nvSpPr>
        <p:spPr bwMode="auto">
          <a:xfrm>
            <a:off x="6732588" y="1520825"/>
            <a:ext cx="2268537" cy="1295400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AutoNum type="arabicPeriod"/>
              <a:defRPr b="1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Wingdings" pitchFamily="2" charset="2"/>
              <a:buChar char="¡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50000"/>
              </a:spcAft>
              <a:buClrTx/>
              <a:buFontTx/>
              <a:buNone/>
            </a:pPr>
            <a:endParaRPr lang="de-DE" altLang="de-DE" b="0" i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Foliennummernplatzhalt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AutoNum type="arabicPeriod"/>
              <a:defRPr b="1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Wingdings" pitchFamily="2" charset="2"/>
              <a:buChar char="¡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4C60A90F-733A-4AB6-8EFD-17E9451D0CBF}" type="slidenum">
              <a:rPr lang="de-DE" altLang="de-DE" b="0" i="0" smtClean="0"/>
              <a:pPr eaLnBrk="1" hangingPunct="1">
                <a:spcBef>
                  <a:spcPct val="0"/>
                </a:spcBef>
                <a:buClrTx/>
                <a:buFontTx/>
                <a:buNone/>
              </a:pPr>
              <a:t>5</a:t>
            </a:fld>
            <a:endParaRPr lang="de-DE" altLang="de-DE" b="0" i="0" smtClean="0"/>
          </a:p>
        </p:txBody>
      </p:sp>
      <p:pic>
        <p:nvPicPr>
          <p:cNvPr id="6147" name="Picture 2" descr="pyramide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875" y="1354138"/>
            <a:ext cx="4116388" cy="412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8" name="Line 3"/>
          <p:cNvSpPr>
            <a:spLocks noChangeShapeType="1"/>
          </p:cNvSpPr>
          <p:nvPr/>
        </p:nvSpPr>
        <p:spPr bwMode="auto">
          <a:xfrm>
            <a:off x="5292725" y="2506663"/>
            <a:ext cx="18716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6149" name="Line 4"/>
          <p:cNvSpPr>
            <a:spLocks noChangeShapeType="1"/>
          </p:cNvSpPr>
          <p:nvPr/>
        </p:nvSpPr>
        <p:spPr bwMode="auto">
          <a:xfrm>
            <a:off x="5435600" y="3225800"/>
            <a:ext cx="17287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6150" name="Line 5"/>
          <p:cNvSpPr>
            <a:spLocks noChangeShapeType="1"/>
          </p:cNvSpPr>
          <p:nvPr/>
        </p:nvSpPr>
        <p:spPr bwMode="auto">
          <a:xfrm>
            <a:off x="5903913" y="3946525"/>
            <a:ext cx="12604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6151" name="Line 6"/>
          <p:cNvSpPr>
            <a:spLocks noChangeShapeType="1"/>
          </p:cNvSpPr>
          <p:nvPr/>
        </p:nvSpPr>
        <p:spPr bwMode="auto">
          <a:xfrm>
            <a:off x="6335713" y="4775200"/>
            <a:ext cx="8286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6152" name="Line 7"/>
          <p:cNvSpPr>
            <a:spLocks noChangeShapeType="1"/>
          </p:cNvSpPr>
          <p:nvPr/>
        </p:nvSpPr>
        <p:spPr bwMode="auto">
          <a:xfrm>
            <a:off x="1943100" y="2506663"/>
            <a:ext cx="244951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6153" name="Line 8"/>
          <p:cNvSpPr>
            <a:spLocks noChangeShapeType="1"/>
          </p:cNvSpPr>
          <p:nvPr/>
        </p:nvSpPr>
        <p:spPr bwMode="auto">
          <a:xfrm>
            <a:off x="1943100" y="3225800"/>
            <a:ext cx="21971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6154" name="Line 9"/>
          <p:cNvSpPr>
            <a:spLocks noChangeShapeType="1"/>
          </p:cNvSpPr>
          <p:nvPr/>
        </p:nvSpPr>
        <p:spPr bwMode="auto">
          <a:xfrm>
            <a:off x="1979613" y="3946525"/>
            <a:ext cx="19081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6155" name="Line 10"/>
          <p:cNvSpPr>
            <a:spLocks noChangeShapeType="1"/>
          </p:cNvSpPr>
          <p:nvPr/>
        </p:nvSpPr>
        <p:spPr bwMode="auto">
          <a:xfrm>
            <a:off x="1943100" y="4775200"/>
            <a:ext cx="17287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6156" name="Rectangle 11"/>
          <p:cNvSpPr>
            <a:spLocks noChangeArrowheads="1"/>
          </p:cNvSpPr>
          <p:nvPr/>
        </p:nvSpPr>
        <p:spPr bwMode="auto">
          <a:xfrm>
            <a:off x="8027988" y="3716338"/>
            <a:ext cx="719137" cy="7334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AutoNum type="arabicPeriod"/>
              <a:defRPr b="1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Wingdings" pitchFamily="2" charset="2"/>
              <a:buChar char="¡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50000"/>
              </a:spcAft>
              <a:buClrTx/>
              <a:buFontTx/>
              <a:buNone/>
            </a:pPr>
            <a:endParaRPr lang="de-DE" altLang="de-DE" b="0" i="0">
              <a:solidFill>
                <a:schemeClr val="bg1"/>
              </a:solidFill>
            </a:endParaRPr>
          </a:p>
        </p:txBody>
      </p:sp>
      <p:sp>
        <p:nvSpPr>
          <p:cNvPr id="6157" name="Text Box 12"/>
          <p:cNvSpPr txBox="1">
            <a:spLocks noChangeArrowheads="1"/>
          </p:cNvSpPr>
          <p:nvPr/>
        </p:nvSpPr>
        <p:spPr bwMode="auto">
          <a:xfrm>
            <a:off x="1884363" y="2290763"/>
            <a:ext cx="1284287" cy="21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AutoNum type="arabicPeriod"/>
              <a:tabLst>
                <a:tab pos="357188" algn="l"/>
              </a:tabLst>
              <a:defRPr b="1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tabLst>
                <a:tab pos="357188" algn="l"/>
              </a:tabLst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357188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Wingdings" pitchFamily="2" charset="2"/>
              <a:buChar char="¡"/>
              <a:tabLst>
                <a:tab pos="35718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35718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35718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35718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35718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35718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800" i="0"/>
              <a:t>1 : 100 000 -  1 : 50 000</a:t>
            </a:r>
          </a:p>
        </p:txBody>
      </p:sp>
      <p:sp>
        <p:nvSpPr>
          <p:cNvPr id="6158" name="Text Box 13"/>
          <p:cNvSpPr txBox="1">
            <a:spLocks noChangeArrowheads="1"/>
          </p:cNvSpPr>
          <p:nvPr/>
        </p:nvSpPr>
        <p:spPr bwMode="auto">
          <a:xfrm>
            <a:off x="1884363" y="3011488"/>
            <a:ext cx="1255712" cy="21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AutoNum type="arabicPeriod"/>
              <a:tabLst>
                <a:tab pos="357188" algn="l"/>
              </a:tabLst>
              <a:defRPr b="1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tabLst>
                <a:tab pos="357188" algn="l"/>
              </a:tabLst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357188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Wingdings" pitchFamily="2" charset="2"/>
              <a:buChar char="¡"/>
              <a:tabLst>
                <a:tab pos="35718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35718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35718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35718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35718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35718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800" i="0"/>
              <a:t>1 :  25 000 -  1 : 15 000</a:t>
            </a:r>
          </a:p>
        </p:txBody>
      </p:sp>
      <p:sp>
        <p:nvSpPr>
          <p:cNvPr id="6159" name="Text Box 14"/>
          <p:cNvSpPr txBox="1">
            <a:spLocks noChangeArrowheads="1"/>
          </p:cNvSpPr>
          <p:nvPr/>
        </p:nvSpPr>
        <p:spPr bwMode="auto">
          <a:xfrm>
            <a:off x="1881188" y="3732213"/>
            <a:ext cx="1198562" cy="21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AutoNum type="arabicPeriod"/>
              <a:tabLst>
                <a:tab pos="357188" algn="l"/>
              </a:tabLst>
              <a:defRPr b="1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tabLst>
                <a:tab pos="357188" algn="l"/>
              </a:tabLst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357188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Wingdings" pitchFamily="2" charset="2"/>
              <a:buChar char="¡"/>
              <a:tabLst>
                <a:tab pos="35718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35718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35718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35718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35718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35718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800" i="0"/>
              <a:t>1 :  10 000 -  1 : 5 000</a:t>
            </a:r>
          </a:p>
        </p:txBody>
      </p:sp>
      <p:sp>
        <p:nvSpPr>
          <p:cNvPr id="6160" name="Text Box 15"/>
          <p:cNvSpPr txBox="1">
            <a:spLocks noChangeArrowheads="1"/>
          </p:cNvSpPr>
          <p:nvPr/>
        </p:nvSpPr>
        <p:spPr bwMode="auto">
          <a:xfrm>
            <a:off x="6480175" y="2290763"/>
            <a:ext cx="646113" cy="21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AutoNum type="arabicPeriod"/>
              <a:tabLst>
                <a:tab pos="357188" algn="l"/>
              </a:tabLst>
              <a:defRPr b="1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tabLst>
                <a:tab pos="357188" algn="l"/>
              </a:tabLst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357188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Wingdings" pitchFamily="2" charset="2"/>
              <a:buChar char="¡"/>
              <a:tabLst>
                <a:tab pos="35718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35718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35718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35718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35718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35718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800" i="0"/>
              <a:t>20 – 30 m</a:t>
            </a:r>
          </a:p>
        </p:txBody>
      </p:sp>
      <p:sp>
        <p:nvSpPr>
          <p:cNvPr id="6161" name="Text Box 16"/>
          <p:cNvSpPr txBox="1">
            <a:spLocks noChangeArrowheads="1"/>
          </p:cNvSpPr>
          <p:nvPr/>
        </p:nvSpPr>
        <p:spPr bwMode="auto">
          <a:xfrm>
            <a:off x="6516688" y="3011488"/>
            <a:ext cx="646112" cy="21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AutoNum type="arabicPeriod"/>
              <a:tabLst>
                <a:tab pos="357188" algn="l"/>
              </a:tabLst>
              <a:defRPr b="1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tabLst>
                <a:tab pos="357188" algn="l"/>
              </a:tabLst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357188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Wingdings" pitchFamily="2" charset="2"/>
              <a:buChar char="¡"/>
              <a:tabLst>
                <a:tab pos="35718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35718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35718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35718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35718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35718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800" i="0"/>
              <a:t>10 – 15 m</a:t>
            </a:r>
          </a:p>
        </p:txBody>
      </p:sp>
      <p:sp>
        <p:nvSpPr>
          <p:cNvPr id="6162" name="Text Box 17"/>
          <p:cNvSpPr txBox="1">
            <a:spLocks noChangeArrowheads="1"/>
          </p:cNvSpPr>
          <p:nvPr/>
        </p:nvSpPr>
        <p:spPr bwMode="auto">
          <a:xfrm>
            <a:off x="6516688" y="3727450"/>
            <a:ext cx="617537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AutoNum type="arabicPeriod"/>
              <a:tabLst>
                <a:tab pos="357188" algn="l"/>
              </a:tabLst>
              <a:defRPr b="1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tabLst>
                <a:tab pos="357188" algn="l"/>
              </a:tabLst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357188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Wingdings" pitchFamily="2" charset="2"/>
              <a:buChar char="¡"/>
              <a:tabLst>
                <a:tab pos="35718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35718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35718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35718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35718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35718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800" i="0"/>
              <a:t> 1 –   5 m</a:t>
            </a:r>
          </a:p>
        </p:txBody>
      </p:sp>
      <p:sp>
        <p:nvSpPr>
          <p:cNvPr id="6163" name="Line 18"/>
          <p:cNvSpPr>
            <a:spLocks noChangeShapeType="1"/>
          </p:cNvSpPr>
          <p:nvPr/>
        </p:nvSpPr>
        <p:spPr bwMode="auto">
          <a:xfrm>
            <a:off x="395288" y="2362200"/>
            <a:ext cx="0" cy="2808288"/>
          </a:xfrm>
          <a:prstGeom prst="line">
            <a:avLst/>
          </a:prstGeom>
          <a:noFill/>
          <a:ln w="9525">
            <a:solidFill>
              <a:srgbClr val="339933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6164" name="Line 19"/>
          <p:cNvSpPr>
            <a:spLocks noChangeShapeType="1"/>
          </p:cNvSpPr>
          <p:nvPr/>
        </p:nvSpPr>
        <p:spPr bwMode="auto">
          <a:xfrm flipV="1">
            <a:off x="8820150" y="2254250"/>
            <a:ext cx="0" cy="2881313"/>
          </a:xfrm>
          <a:prstGeom prst="line">
            <a:avLst/>
          </a:prstGeom>
          <a:noFill/>
          <a:ln w="9525">
            <a:solidFill>
              <a:srgbClr val="339933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grpSp>
        <p:nvGrpSpPr>
          <p:cNvPr id="6165" name="Group 20"/>
          <p:cNvGrpSpPr>
            <a:grpSpLocks/>
          </p:cNvGrpSpPr>
          <p:nvPr/>
        </p:nvGrpSpPr>
        <p:grpSpPr bwMode="auto">
          <a:xfrm>
            <a:off x="487363" y="2197100"/>
            <a:ext cx="1420812" cy="596900"/>
            <a:chOff x="249" y="1049"/>
            <a:chExt cx="895" cy="376"/>
          </a:xfrm>
        </p:grpSpPr>
        <p:sp>
          <p:nvSpPr>
            <p:cNvPr id="6192" name="Rectangle 21"/>
            <p:cNvSpPr>
              <a:spLocks noChangeArrowheads="1"/>
            </p:cNvSpPr>
            <p:nvPr/>
          </p:nvSpPr>
          <p:spPr bwMode="auto">
            <a:xfrm>
              <a:off x="249" y="1049"/>
              <a:ext cx="895" cy="35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Font typeface="Wingdings" pitchFamily="2" charset="2"/>
                <a:buAutoNum type="arabicPeriod"/>
                <a:defRPr b="1" i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65000"/>
                <a:buFont typeface="Wingdings" pitchFamily="2" charset="2"/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5000"/>
                <a:buFont typeface="Wingdings" pitchFamily="2" charset="2"/>
                <a:buChar char="¡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spcAft>
                  <a:spcPct val="50000"/>
                </a:spcAft>
                <a:buClrTx/>
                <a:buFontTx/>
                <a:buNone/>
              </a:pPr>
              <a:endParaRPr lang="de-DE" altLang="de-DE" b="0" i="0">
                <a:solidFill>
                  <a:schemeClr val="bg1"/>
                </a:solidFill>
              </a:endParaRPr>
            </a:p>
          </p:txBody>
        </p:sp>
        <p:sp>
          <p:nvSpPr>
            <p:cNvPr id="6193" name="Text Box 22"/>
            <p:cNvSpPr txBox="1">
              <a:spLocks noChangeArrowheads="1"/>
            </p:cNvSpPr>
            <p:nvPr/>
          </p:nvSpPr>
          <p:spPr bwMode="auto">
            <a:xfrm>
              <a:off x="249" y="1049"/>
              <a:ext cx="750" cy="3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Font typeface="Wingdings" pitchFamily="2" charset="2"/>
                <a:buAutoNum type="arabicPeriod"/>
                <a:defRPr b="1" i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65000"/>
                <a:buFont typeface="Wingdings" pitchFamily="2" charset="2"/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5000"/>
                <a:buFont typeface="Wingdings" pitchFamily="2" charset="2"/>
                <a:buChar char="¡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de-DE" altLang="de-DE" sz="1100" b="0" i="0"/>
                <a:t>urban entity</a:t>
              </a:r>
            </a:p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de-DE" altLang="de-DE" sz="1100" b="0" i="0"/>
                <a:t>= image set of</a:t>
              </a:r>
            </a:p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de-DE" altLang="de-DE" sz="1100" b="0" i="0"/>
                <a:t>urban structures</a:t>
              </a:r>
            </a:p>
          </p:txBody>
        </p:sp>
      </p:grpSp>
      <p:grpSp>
        <p:nvGrpSpPr>
          <p:cNvPr id="6166" name="Group 23"/>
          <p:cNvGrpSpPr>
            <a:grpSpLocks/>
          </p:cNvGrpSpPr>
          <p:nvPr/>
        </p:nvGrpSpPr>
        <p:grpSpPr bwMode="auto">
          <a:xfrm>
            <a:off x="487363" y="2901950"/>
            <a:ext cx="1420812" cy="596900"/>
            <a:chOff x="249" y="1502"/>
            <a:chExt cx="895" cy="376"/>
          </a:xfrm>
        </p:grpSpPr>
        <p:sp>
          <p:nvSpPr>
            <p:cNvPr id="6190" name="Rectangle 24"/>
            <p:cNvSpPr>
              <a:spLocks noChangeArrowheads="1"/>
            </p:cNvSpPr>
            <p:nvPr/>
          </p:nvSpPr>
          <p:spPr bwMode="auto">
            <a:xfrm>
              <a:off x="249" y="1525"/>
              <a:ext cx="895" cy="35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Font typeface="Wingdings" pitchFamily="2" charset="2"/>
                <a:buAutoNum type="arabicPeriod"/>
                <a:defRPr b="1" i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65000"/>
                <a:buFont typeface="Wingdings" pitchFamily="2" charset="2"/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5000"/>
                <a:buFont typeface="Wingdings" pitchFamily="2" charset="2"/>
                <a:buChar char="¡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de-DE" altLang="de-DE" sz="1100" b="0" i="0"/>
            </a:p>
          </p:txBody>
        </p:sp>
        <p:sp>
          <p:nvSpPr>
            <p:cNvPr id="6191" name="Text Box 25"/>
            <p:cNvSpPr txBox="1">
              <a:spLocks noChangeArrowheads="1"/>
            </p:cNvSpPr>
            <p:nvPr/>
          </p:nvSpPr>
          <p:spPr bwMode="auto">
            <a:xfrm>
              <a:off x="259" y="1502"/>
              <a:ext cx="825" cy="3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Font typeface="Wingdings" pitchFamily="2" charset="2"/>
                <a:buAutoNum type="arabicPeriod"/>
                <a:defRPr b="1" i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65000"/>
                <a:buFont typeface="Wingdings" pitchFamily="2" charset="2"/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5000"/>
                <a:buFont typeface="Wingdings" pitchFamily="2" charset="2"/>
                <a:buChar char="¡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de-DE" altLang="de-DE" sz="1100" b="0" i="0"/>
                <a:t>urban structure</a:t>
              </a:r>
            </a:p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de-DE" altLang="de-DE" sz="1100" b="0" i="0"/>
                <a:t>= configuration</a:t>
              </a:r>
            </a:p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de-DE" altLang="de-DE" sz="1100" b="0" i="0"/>
                <a:t>of single elements</a:t>
              </a:r>
            </a:p>
          </p:txBody>
        </p:sp>
      </p:grpSp>
      <p:grpSp>
        <p:nvGrpSpPr>
          <p:cNvPr id="6167" name="Group 26"/>
          <p:cNvGrpSpPr>
            <a:grpSpLocks/>
          </p:cNvGrpSpPr>
          <p:nvPr/>
        </p:nvGrpSpPr>
        <p:grpSpPr bwMode="auto">
          <a:xfrm>
            <a:off x="463550" y="3586163"/>
            <a:ext cx="1516063" cy="611187"/>
            <a:chOff x="226" y="1979"/>
            <a:chExt cx="955" cy="430"/>
          </a:xfrm>
        </p:grpSpPr>
        <p:sp>
          <p:nvSpPr>
            <p:cNvPr id="6188" name="Rectangle 27"/>
            <p:cNvSpPr>
              <a:spLocks noChangeArrowheads="1"/>
            </p:cNvSpPr>
            <p:nvPr/>
          </p:nvSpPr>
          <p:spPr bwMode="auto">
            <a:xfrm>
              <a:off x="249" y="1979"/>
              <a:ext cx="895" cy="43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Font typeface="Wingdings" pitchFamily="2" charset="2"/>
                <a:buAutoNum type="arabicPeriod"/>
                <a:defRPr b="1" i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65000"/>
                <a:buFont typeface="Wingdings" pitchFamily="2" charset="2"/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5000"/>
                <a:buFont typeface="Wingdings" pitchFamily="2" charset="2"/>
                <a:buChar char="¡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endParaRPr lang="de-DE" altLang="de-DE" sz="1000" b="0" i="0"/>
            </a:p>
          </p:txBody>
        </p:sp>
        <p:sp>
          <p:nvSpPr>
            <p:cNvPr id="6189" name="Text Box 28"/>
            <p:cNvSpPr txBox="1">
              <a:spLocks noChangeArrowheads="1"/>
            </p:cNvSpPr>
            <p:nvPr/>
          </p:nvSpPr>
          <p:spPr bwMode="auto">
            <a:xfrm>
              <a:off x="226" y="1979"/>
              <a:ext cx="955" cy="4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Font typeface="Wingdings" pitchFamily="2" charset="2"/>
                <a:buAutoNum type="arabicPeriod"/>
                <a:defRPr b="1" i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65000"/>
                <a:buFont typeface="Wingdings" pitchFamily="2" charset="2"/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5000"/>
                <a:buFont typeface="Wingdings" pitchFamily="2" charset="2"/>
                <a:buChar char="¡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de-DE" altLang="de-DE" sz="1100" b="0" i="0"/>
                <a:t>single structure</a:t>
              </a:r>
            </a:p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de-DE" altLang="de-DE" sz="1100" b="0" i="0"/>
                <a:t>element </a:t>
              </a:r>
            </a:p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de-DE" altLang="de-DE" sz="1100" b="0" i="0"/>
                <a:t>(house,street,garden)</a:t>
              </a:r>
            </a:p>
          </p:txBody>
        </p:sp>
      </p:grpSp>
      <p:grpSp>
        <p:nvGrpSpPr>
          <p:cNvPr id="6168" name="Group 29"/>
          <p:cNvGrpSpPr>
            <a:grpSpLocks/>
          </p:cNvGrpSpPr>
          <p:nvPr/>
        </p:nvGrpSpPr>
        <p:grpSpPr bwMode="auto">
          <a:xfrm>
            <a:off x="474663" y="4306888"/>
            <a:ext cx="1517650" cy="1101725"/>
            <a:chOff x="299" y="2484"/>
            <a:chExt cx="956" cy="694"/>
          </a:xfrm>
        </p:grpSpPr>
        <p:sp>
          <p:nvSpPr>
            <p:cNvPr id="6186" name="Rectangle 30"/>
            <p:cNvSpPr>
              <a:spLocks noChangeArrowheads="1"/>
            </p:cNvSpPr>
            <p:nvPr/>
          </p:nvSpPr>
          <p:spPr bwMode="auto">
            <a:xfrm>
              <a:off x="311" y="2500"/>
              <a:ext cx="895" cy="65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Font typeface="Wingdings" pitchFamily="2" charset="2"/>
                <a:buAutoNum type="arabicPeriod"/>
                <a:defRPr b="1" i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65000"/>
                <a:buFont typeface="Wingdings" pitchFamily="2" charset="2"/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5000"/>
                <a:buFont typeface="Wingdings" pitchFamily="2" charset="2"/>
                <a:buChar char="¡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spcAft>
                  <a:spcPct val="50000"/>
                </a:spcAft>
                <a:buClrTx/>
                <a:buFontTx/>
                <a:buNone/>
              </a:pPr>
              <a:endParaRPr lang="de-DE" altLang="de-DE" b="0" i="0">
                <a:solidFill>
                  <a:schemeClr val="bg1"/>
                </a:solidFill>
              </a:endParaRPr>
            </a:p>
          </p:txBody>
        </p:sp>
        <p:sp>
          <p:nvSpPr>
            <p:cNvPr id="6187" name="Text Box 31"/>
            <p:cNvSpPr txBox="1">
              <a:spLocks noChangeArrowheads="1"/>
            </p:cNvSpPr>
            <p:nvPr/>
          </p:nvSpPr>
          <p:spPr bwMode="auto">
            <a:xfrm>
              <a:off x="299" y="2484"/>
              <a:ext cx="956" cy="6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Font typeface="Wingdings" pitchFamily="2" charset="2"/>
                <a:buAutoNum type="arabicPeriod"/>
                <a:defRPr b="1" i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65000"/>
                <a:buFont typeface="Wingdings" pitchFamily="2" charset="2"/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5000"/>
                <a:buFont typeface="Wingdings" pitchFamily="2" charset="2"/>
                <a:buChar char="¡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de-DE" altLang="de-DE" sz="1100" b="0" i="0"/>
                <a:t>Pixel = smallest unit</a:t>
              </a:r>
            </a:p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de-DE" altLang="de-DE" sz="1100" b="0" i="0"/>
                <a:t>of on imagery depen-</a:t>
              </a:r>
            </a:p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de-DE" altLang="de-DE" sz="1100" b="0" i="0"/>
                <a:t>dent on spatial</a:t>
              </a:r>
            </a:p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de-DE" altLang="de-DE" sz="1100" b="0" i="0"/>
                <a:t>resolution. It can</a:t>
              </a:r>
            </a:p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de-DE" altLang="de-DE" sz="1100" b="0" i="0"/>
                <a:t>contain one object or </a:t>
              </a:r>
            </a:p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de-DE" altLang="de-DE" sz="1100" b="0" i="0"/>
                <a:t>parts of objects</a:t>
              </a:r>
            </a:p>
          </p:txBody>
        </p:sp>
      </p:grpSp>
      <p:sp>
        <p:nvSpPr>
          <p:cNvPr id="6169" name="Text Box 32"/>
          <p:cNvSpPr txBox="1">
            <a:spLocks noChangeArrowheads="1"/>
          </p:cNvSpPr>
          <p:nvPr/>
        </p:nvSpPr>
        <p:spPr bwMode="auto">
          <a:xfrm>
            <a:off x="6983413" y="1447800"/>
            <a:ext cx="1117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AutoNum type="arabicPeriod"/>
              <a:defRPr b="1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Wingdings" pitchFamily="2" charset="2"/>
              <a:buChar char="¡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1200" i="0"/>
              <a:t>  imagery /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1200" i="0"/>
              <a:t>photography</a:t>
            </a:r>
          </a:p>
        </p:txBody>
      </p:sp>
      <p:sp>
        <p:nvSpPr>
          <p:cNvPr id="6170" name="Text Box 33"/>
          <p:cNvSpPr txBox="1">
            <a:spLocks noChangeArrowheads="1"/>
          </p:cNvSpPr>
          <p:nvPr/>
        </p:nvSpPr>
        <p:spPr bwMode="auto">
          <a:xfrm>
            <a:off x="8015288" y="1447800"/>
            <a:ext cx="8778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AutoNum type="arabicPeriod"/>
              <a:defRPr b="1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Wingdings" pitchFamily="2" charset="2"/>
              <a:buChar char="¡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1200" i="0"/>
              <a:t>classified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1200" i="0"/>
              <a:t>   image</a:t>
            </a:r>
          </a:p>
        </p:txBody>
      </p:sp>
      <p:sp>
        <p:nvSpPr>
          <p:cNvPr id="6171" name="Text Box 34"/>
          <p:cNvSpPr txBox="1">
            <a:spLocks noChangeArrowheads="1"/>
          </p:cNvSpPr>
          <p:nvPr/>
        </p:nvSpPr>
        <p:spPr bwMode="auto">
          <a:xfrm>
            <a:off x="6403975" y="4559300"/>
            <a:ext cx="760413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AutoNum type="arabicPeriod"/>
              <a:tabLst>
                <a:tab pos="357188" algn="l"/>
              </a:tabLst>
              <a:defRPr b="1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tabLst>
                <a:tab pos="357188" algn="l"/>
              </a:tabLst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357188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Wingdings" pitchFamily="2" charset="2"/>
              <a:buChar char="¡"/>
              <a:tabLst>
                <a:tab pos="35718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35718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35718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35718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35718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35718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800" i="0"/>
              <a:t> 0,20 –   1 m</a:t>
            </a:r>
          </a:p>
        </p:txBody>
      </p:sp>
      <p:sp>
        <p:nvSpPr>
          <p:cNvPr id="6172" name="Text Box 35"/>
          <p:cNvSpPr txBox="1">
            <a:spLocks noChangeArrowheads="1"/>
          </p:cNvSpPr>
          <p:nvPr/>
        </p:nvSpPr>
        <p:spPr bwMode="auto">
          <a:xfrm>
            <a:off x="1908175" y="4559300"/>
            <a:ext cx="1141413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AutoNum type="arabicPeriod"/>
              <a:tabLst>
                <a:tab pos="357188" algn="l"/>
              </a:tabLst>
              <a:defRPr b="1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tabLst>
                <a:tab pos="357188" algn="l"/>
              </a:tabLst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357188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Wingdings" pitchFamily="2" charset="2"/>
              <a:buChar char="¡"/>
              <a:tabLst>
                <a:tab pos="35718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35718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35718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35718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35718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35718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800" i="0"/>
              <a:t>1 :   1 000  - 1 : 5000</a:t>
            </a:r>
          </a:p>
        </p:txBody>
      </p:sp>
      <p:sp>
        <p:nvSpPr>
          <p:cNvPr id="6173" name="Text Box 36"/>
          <p:cNvSpPr txBox="1">
            <a:spLocks noChangeArrowheads="1"/>
          </p:cNvSpPr>
          <p:nvPr/>
        </p:nvSpPr>
        <p:spPr bwMode="auto">
          <a:xfrm>
            <a:off x="503238" y="1511300"/>
            <a:ext cx="1944687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AutoNum type="arabicPeriod"/>
              <a:defRPr b="1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Wingdings" pitchFamily="2" charset="2"/>
              <a:buChar char="¡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de-DE" altLang="de-DE" sz="1200" i="0"/>
              <a:t>Spatial resolution</a:t>
            </a:r>
          </a:p>
        </p:txBody>
      </p:sp>
      <p:sp>
        <p:nvSpPr>
          <p:cNvPr id="6174" name="Text Box 37"/>
          <p:cNvSpPr txBox="1">
            <a:spLocks noChangeArrowheads="1"/>
          </p:cNvSpPr>
          <p:nvPr/>
        </p:nvSpPr>
        <p:spPr bwMode="auto">
          <a:xfrm rot="-5400000">
            <a:off x="-580231" y="3726657"/>
            <a:ext cx="1646237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AutoNum type="arabicPeriod"/>
              <a:defRPr b="1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Wingdings" pitchFamily="2" charset="2"/>
              <a:buChar char="¡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1400" b="0" i="0">
                <a:solidFill>
                  <a:srgbClr val="339933"/>
                </a:solidFill>
                <a:latin typeface="Arial Rounded MT Bold" pitchFamily="34" charset="0"/>
              </a:rPr>
              <a:t>Characterisation</a:t>
            </a:r>
          </a:p>
        </p:txBody>
      </p:sp>
      <p:pic>
        <p:nvPicPr>
          <p:cNvPr id="6175" name="Picture 38" descr="tm_img_kubisch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0900" y="2146300"/>
            <a:ext cx="730250" cy="7191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76" name="Picture 39" descr="tm_clas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8463" y="2146300"/>
            <a:ext cx="730250" cy="7191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77" name="Picture 40" descr="cir_foto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0900" y="4521200"/>
            <a:ext cx="719138" cy="720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78" name="Picture 41" descr="Cir_leipzig_class_2005_ost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04"/>
          <a:stretch>
            <a:fillRect/>
          </a:stretch>
        </p:blipFill>
        <p:spPr bwMode="auto">
          <a:xfrm>
            <a:off x="8029575" y="4506913"/>
            <a:ext cx="719138" cy="7350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79" name="Text Box 42"/>
          <p:cNvSpPr txBox="1">
            <a:spLocks noChangeArrowheads="1"/>
          </p:cNvSpPr>
          <p:nvPr/>
        </p:nvSpPr>
        <p:spPr bwMode="auto">
          <a:xfrm rot="5400000">
            <a:off x="8263731" y="3693319"/>
            <a:ext cx="145573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AutoNum type="arabicPeriod"/>
              <a:defRPr b="1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Wingdings" pitchFamily="2" charset="2"/>
              <a:buChar char="¡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1400" b="0" i="0">
                <a:solidFill>
                  <a:srgbClr val="339933"/>
                </a:solidFill>
                <a:latin typeface="Arial Rounded MT Bold" pitchFamily="34" charset="0"/>
              </a:rPr>
              <a:t>Generalisation</a:t>
            </a:r>
          </a:p>
        </p:txBody>
      </p:sp>
      <p:pic>
        <p:nvPicPr>
          <p:cNvPr id="6180" name="Picture 43" descr="spot_im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2963" y="2924175"/>
            <a:ext cx="727075" cy="720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81" name="Picture 44" descr="spot_class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1638" y="2925763"/>
            <a:ext cx="727075" cy="7191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82" name="Picture 45" descr="ikonos_im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9788" y="3716338"/>
            <a:ext cx="730250" cy="720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83" name="Text Box 46"/>
          <p:cNvSpPr txBox="1">
            <a:spLocks noChangeArrowheads="1"/>
          </p:cNvSpPr>
          <p:nvPr/>
        </p:nvSpPr>
        <p:spPr bwMode="auto">
          <a:xfrm>
            <a:off x="539750" y="188913"/>
            <a:ext cx="86042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AutoNum type="arabicPeriod"/>
              <a:defRPr b="1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Wingdings" pitchFamily="2" charset="2"/>
              <a:buChar char="¡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spcAft>
                <a:spcPct val="50000"/>
              </a:spcAft>
              <a:buClrTx/>
              <a:buFontTx/>
              <a:buNone/>
            </a:pPr>
            <a:r>
              <a:rPr lang="de-DE" altLang="de-DE" sz="2000" b="0" i="0">
                <a:solidFill>
                  <a:schemeClr val="bg1"/>
                </a:solidFill>
              </a:rPr>
              <a:t>Scale-dependent analyses exemplified for urban remote sensing studies</a:t>
            </a:r>
          </a:p>
        </p:txBody>
      </p:sp>
      <p:sp>
        <p:nvSpPr>
          <p:cNvPr id="6184" name="Text Box 48"/>
          <p:cNvSpPr txBox="1">
            <a:spLocks noChangeArrowheads="1"/>
          </p:cNvSpPr>
          <p:nvPr/>
        </p:nvSpPr>
        <p:spPr bwMode="auto">
          <a:xfrm>
            <a:off x="3059113" y="6237288"/>
            <a:ext cx="37814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AutoNum type="arabicPeriod"/>
              <a:defRPr b="1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Wingdings" pitchFamily="2" charset="2"/>
              <a:buChar char="¡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spcAft>
                <a:spcPct val="50000"/>
              </a:spcAft>
              <a:buClrTx/>
              <a:buFontTx/>
              <a:buNone/>
            </a:pPr>
            <a:r>
              <a:rPr lang="de-DE" altLang="de-DE" b="0" i="0"/>
              <a:t>Modified after Puissant &amp; Weber 2002</a:t>
            </a:r>
          </a:p>
        </p:txBody>
      </p:sp>
      <p:pic>
        <p:nvPicPr>
          <p:cNvPr id="6185" name="Picture 49" descr="Ikonos_class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7988" y="3721100"/>
            <a:ext cx="719137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Foliennummernplatzhalter 7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AutoNum type="arabicPeriod"/>
              <a:defRPr b="1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Wingdings" pitchFamily="2" charset="2"/>
              <a:buChar char="¡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C1E52E24-9EFE-43AF-BD44-9FC2B317F47D}" type="slidenum">
              <a:rPr lang="de-DE" altLang="de-DE" b="0" i="0" smtClean="0"/>
              <a:pPr eaLnBrk="1" hangingPunct="1">
                <a:spcBef>
                  <a:spcPct val="0"/>
                </a:spcBef>
                <a:buClrTx/>
                <a:buFontTx/>
                <a:buNone/>
              </a:pPr>
              <a:t>6</a:t>
            </a:fld>
            <a:endParaRPr lang="de-DE" altLang="de-DE" b="0" i="0" smtClean="0"/>
          </a:p>
        </p:txBody>
      </p:sp>
      <p:sp>
        <p:nvSpPr>
          <p:cNvPr id="7171" name="Text Box 2"/>
          <p:cNvSpPr txBox="1">
            <a:spLocks noChangeArrowheads="1"/>
          </p:cNvSpPr>
          <p:nvPr/>
        </p:nvSpPr>
        <p:spPr bwMode="auto">
          <a:xfrm>
            <a:off x="1476375" y="549275"/>
            <a:ext cx="4679950" cy="779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AutoNum type="arabicPeriod"/>
              <a:defRPr b="1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Wingdings" pitchFamily="2" charset="2"/>
              <a:buChar char="¡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endParaRPr lang="de-DE" altLang="de-DE" sz="1800" b="0" i="0"/>
          </a:p>
          <a:p>
            <a:pPr eaLnBrk="1" hangingPunct="1">
              <a:spcBef>
                <a:spcPct val="50000"/>
              </a:spcBef>
              <a:buClrTx/>
              <a:buFontTx/>
              <a:buNone/>
            </a:pPr>
            <a:endParaRPr lang="de-DE" altLang="de-DE" sz="1800" b="0" i="0"/>
          </a:p>
        </p:txBody>
      </p:sp>
      <p:sp>
        <p:nvSpPr>
          <p:cNvPr id="7172" name="Rectangle 3"/>
          <p:cNvSpPr>
            <a:spLocks noChangeArrowheads="1"/>
          </p:cNvSpPr>
          <p:nvPr/>
        </p:nvSpPr>
        <p:spPr bwMode="auto">
          <a:xfrm>
            <a:off x="0" y="1433513"/>
            <a:ext cx="27559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AutoNum type="arabicPeriod"/>
              <a:defRPr b="1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Wingdings" pitchFamily="2" charset="2"/>
              <a:buChar char="¡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de-DE" sz="1200" b="0" i="0">
                <a:cs typeface="Times New Roman" pitchFamily="18" charset="0"/>
              </a:rPr>
              <a:t>                                                            </a:t>
            </a:r>
            <a:endParaRPr lang="en-US" altLang="de-DE" sz="1800" b="0" i="0"/>
          </a:p>
        </p:txBody>
      </p:sp>
      <p:sp>
        <p:nvSpPr>
          <p:cNvPr id="7173" name="Rectangle 4"/>
          <p:cNvSpPr>
            <a:spLocks noChangeArrowheads="1"/>
          </p:cNvSpPr>
          <p:nvPr/>
        </p:nvSpPr>
        <p:spPr bwMode="auto">
          <a:xfrm>
            <a:off x="0" y="21367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AutoNum type="arabicPeriod"/>
              <a:defRPr b="1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Wingdings" pitchFamily="2" charset="2"/>
              <a:buChar char="¡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de-DE" altLang="de-DE" sz="1800" b="0" i="0"/>
          </a:p>
        </p:txBody>
      </p:sp>
      <p:sp>
        <p:nvSpPr>
          <p:cNvPr id="7174" name="Rectangle 5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960438"/>
          </a:xfrm>
        </p:spPr>
        <p:txBody>
          <a:bodyPr/>
          <a:lstStyle/>
          <a:p>
            <a:pPr algn="ctr" eaLnBrk="1" hangingPunct="1"/>
            <a:r>
              <a:rPr lang="de-DE" altLang="de-DE" sz="2000" b="0" dirty="0" err="1" smtClean="0">
                <a:solidFill>
                  <a:schemeClr val="bg1"/>
                </a:solidFill>
              </a:rPr>
              <a:t>Scale-dependency</a:t>
            </a:r>
            <a:r>
              <a:rPr lang="de-DE" altLang="de-DE" sz="2000" b="0" dirty="0" smtClean="0">
                <a:solidFill>
                  <a:schemeClr val="bg1"/>
                </a:solidFill>
              </a:rPr>
              <a:t>: different </a:t>
            </a:r>
            <a:r>
              <a:rPr lang="de-DE" altLang="de-DE" sz="2000" b="0" dirty="0" err="1" smtClean="0">
                <a:solidFill>
                  <a:schemeClr val="bg1"/>
                </a:solidFill>
              </a:rPr>
              <a:t>sensors</a:t>
            </a:r>
            <a:r>
              <a:rPr lang="de-DE" altLang="de-DE" sz="2000" b="0" dirty="0" smtClean="0">
                <a:solidFill>
                  <a:schemeClr val="bg1"/>
                </a:solidFill>
              </a:rPr>
              <a:t>, </a:t>
            </a:r>
            <a:r>
              <a:rPr lang="de-DE" altLang="de-DE" sz="2000" b="0" dirty="0" err="1" smtClean="0">
                <a:solidFill>
                  <a:schemeClr val="bg1"/>
                </a:solidFill>
              </a:rPr>
              <a:t>resolutions</a:t>
            </a:r>
            <a:r>
              <a:rPr lang="de-DE" altLang="de-DE" sz="2000" b="0" dirty="0" smtClean="0">
                <a:solidFill>
                  <a:schemeClr val="bg1"/>
                </a:solidFill>
              </a:rPr>
              <a:t>, </a:t>
            </a:r>
            <a:r>
              <a:rPr lang="de-DE" altLang="de-DE" sz="2000" b="0" dirty="0" err="1" smtClean="0">
                <a:solidFill>
                  <a:schemeClr val="bg1"/>
                </a:solidFill>
              </a:rPr>
              <a:t>semantics</a:t>
            </a:r>
            <a:r>
              <a:rPr lang="de-DE" altLang="de-DE" dirty="0" smtClean="0"/>
              <a:t/>
            </a:r>
            <a:br>
              <a:rPr lang="de-DE" altLang="de-DE" dirty="0" smtClean="0"/>
            </a:br>
            <a:endParaRPr lang="de-DE" altLang="de-DE" dirty="0" smtClean="0"/>
          </a:p>
        </p:txBody>
      </p:sp>
      <p:pic>
        <p:nvPicPr>
          <p:cNvPr id="7175" name="Picture 6" descr="spot_classified_0709_2005_4OT_abb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19450" y="1916113"/>
            <a:ext cx="2216150" cy="3505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6" name="Picture 7" descr="tm_classified_0509_2005_4OT_abb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3538" y="1916113"/>
            <a:ext cx="2228850" cy="35290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3064" name="Text Box 8"/>
          <p:cNvSpPr txBox="1">
            <a:spLocks noChangeArrowheads="1"/>
          </p:cNvSpPr>
          <p:nvPr/>
        </p:nvSpPr>
        <p:spPr bwMode="auto">
          <a:xfrm>
            <a:off x="468313" y="1123950"/>
            <a:ext cx="2232025" cy="604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None/>
              <a:defRPr/>
            </a:pPr>
            <a:r>
              <a:rPr lang="de-DE" sz="1800">
                <a:solidFill>
                  <a:schemeClr val="tx1"/>
                </a:solidFill>
              </a:rPr>
              <a:t>Landsat-5-TM [30 m]</a:t>
            </a:r>
          </a:p>
          <a:p>
            <a:pPr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None/>
              <a:defRPr/>
            </a:pPr>
            <a:r>
              <a:rPr lang="de-DE" sz="1800">
                <a:solidFill>
                  <a:schemeClr val="tx1"/>
                </a:solidFill>
              </a:rPr>
              <a:t>05-Sept-2005</a:t>
            </a:r>
          </a:p>
        </p:txBody>
      </p:sp>
      <p:sp>
        <p:nvSpPr>
          <p:cNvPr id="173065" name="Text Box 9"/>
          <p:cNvSpPr txBox="1">
            <a:spLocks noChangeArrowheads="1"/>
          </p:cNvSpPr>
          <p:nvPr/>
        </p:nvSpPr>
        <p:spPr bwMode="auto">
          <a:xfrm>
            <a:off x="3432175" y="1125538"/>
            <a:ext cx="1752600" cy="604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None/>
              <a:defRPr/>
            </a:pPr>
            <a:r>
              <a:rPr lang="de-DE" sz="1800">
                <a:solidFill>
                  <a:schemeClr val="tx1"/>
                </a:solidFill>
              </a:rPr>
              <a:t>Spot-5-XS [10 m]</a:t>
            </a:r>
          </a:p>
          <a:p>
            <a:pPr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None/>
              <a:defRPr/>
            </a:pPr>
            <a:r>
              <a:rPr lang="de-DE" sz="1800">
                <a:solidFill>
                  <a:schemeClr val="tx1"/>
                </a:solidFill>
              </a:rPr>
              <a:t>07-Sept-2005</a:t>
            </a:r>
          </a:p>
        </p:txBody>
      </p:sp>
      <p:sp>
        <p:nvSpPr>
          <p:cNvPr id="173066" name="Text Box 10"/>
          <p:cNvSpPr txBox="1">
            <a:spLocks noChangeArrowheads="1"/>
          </p:cNvSpPr>
          <p:nvPr/>
        </p:nvSpPr>
        <p:spPr bwMode="auto">
          <a:xfrm>
            <a:off x="179388" y="5408613"/>
            <a:ext cx="8604250" cy="1150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None/>
              <a:defRPr/>
            </a:pPr>
            <a:r>
              <a:rPr lang="de-DE" sz="1800" b="1">
                <a:solidFill>
                  <a:schemeClr val="tx1"/>
                </a:solidFill>
              </a:rPr>
              <a:t>Urban structure:</a:t>
            </a:r>
          </a:p>
          <a:p>
            <a:pPr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/>
            </a:pPr>
            <a:r>
              <a:rPr lang="de-DE" sz="1800">
                <a:solidFill>
                  <a:schemeClr val="tx1"/>
                </a:solidFill>
              </a:rPr>
              <a:t> Inner urban differentiation	       </a:t>
            </a:r>
            <a:r>
              <a:rPr lang="de-DE" sz="2400">
                <a:solidFill>
                  <a:schemeClr val="tx1"/>
                </a:solidFill>
              </a:rPr>
              <a:t> </a:t>
            </a:r>
            <a:r>
              <a:rPr lang="de-DE" sz="2400">
                <a:solidFill>
                  <a:schemeClr val="tx1"/>
                </a:solidFill>
                <a:cs typeface="Arial" charset="0"/>
              </a:rPr>
              <a:t>▪ </a:t>
            </a:r>
            <a:r>
              <a:rPr lang="de-DE" sz="1800">
                <a:solidFill>
                  <a:schemeClr val="tx1"/>
                </a:solidFill>
                <a:cs typeface="Arial" charset="0"/>
              </a:rPr>
              <a:t> </a:t>
            </a:r>
            <a:r>
              <a:rPr lang="de-DE" sz="1800">
                <a:solidFill>
                  <a:schemeClr val="tx1"/>
                </a:solidFill>
              </a:rPr>
              <a:t>Amount, intensity, axes of infrastructure</a:t>
            </a:r>
          </a:p>
          <a:p>
            <a:pPr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/>
            </a:pPr>
            <a:r>
              <a:rPr lang="de-DE" sz="1800">
                <a:solidFill>
                  <a:schemeClr val="tx1"/>
                </a:solidFill>
              </a:rPr>
              <a:t> Different building structures, densities   </a:t>
            </a:r>
            <a:r>
              <a:rPr lang="de-DE" sz="2400">
                <a:solidFill>
                  <a:schemeClr val="tx1"/>
                </a:solidFill>
              </a:rPr>
              <a:t>▪</a:t>
            </a:r>
            <a:r>
              <a:rPr lang="de-DE" sz="2000">
                <a:solidFill>
                  <a:schemeClr val="tx1"/>
                </a:solidFill>
              </a:rPr>
              <a:t>  </a:t>
            </a:r>
            <a:r>
              <a:rPr lang="de-DE" sz="1800">
                <a:solidFill>
                  <a:schemeClr val="tx1"/>
                </a:solidFill>
              </a:rPr>
              <a:t>Amount and structure of vegetation</a:t>
            </a:r>
          </a:p>
        </p:txBody>
      </p:sp>
      <p:sp>
        <p:nvSpPr>
          <p:cNvPr id="7180" name="Text Box 11"/>
          <p:cNvSpPr txBox="1">
            <a:spLocks noChangeArrowheads="1"/>
          </p:cNvSpPr>
          <p:nvPr/>
        </p:nvSpPr>
        <p:spPr bwMode="auto">
          <a:xfrm>
            <a:off x="2411413" y="620713"/>
            <a:ext cx="500538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AutoNum type="arabicPeriod"/>
              <a:defRPr b="1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Wingdings" pitchFamily="2" charset="2"/>
              <a:buChar char="¡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spcAft>
                <a:spcPct val="50000"/>
              </a:spcAft>
              <a:buClrTx/>
              <a:buFontTx/>
              <a:buNone/>
            </a:pPr>
            <a:r>
              <a:rPr lang="de-DE" altLang="de-DE" sz="2000" b="0" i="0" dirty="0" err="1">
                <a:solidFill>
                  <a:schemeClr val="tx2"/>
                </a:solidFill>
              </a:rPr>
              <a:t>Four</a:t>
            </a:r>
            <a:r>
              <a:rPr lang="de-DE" altLang="de-DE" sz="2000" b="0" i="0" dirty="0">
                <a:solidFill>
                  <a:schemeClr val="tx2"/>
                </a:solidFill>
              </a:rPr>
              <a:t> </a:t>
            </a:r>
            <a:r>
              <a:rPr lang="de-DE" altLang="de-DE" sz="2000" b="0" i="0" dirty="0" err="1">
                <a:solidFill>
                  <a:schemeClr val="tx2"/>
                </a:solidFill>
              </a:rPr>
              <a:t>Local</a:t>
            </a:r>
            <a:r>
              <a:rPr lang="de-DE" altLang="de-DE" sz="2000" b="0" i="0" dirty="0">
                <a:solidFill>
                  <a:schemeClr val="tx2"/>
                </a:solidFill>
              </a:rPr>
              <a:t> </a:t>
            </a:r>
            <a:r>
              <a:rPr lang="de-DE" altLang="de-DE" sz="2000" b="0" i="0" dirty="0" err="1">
                <a:solidFill>
                  <a:schemeClr val="tx2"/>
                </a:solidFill>
              </a:rPr>
              <a:t>Districts</a:t>
            </a:r>
            <a:r>
              <a:rPr lang="de-DE" altLang="de-DE" sz="2000" b="0" i="0" dirty="0">
                <a:solidFill>
                  <a:schemeClr val="tx2"/>
                </a:solidFill>
              </a:rPr>
              <a:t> in </a:t>
            </a:r>
            <a:r>
              <a:rPr lang="de-DE" altLang="de-DE" sz="2000" b="0" i="0" dirty="0" err="1">
                <a:solidFill>
                  <a:schemeClr val="tx2"/>
                </a:solidFill>
              </a:rPr>
              <a:t>the</a:t>
            </a:r>
            <a:r>
              <a:rPr lang="de-DE" altLang="de-DE" sz="2000" b="0" i="0" dirty="0">
                <a:solidFill>
                  <a:schemeClr val="tx2"/>
                </a:solidFill>
              </a:rPr>
              <a:t> City </a:t>
            </a:r>
            <a:r>
              <a:rPr lang="de-DE" altLang="de-DE" sz="2000" b="0" i="0" dirty="0" err="1">
                <a:solidFill>
                  <a:schemeClr val="tx2"/>
                </a:solidFill>
              </a:rPr>
              <a:t>of</a:t>
            </a:r>
            <a:r>
              <a:rPr lang="de-DE" altLang="de-DE" sz="2000" b="0" i="0" dirty="0">
                <a:solidFill>
                  <a:schemeClr val="tx2"/>
                </a:solidFill>
              </a:rPr>
              <a:t> Leipzig</a:t>
            </a:r>
          </a:p>
        </p:txBody>
      </p:sp>
      <p:sp>
        <p:nvSpPr>
          <p:cNvPr id="7181" name="Text Box 12"/>
          <p:cNvSpPr txBox="1">
            <a:spLocks noChangeArrowheads="1"/>
          </p:cNvSpPr>
          <p:nvPr/>
        </p:nvSpPr>
        <p:spPr bwMode="auto">
          <a:xfrm>
            <a:off x="6048375" y="1125538"/>
            <a:ext cx="266382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AutoNum type="arabicPeriod"/>
              <a:defRPr b="1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Wingdings" pitchFamily="2" charset="2"/>
              <a:buChar char="¡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1800" b="0" i="0"/>
              <a:t>CIR photograph [40 cm]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1800" b="0" i="0"/>
              <a:t>21-Juni 2005</a:t>
            </a:r>
          </a:p>
        </p:txBody>
      </p:sp>
      <p:pic>
        <p:nvPicPr>
          <p:cNvPr id="7182" name="Picture 14" descr="CIR_2002_ohne_Legend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6163" y="1881188"/>
            <a:ext cx="2262187" cy="3563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2"/>
          <p:cNvSpPr txBox="1">
            <a:spLocks noChangeArrowheads="1"/>
          </p:cNvSpPr>
          <p:nvPr/>
        </p:nvSpPr>
        <p:spPr bwMode="auto">
          <a:xfrm>
            <a:off x="2411413" y="2349500"/>
            <a:ext cx="6469062" cy="3971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ea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AutoNum type="arabicPeriod"/>
              <a:tabLst>
                <a:tab pos="808038" algn="l"/>
                <a:tab pos="1255713" algn="l"/>
                <a:tab pos="1704975" algn="l"/>
                <a:tab pos="2154238" algn="l"/>
                <a:tab pos="2603500" algn="l"/>
                <a:tab pos="3052763" algn="l"/>
                <a:tab pos="3502025" algn="l"/>
                <a:tab pos="3951288" algn="l"/>
                <a:tab pos="4400550" algn="l"/>
                <a:tab pos="4849813" algn="l"/>
                <a:tab pos="5299075" algn="l"/>
                <a:tab pos="5748338" algn="l"/>
                <a:tab pos="6197600" algn="l"/>
                <a:tab pos="6646863" algn="l"/>
                <a:tab pos="7096125" algn="l"/>
                <a:tab pos="7545388" algn="l"/>
                <a:tab pos="7994650" algn="l"/>
                <a:tab pos="8443913" algn="l"/>
                <a:tab pos="8893175" algn="l"/>
                <a:tab pos="9342438" algn="l"/>
                <a:tab pos="9791700" algn="l"/>
              </a:tabLst>
              <a:defRPr b="1" i="1">
                <a:solidFill>
                  <a:schemeClr val="tx1"/>
                </a:solidFill>
                <a:latin typeface="Arial" charset="0"/>
              </a:defRPr>
            </a:lvl1pPr>
            <a:lvl2pPr marL="808038" indent="-269875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tabLst>
                <a:tab pos="808038" algn="l"/>
                <a:tab pos="1255713" algn="l"/>
                <a:tab pos="1704975" algn="l"/>
                <a:tab pos="2154238" algn="l"/>
                <a:tab pos="2603500" algn="l"/>
                <a:tab pos="3052763" algn="l"/>
                <a:tab pos="3502025" algn="l"/>
                <a:tab pos="3951288" algn="l"/>
                <a:tab pos="4400550" algn="l"/>
                <a:tab pos="4849813" algn="l"/>
                <a:tab pos="5299075" algn="l"/>
                <a:tab pos="5748338" algn="l"/>
                <a:tab pos="6197600" algn="l"/>
                <a:tab pos="6646863" algn="l"/>
                <a:tab pos="7096125" algn="l"/>
                <a:tab pos="7545388" algn="l"/>
                <a:tab pos="7994650" algn="l"/>
                <a:tab pos="8443913" algn="l"/>
                <a:tab pos="8893175" algn="l"/>
                <a:tab pos="9342438" algn="l"/>
                <a:tab pos="9791700" algn="l"/>
              </a:tabLst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808038" algn="l"/>
                <a:tab pos="1255713" algn="l"/>
                <a:tab pos="1704975" algn="l"/>
                <a:tab pos="2154238" algn="l"/>
                <a:tab pos="2603500" algn="l"/>
                <a:tab pos="3052763" algn="l"/>
                <a:tab pos="3502025" algn="l"/>
                <a:tab pos="3951288" algn="l"/>
                <a:tab pos="4400550" algn="l"/>
                <a:tab pos="4849813" algn="l"/>
                <a:tab pos="5299075" algn="l"/>
                <a:tab pos="5748338" algn="l"/>
                <a:tab pos="6197600" algn="l"/>
                <a:tab pos="6646863" algn="l"/>
                <a:tab pos="7096125" algn="l"/>
                <a:tab pos="7545388" algn="l"/>
                <a:tab pos="7994650" algn="l"/>
                <a:tab pos="8443913" algn="l"/>
                <a:tab pos="8893175" algn="l"/>
                <a:tab pos="9342438" algn="l"/>
                <a:tab pos="97917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Wingdings" pitchFamily="2" charset="2"/>
              <a:buChar char="¡"/>
              <a:tabLst>
                <a:tab pos="808038" algn="l"/>
                <a:tab pos="1255713" algn="l"/>
                <a:tab pos="1704975" algn="l"/>
                <a:tab pos="2154238" algn="l"/>
                <a:tab pos="2603500" algn="l"/>
                <a:tab pos="3052763" algn="l"/>
                <a:tab pos="3502025" algn="l"/>
                <a:tab pos="3951288" algn="l"/>
                <a:tab pos="4400550" algn="l"/>
                <a:tab pos="4849813" algn="l"/>
                <a:tab pos="5299075" algn="l"/>
                <a:tab pos="5748338" algn="l"/>
                <a:tab pos="6197600" algn="l"/>
                <a:tab pos="6646863" algn="l"/>
                <a:tab pos="7096125" algn="l"/>
                <a:tab pos="7545388" algn="l"/>
                <a:tab pos="7994650" algn="l"/>
                <a:tab pos="8443913" algn="l"/>
                <a:tab pos="8893175" algn="l"/>
                <a:tab pos="9342438" algn="l"/>
                <a:tab pos="97917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808038" algn="l"/>
                <a:tab pos="1255713" algn="l"/>
                <a:tab pos="1704975" algn="l"/>
                <a:tab pos="2154238" algn="l"/>
                <a:tab pos="2603500" algn="l"/>
                <a:tab pos="3052763" algn="l"/>
                <a:tab pos="3502025" algn="l"/>
                <a:tab pos="3951288" algn="l"/>
                <a:tab pos="4400550" algn="l"/>
                <a:tab pos="4849813" algn="l"/>
                <a:tab pos="5299075" algn="l"/>
                <a:tab pos="5748338" algn="l"/>
                <a:tab pos="6197600" algn="l"/>
                <a:tab pos="6646863" algn="l"/>
                <a:tab pos="7096125" algn="l"/>
                <a:tab pos="7545388" algn="l"/>
                <a:tab pos="7994650" algn="l"/>
                <a:tab pos="8443913" algn="l"/>
                <a:tab pos="8893175" algn="l"/>
                <a:tab pos="9342438" algn="l"/>
                <a:tab pos="97917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808038" algn="l"/>
                <a:tab pos="1255713" algn="l"/>
                <a:tab pos="1704975" algn="l"/>
                <a:tab pos="2154238" algn="l"/>
                <a:tab pos="2603500" algn="l"/>
                <a:tab pos="3052763" algn="l"/>
                <a:tab pos="3502025" algn="l"/>
                <a:tab pos="3951288" algn="l"/>
                <a:tab pos="4400550" algn="l"/>
                <a:tab pos="4849813" algn="l"/>
                <a:tab pos="5299075" algn="l"/>
                <a:tab pos="5748338" algn="l"/>
                <a:tab pos="6197600" algn="l"/>
                <a:tab pos="6646863" algn="l"/>
                <a:tab pos="7096125" algn="l"/>
                <a:tab pos="7545388" algn="l"/>
                <a:tab pos="7994650" algn="l"/>
                <a:tab pos="8443913" algn="l"/>
                <a:tab pos="8893175" algn="l"/>
                <a:tab pos="9342438" algn="l"/>
                <a:tab pos="97917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808038" algn="l"/>
                <a:tab pos="1255713" algn="l"/>
                <a:tab pos="1704975" algn="l"/>
                <a:tab pos="2154238" algn="l"/>
                <a:tab pos="2603500" algn="l"/>
                <a:tab pos="3052763" algn="l"/>
                <a:tab pos="3502025" algn="l"/>
                <a:tab pos="3951288" algn="l"/>
                <a:tab pos="4400550" algn="l"/>
                <a:tab pos="4849813" algn="l"/>
                <a:tab pos="5299075" algn="l"/>
                <a:tab pos="5748338" algn="l"/>
                <a:tab pos="6197600" algn="l"/>
                <a:tab pos="6646863" algn="l"/>
                <a:tab pos="7096125" algn="l"/>
                <a:tab pos="7545388" algn="l"/>
                <a:tab pos="7994650" algn="l"/>
                <a:tab pos="8443913" algn="l"/>
                <a:tab pos="8893175" algn="l"/>
                <a:tab pos="9342438" algn="l"/>
                <a:tab pos="97917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808038" algn="l"/>
                <a:tab pos="1255713" algn="l"/>
                <a:tab pos="1704975" algn="l"/>
                <a:tab pos="2154238" algn="l"/>
                <a:tab pos="2603500" algn="l"/>
                <a:tab pos="3052763" algn="l"/>
                <a:tab pos="3502025" algn="l"/>
                <a:tab pos="3951288" algn="l"/>
                <a:tab pos="4400550" algn="l"/>
                <a:tab pos="4849813" algn="l"/>
                <a:tab pos="5299075" algn="l"/>
                <a:tab pos="5748338" algn="l"/>
                <a:tab pos="6197600" algn="l"/>
                <a:tab pos="6646863" algn="l"/>
                <a:tab pos="7096125" algn="l"/>
                <a:tab pos="7545388" algn="l"/>
                <a:tab pos="7994650" algn="l"/>
                <a:tab pos="8443913" algn="l"/>
                <a:tab pos="8893175" algn="l"/>
                <a:tab pos="9342438" algn="l"/>
                <a:tab pos="97917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808038" algn="l"/>
                <a:tab pos="1255713" algn="l"/>
                <a:tab pos="1704975" algn="l"/>
                <a:tab pos="2154238" algn="l"/>
                <a:tab pos="2603500" algn="l"/>
                <a:tab pos="3052763" algn="l"/>
                <a:tab pos="3502025" algn="l"/>
                <a:tab pos="3951288" algn="l"/>
                <a:tab pos="4400550" algn="l"/>
                <a:tab pos="4849813" algn="l"/>
                <a:tab pos="5299075" algn="l"/>
                <a:tab pos="5748338" algn="l"/>
                <a:tab pos="6197600" algn="l"/>
                <a:tab pos="6646863" algn="l"/>
                <a:tab pos="7096125" algn="l"/>
                <a:tab pos="7545388" algn="l"/>
                <a:tab pos="7994650" algn="l"/>
                <a:tab pos="8443913" algn="l"/>
                <a:tab pos="8893175" algn="l"/>
                <a:tab pos="9342438" algn="l"/>
                <a:tab pos="97917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lvl="1" eaLnBrk="1" hangingPunct="1">
              <a:spcBef>
                <a:spcPts val="700"/>
              </a:spcBef>
              <a:spcAft>
                <a:spcPct val="50000"/>
              </a:spcAft>
              <a:buClrTx/>
              <a:buSzTx/>
              <a:buFontTx/>
              <a:buNone/>
            </a:pPr>
            <a:endParaRPr lang="en-US" altLang="de-DE" sz="2800">
              <a:solidFill>
                <a:srgbClr val="000000"/>
              </a:solidFill>
              <a:ea typeface="MS Gothic" pitchFamily="49" charset="-128"/>
            </a:endParaRPr>
          </a:p>
          <a:p>
            <a:pPr eaLnBrk="1" hangingPunct="1">
              <a:lnSpc>
                <a:spcPct val="130000"/>
              </a:lnSpc>
              <a:spcBef>
                <a:spcPct val="0"/>
              </a:spcBef>
              <a:spcAft>
                <a:spcPct val="50000"/>
              </a:spcAft>
              <a:buClrTx/>
              <a:buFontTx/>
              <a:buNone/>
            </a:pPr>
            <a:endParaRPr lang="en-US" altLang="de-DE" sz="2800" b="0" i="0">
              <a:solidFill>
                <a:srgbClr val="000000"/>
              </a:solidFill>
              <a:ea typeface="MS Gothic" pitchFamily="49" charset="-128"/>
            </a:endParaRPr>
          </a:p>
        </p:txBody>
      </p:sp>
      <p:sp>
        <p:nvSpPr>
          <p:cNvPr id="11267" name="Rectangle 3"/>
          <p:cNvSpPr>
            <a:spLocks noChangeArrowheads="1"/>
          </p:cNvSpPr>
          <p:nvPr/>
        </p:nvSpPr>
        <p:spPr bwMode="auto">
          <a:xfrm>
            <a:off x="1236663" y="908050"/>
            <a:ext cx="7772400" cy="398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330200" indent="-330200" ea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AutoNum type="arabicPeriod"/>
              <a:tabLst>
                <a:tab pos="330200" algn="l"/>
                <a:tab pos="777875" algn="l"/>
                <a:tab pos="1227138" algn="l"/>
                <a:tab pos="1676400" algn="l"/>
                <a:tab pos="2125663" algn="l"/>
                <a:tab pos="2574925" algn="l"/>
                <a:tab pos="3024188" algn="l"/>
                <a:tab pos="3473450" algn="l"/>
                <a:tab pos="3922713" algn="l"/>
                <a:tab pos="4371975" algn="l"/>
                <a:tab pos="4821238" algn="l"/>
                <a:tab pos="5270500" algn="l"/>
                <a:tab pos="5719763" algn="l"/>
                <a:tab pos="6169025" algn="l"/>
                <a:tab pos="6618288" algn="l"/>
                <a:tab pos="7067550" algn="l"/>
                <a:tab pos="7516813" algn="l"/>
                <a:tab pos="7966075" algn="l"/>
                <a:tab pos="8415338" algn="l"/>
                <a:tab pos="8864600" algn="l"/>
                <a:tab pos="9313863" algn="l"/>
              </a:tabLst>
              <a:defRPr b="1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tabLst>
                <a:tab pos="330200" algn="l"/>
                <a:tab pos="777875" algn="l"/>
                <a:tab pos="1227138" algn="l"/>
                <a:tab pos="1676400" algn="l"/>
                <a:tab pos="2125663" algn="l"/>
                <a:tab pos="2574925" algn="l"/>
                <a:tab pos="3024188" algn="l"/>
                <a:tab pos="3473450" algn="l"/>
                <a:tab pos="3922713" algn="l"/>
                <a:tab pos="4371975" algn="l"/>
                <a:tab pos="4821238" algn="l"/>
                <a:tab pos="5270500" algn="l"/>
                <a:tab pos="5719763" algn="l"/>
                <a:tab pos="6169025" algn="l"/>
                <a:tab pos="6618288" algn="l"/>
                <a:tab pos="7067550" algn="l"/>
                <a:tab pos="7516813" algn="l"/>
                <a:tab pos="7966075" algn="l"/>
                <a:tab pos="8415338" algn="l"/>
                <a:tab pos="8864600" algn="l"/>
                <a:tab pos="9313863" algn="l"/>
              </a:tabLst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330200" algn="l"/>
                <a:tab pos="777875" algn="l"/>
                <a:tab pos="1227138" algn="l"/>
                <a:tab pos="1676400" algn="l"/>
                <a:tab pos="2125663" algn="l"/>
                <a:tab pos="2574925" algn="l"/>
                <a:tab pos="3024188" algn="l"/>
                <a:tab pos="3473450" algn="l"/>
                <a:tab pos="3922713" algn="l"/>
                <a:tab pos="4371975" algn="l"/>
                <a:tab pos="4821238" algn="l"/>
                <a:tab pos="5270500" algn="l"/>
                <a:tab pos="5719763" algn="l"/>
                <a:tab pos="6169025" algn="l"/>
                <a:tab pos="6618288" algn="l"/>
                <a:tab pos="7067550" algn="l"/>
                <a:tab pos="7516813" algn="l"/>
                <a:tab pos="7966075" algn="l"/>
                <a:tab pos="8415338" algn="l"/>
                <a:tab pos="8864600" algn="l"/>
                <a:tab pos="9313863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Wingdings" pitchFamily="2" charset="2"/>
              <a:buChar char="¡"/>
              <a:tabLst>
                <a:tab pos="330200" algn="l"/>
                <a:tab pos="777875" algn="l"/>
                <a:tab pos="1227138" algn="l"/>
                <a:tab pos="1676400" algn="l"/>
                <a:tab pos="2125663" algn="l"/>
                <a:tab pos="2574925" algn="l"/>
                <a:tab pos="3024188" algn="l"/>
                <a:tab pos="3473450" algn="l"/>
                <a:tab pos="3922713" algn="l"/>
                <a:tab pos="4371975" algn="l"/>
                <a:tab pos="4821238" algn="l"/>
                <a:tab pos="5270500" algn="l"/>
                <a:tab pos="5719763" algn="l"/>
                <a:tab pos="6169025" algn="l"/>
                <a:tab pos="6618288" algn="l"/>
                <a:tab pos="7067550" algn="l"/>
                <a:tab pos="7516813" algn="l"/>
                <a:tab pos="7966075" algn="l"/>
                <a:tab pos="8415338" algn="l"/>
                <a:tab pos="8864600" algn="l"/>
                <a:tab pos="9313863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330200" algn="l"/>
                <a:tab pos="777875" algn="l"/>
                <a:tab pos="1227138" algn="l"/>
                <a:tab pos="1676400" algn="l"/>
                <a:tab pos="2125663" algn="l"/>
                <a:tab pos="2574925" algn="l"/>
                <a:tab pos="3024188" algn="l"/>
                <a:tab pos="3473450" algn="l"/>
                <a:tab pos="3922713" algn="l"/>
                <a:tab pos="4371975" algn="l"/>
                <a:tab pos="4821238" algn="l"/>
                <a:tab pos="5270500" algn="l"/>
                <a:tab pos="5719763" algn="l"/>
                <a:tab pos="6169025" algn="l"/>
                <a:tab pos="6618288" algn="l"/>
                <a:tab pos="7067550" algn="l"/>
                <a:tab pos="7516813" algn="l"/>
                <a:tab pos="7966075" algn="l"/>
                <a:tab pos="8415338" algn="l"/>
                <a:tab pos="8864600" algn="l"/>
                <a:tab pos="9313863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330200" algn="l"/>
                <a:tab pos="777875" algn="l"/>
                <a:tab pos="1227138" algn="l"/>
                <a:tab pos="1676400" algn="l"/>
                <a:tab pos="2125663" algn="l"/>
                <a:tab pos="2574925" algn="l"/>
                <a:tab pos="3024188" algn="l"/>
                <a:tab pos="3473450" algn="l"/>
                <a:tab pos="3922713" algn="l"/>
                <a:tab pos="4371975" algn="l"/>
                <a:tab pos="4821238" algn="l"/>
                <a:tab pos="5270500" algn="l"/>
                <a:tab pos="5719763" algn="l"/>
                <a:tab pos="6169025" algn="l"/>
                <a:tab pos="6618288" algn="l"/>
                <a:tab pos="7067550" algn="l"/>
                <a:tab pos="7516813" algn="l"/>
                <a:tab pos="7966075" algn="l"/>
                <a:tab pos="8415338" algn="l"/>
                <a:tab pos="8864600" algn="l"/>
                <a:tab pos="9313863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330200" algn="l"/>
                <a:tab pos="777875" algn="l"/>
                <a:tab pos="1227138" algn="l"/>
                <a:tab pos="1676400" algn="l"/>
                <a:tab pos="2125663" algn="l"/>
                <a:tab pos="2574925" algn="l"/>
                <a:tab pos="3024188" algn="l"/>
                <a:tab pos="3473450" algn="l"/>
                <a:tab pos="3922713" algn="l"/>
                <a:tab pos="4371975" algn="l"/>
                <a:tab pos="4821238" algn="l"/>
                <a:tab pos="5270500" algn="l"/>
                <a:tab pos="5719763" algn="l"/>
                <a:tab pos="6169025" algn="l"/>
                <a:tab pos="6618288" algn="l"/>
                <a:tab pos="7067550" algn="l"/>
                <a:tab pos="7516813" algn="l"/>
                <a:tab pos="7966075" algn="l"/>
                <a:tab pos="8415338" algn="l"/>
                <a:tab pos="8864600" algn="l"/>
                <a:tab pos="9313863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330200" algn="l"/>
                <a:tab pos="777875" algn="l"/>
                <a:tab pos="1227138" algn="l"/>
                <a:tab pos="1676400" algn="l"/>
                <a:tab pos="2125663" algn="l"/>
                <a:tab pos="2574925" algn="l"/>
                <a:tab pos="3024188" algn="l"/>
                <a:tab pos="3473450" algn="l"/>
                <a:tab pos="3922713" algn="l"/>
                <a:tab pos="4371975" algn="l"/>
                <a:tab pos="4821238" algn="l"/>
                <a:tab pos="5270500" algn="l"/>
                <a:tab pos="5719763" algn="l"/>
                <a:tab pos="6169025" algn="l"/>
                <a:tab pos="6618288" algn="l"/>
                <a:tab pos="7067550" algn="l"/>
                <a:tab pos="7516813" algn="l"/>
                <a:tab pos="7966075" algn="l"/>
                <a:tab pos="8415338" algn="l"/>
                <a:tab pos="8864600" algn="l"/>
                <a:tab pos="9313863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330200" algn="l"/>
                <a:tab pos="777875" algn="l"/>
                <a:tab pos="1227138" algn="l"/>
                <a:tab pos="1676400" algn="l"/>
                <a:tab pos="2125663" algn="l"/>
                <a:tab pos="2574925" algn="l"/>
                <a:tab pos="3024188" algn="l"/>
                <a:tab pos="3473450" algn="l"/>
                <a:tab pos="3922713" algn="l"/>
                <a:tab pos="4371975" algn="l"/>
                <a:tab pos="4821238" algn="l"/>
                <a:tab pos="5270500" algn="l"/>
                <a:tab pos="5719763" algn="l"/>
                <a:tab pos="6169025" algn="l"/>
                <a:tab pos="6618288" algn="l"/>
                <a:tab pos="7067550" algn="l"/>
                <a:tab pos="7516813" algn="l"/>
                <a:tab pos="7966075" algn="l"/>
                <a:tab pos="8415338" algn="l"/>
                <a:tab pos="8864600" algn="l"/>
                <a:tab pos="9313863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500"/>
              </a:spcBef>
              <a:spcAft>
                <a:spcPct val="50000"/>
              </a:spcAft>
              <a:buClrTx/>
              <a:buFont typeface="Trebuchet MS" pitchFamily="34" charset="0"/>
              <a:buChar char="•"/>
            </a:pPr>
            <a:r>
              <a:rPr lang="de-DE" altLang="de-DE" sz="1800" b="0" i="0" dirty="0">
                <a:solidFill>
                  <a:srgbClr val="000000"/>
                </a:solidFill>
                <a:latin typeface="Trebuchet MS" pitchFamily="34" charset="0"/>
                <a:ea typeface="MS Gothic" pitchFamily="49" charset="-128"/>
              </a:rPr>
              <a:t>The </a:t>
            </a:r>
            <a:r>
              <a:rPr lang="de-DE" altLang="de-DE" sz="1800" i="0" dirty="0" err="1">
                <a:solidFill>
                  <a:srgbClr val="000000"/>
                </a:solidFill>
                <a:latin typeface="Trebuchet MS" pitchFamily="34" charset="0"/>
                <a:ea typeface="MS Gothic" pitchFamily="49" charset="-128"/>
              </a:rPr>
              <a:t>ecosystem</a:t>
            </a:r>
            <a:r>
              <a:rPr lang="de-DE" altLang="de-DE" sz="1800" i="0" dirty="0">
                <a:solidFill>
                  <a:srgbClr val="000000"/>
                </a:solidFill>
                <a:latin typeface="Trebuchet MS" pitchFamily="34" charset="0"/>
                <a:ea typeface="MS Gothic" pitchFamily="49" charset="-128"/>
              </a:rPr>
              <a:t> </a:t>
            </a:r>
            <a:r>
              <a:rPr lang="de-DE" altLang="de-DE" sz="1800" i="0" dirty="0" err="1">
                <a:solidFill>
                  <a:srgbClr val="000000"/>
                </a:solidFill>
                <a:latin typeface="Trebuchet MS" pitchFamily="34" charset="0"/>
                <a:ea typeface="MS Gothic" pitchFamily="49" charset="-128"/>
              </a:rPr>
              <a:t>approach</a:t>
            </a:r>
            <a:r>
              <a:rPr lang="de-DE" altLang="de-DE" sz="1800" b="0" i="0" dirty="0">
                <a:solidFill>
                  <a:srgbClr val="000000"/>
                </a:solidFill>
                <a:latin typeface="Trebuchet MS" pitchFamily="34" charset="0"/>
                <a:ea typeface="MS Gothic" pitchFamily="49" charset="-128"/>
              </a:rPr>
              <a:t>: </a:t>
            </a:r>
            <a:r>
              <a:rPr lang="de-DE" altLang="de-DE" sz="1800" b="0" i="0" dirty="0" err="1">
                <a:solidFill>
                  <a:srgbClr val="000000"/>
                </a:solidFill>
                <a:latin typeface="Trebuchet MS" pitchFamily="34" charset="0"/>
                <a:ea typeface="MS Gothic" pitchFamily="49" charset="-128"/>
              </a:rPr>
              <a:t>fluxes</a:t>
            </a:r>
            <a:r>
              <a:rPr lang="de-DE" altLang="de-DE" sz="1800" b="0" i="0" dirty="0">
                <a:solidFill>
                  <a:srgbClr val="000000"/>
                </a:solidFill>
                <a:latin typeface="Trebuchet MS" pitchFamily="34" charset="0"/>
                <a:ea typeface="MS Gothic" pitchFamily="49" charset="-128"/>
              </a:rPr>
              <a:t> </a:t>
            </a:r>
            <a:r>
              <a:rPr lang="de-DE" altLang="de-DE" sz="1800" b="0" i="0" dirty="0" err="1">
                <a:solidFill>
                  <a:srgbClr val="000000"/>
                </a:solidFill>
                <a:latin typeface="Trebuchet MS" pitchFamily="34" charset="0"/>
                <a:ea typeface="MS Gothic" pitchFamily="49" charset="-128"/>
              </a:rPr>
              <a:t>of</a:t>
            </a:r>
            <a:r>
              <a:rPr lang="de-DE" altLang="de-DE" sz="1800" b="0" i="0" dirty="0">
                <a:solidFill>
                  <a:srgbClr val="000000"/>
                </a:solidFill>
                <a:latin typeface="Trebuchet MS" pitchFamily="34" charset="0"/>
                <a:ea typeface="MS Gothic" pitchFamily="49" charset="-128"/>
              </a:rPr>
              <a:t> </a:t>
            </a:r>
            <a:r>
              <a:rPr lang="de-DE" altLang="de-DE" sz="1800" b="0" i="0" dirty="0" err="1">
                <a:solidFill>
                  <a:srgbClr val="000000"/>
                </a:solidFill>
                <a:latin typeface="Trebuchet MS" pitchFamily="34" charset="0"/>
                <a:ea typeface="MS Gothic" pitchFamily="49" charset="-128"/>
              </a:rPr>
              <a:t>energy</a:t>
            </a:r>
            <a:r>
              <a:rPr lang="de-DE" altLang="de-DE" sz="1800" b="0" i="0" dirty="0">
                <a:solidFill>
                  <a:srgbClr val="000000"/>
                </a:solidFill>
                <a:latin typeface="Trebuchet MS" pitchFamily="34" charset="0"/>
                <a:ea typeface="MS Gothic" pitchFamily="49" charset="-128"/>
              </a:rPr>
              <a:t>, matter </a:t>
            </a:r>
            <a:r>
              <a:rPr lang="de-DE" altLang="de-DE" sz="1800" b="0" i="0" dirty="0" err="1">
                <a:solidFill>
                  <a:srgbClr val="000000"/>
                </a:solidFill>
                <a:latin typeface="Trebuchet MS" pitchFamily="34" charset="0"/>
                <a:ea typeface="MS Gothic" pitchFamily="49" charset="-128"/>
              </a:rPr>
              <a:t>and</a:t>
            </a:r>
            <a:r>
              <a:rPr lang="de-DE" altLang="de-DE" sz="1800" b="0" i="0" dirty="0">
                <a:solidFill>
                  <a:srgbClr val="000000"/>
                </a:solidFill>
                <a:latin typeface="Trebuchet MS" pitchFamily="34" charset="0"/>
                <a:ea typeface="MS Gothic" pitchFamily="49" charset="-128"/>
              </a:rPr>
              <a:t> </a:t>
            </a:r>
            <a:r>
              <a:rPr lang="de-DE" altLang="de-DE" sz="1800" b="0" i="0" dirty="0" err="1">
                <a:solidFill>
                  <a:srgbClr val="000000"/>
                </a:solidFill>
                <a:latin typeface="Trebuchet MS" pitchFamily="34" charset="0"/>
                <a:ea typeface="MS Gothic" pitchFamily="49" charset="-128"/>
              </a:rPr>
              <a:t>species</a:t>
            </a:r>
            <a:r>
              <a:rPr lang="de-DE" altLang="de-DE" sz="1800" b="0" i="0" dirty="0">
                <a:solidFill>
                  <a:srgbClr val="000000"/>
                </a:solidFill>
                <a:latin typeface="Trebuchet MS" pitchFamily="34" charset="0"/>
                <a:ea typeface="MS Gothic" pitchFamily="49" charset="-128"/>
              </a:rPr>
              <a:t>.</a:t>
            </a:r>
          </a:p>
          <a:p>
            <a:pPr eaLnBrk="1" hangingPunct="1">
              <a:spcBef>
                <a:spcPts val="500"/>
              </a:spcBef>
              <a:spcAft>
                <a:spcPct val="50000"/>
              </a:spcAft>
              <a:buClrTx/>
              <a:buFont typeface="Trebuchet MS" pitchFamily="34" charset="0"/>
              <a:buChar char="•"/>
            </a:pPr>
            <a:r>
              <a:rPr lang="de-DE" altLang="de-DE" sz="1800" b="0" i="0" dirty="0">
                <a:solidFill>
                  <a:srgbClr val="000000"/>
                </a:solidFill>
                <a:latin typeface="Trebuchet MS" pitchFamily="34" charset="0"/>
                <a:ea typeface="MS Gothic" pitchFamily="49" charset="-128"/>
              </a:rPr>
              <a:t>The </a:t>
            </a:r>
            <a:r>
              <a:rPr lang="de-DE" altLang="de-DE" sz="1800" i="0" dirty="0" err="1">
                <a:solidFill>
                  <a:srgbClr val="000000"/>
                </a:solidFill>
                <a:latin typeface="Trebuchet MS" pitchFamily="34" charset="0"/>
                <a:ea typeface="MS Gothic" pitchFamily="49" charset="-128"/>
              </a:rPr>
              <a:t>patch</a:t>
            </a:r>
            <a:r>
              <a:rPr lang="de-DE" altLang="de-DE" sz="1800" i="0" dirty="0">
                <a:solidFill>
                  <a:srgbClr val="000000"/>
                </a:solidFill>
                <a:latin typeface="Trebuchet MS" pitchFamily="34" charset="0"/>
                <a:ea typeface="MS Gothic" pitchFamily="49" charset="-128"/>
              </a:rPr>
              <a:t> </a:t>
            </a:r>
            <a:r>
              <a:rPr lang="de-DE" altLang="de-DE" sz="1800" i="0" dirty="0" err="1">
                <a:solidFill>
                  <a:srgbClr val="000000"/>
                </a:solidFill>
                <a:latin typeface="Trebuchet MS" pitchFamily="34" charset="0"/>
                <a:ea typeface="MS Gothic" pitchFamily="49" charset="-128"/>
              </a:rPr>
              <a:t>dynamic</a:t>
            </a:r>
            <a:r>
              <a:rPr lang="de-DE" altLang="de-DE" sz="1800" i="0" dirty="0">
                <a:solidFill>
                  <a:srgbClr val="000000"/>
                </a:solidFill>
                <a:latin typeface="Trebuchet MS" pitchFamily="34" charset="0"/>
                <a:ea typeface="MS Gothic" pitchFamily="49" charset="-128"/>
              </a:rPr>
              <a:t> </a:t>
            </a:r>
            <a:r>
              <a:rPr lang="de-DE" altLang="de-DE" sz="1800" i="0" dirty="0" err="1">
                <a:solidFill>
                  <a:srgbClr val="000000"/>
                </a:solidFill>
                <a:latin typeface="Trebuchet MS" pitchFamily="34" charset="0"/>
                <a:ea typeface="MS Gothic" pitchFamily="49" charset="-128"/>
              </a:rPr>
              <a:t>approach</a:t>
            </a:r>
            <a:r>
              <a:rPr lang="de-DE" altLang="de-DE" sz="1800" b="0" i="0" dirty="0">
                <a:solidFill>
                  <a:srgbClr val="000000"/>
                </a:solidFill>
                <a:latin typeface="Trebuchet MS" pitchFamily="34" charset="0"/>
                <a:ea typeface="MS Gothic" pitchFamily="49" charset="-128"/>
              </a:rPr>
              <a:t>: </a:t>
            </a:r>
            <a:r>
              <a:rPr lang="de-DE" altLang="de-DE" sz="1800" b="0" i="0" dirty="0" err="1">
                <a:solidFill>
                  <a:srgbClr val="000000"/>
                </a:solidFill>
                <a:latin typeface="Trebuchet MS" pitchFamily="34" charset="0"/>
                <a:ea typeface="MS Gothic" pitchFamily="49" charset="-128"/>
              </a:rPr>
              <a:t>creation</a:t>
            </a:r>
            <a:r>
              <a:rPr lang="de-DE" altLang="de-DE" sz="1800" b="0" i="0" dirty="0">
                <a:solidFill>
                  <a:srgbClr val="000000"/>
                </a:solidFill>
                <a:latin typeface="Trebuchet MS" pitchFamily="34" charset="0"/>
                <a:ea typeface="MS Gothic" pitchFamily="49" charset="-128"/>
              </a:rPr>
              <a:t> </a:t>
            </a:r>
            <a:r>
              <a:rPr lang="de-DE" altLang="de-DE" sz="1800" b="0" i="0" dirty="0" err="1">
                <a:solidFill>
                  <a:srgbClr val="000000"/>
                </a:solidFill>
                <a:latin typeface="Trebuchet MS" pitchFamily="34" charset="0"/>
                <a:ea typeface="MS Gothic" pitchFamily="49" charset="-128"/>
              </a:rPr>
              <a:t>of</a:t>
            </a:r>
            <a:r>
              <a:rPr lang="de-DE" altLang="de-DE" sz="1800" b="0" i="0" dirty="0">
                <a:solidFill>
                  <a:srgbClr val="000000"/>
                </a:solidFill>
                <a:latin typeface="Trebuchet MS" pitchFamily="34" charset="0"/>
                <a:ea typeface="MS Gothic" pitchFamily="49" charset="-128"/>
              </a:rPr>
              <a:t> </a:t>
            </a:r>
            <a:r>
              <a:rPr lang="de-DE" altLang="de-DE" sz="1800" b="0" i="0" dirty="0" err="1">
                <a:solidFill>
                  <a:srgbClr val="000000"/>
                </a:solidFill>
                <a:latin typeface="Trebuchet MS" pitchFamily="34" charset="0"/>
                <a:ea typeface="MS Gothic" pitchFamily="49" charset="-128"/>
              </a:rPr>
              <a:t>the</a:t>
            </a:r>
            <a:r>
              <a:rPr lang="de-DE" altLang="de-DE" sz="1800" b="0" i="0" dirty="0">
                <a:solidFill>
                  <a:srgbClr val="000000"/>
                </a:solidFill>
                <a:latin typeface="Trebuchet MS" pitchFamily="34" charset="0"/>
                <a:ea typeface="MS Gothic" pitchFamily="49" charset="-128"/>
              </a:rPr>
              <a:t> </a:t>
            </a:r>
            <a:r>
              <a:rPr lang="de-DE" altLang="de-DE" sz="1800" b="0" i="0" dirty="0" err="1">
                <a:solidFill>
                  <a:srgbClr val="000000"/>
                </a:solidFill>
                <a:latin typeface="Trebuchet MS" pitchFamily="34" charset="0"/>
                <a:ea typeface="MS Gothic" pitchFamily="49" charset="-128"/>
              </a:rPr>
              <a:t>spatial</a:t>
            </a:r>
            <a:r>
              <a:rPr lang="de-DE" altLang="de-DE" sz="1800" b="0" i="0" dirty="0">
                <a:solidFill>
                  <a:srgbClr val="000000"/>
                </a:solidFill>
                <a:latin typeface="Trebuchet MS" pitchFamily="34" charset="0"/>
                <a:ea typeface="MS Gothic" pitchFamily="49" charset="-128"/>
              </a:rPr>
              <a:t> </a:t>
            </a:r>
            <a:r>
              <a:rPr lang="de-DE" altLang="de-DE" sz="1800" b="0" i="0" dirty="0" err="1">
                <a:solidFill>
                  <a:srgbClr val="000000"/>
                </a:solidFill>
                <a:latin typeface="Trebuchet MS" pitchFamily="34" charset="0"/>
                <a:ea typeface="MS Gothic" pitchFamily="49" charset="-128"/>
              </a:rPr>
              <a:t>heterogeneity</a:t>
            </a:r>
            <a:r>
              <a:rPr lang="de-DE" altLang="de-DE" sz="1800" b="0" i="0" dirty="0">
                <a:solidFill>
                  <a:srgbClr val="000000"/>
                </a:solidFill>
                <a:latin typeface="Trebuchet MS" pitchFamily="34" charset="0"/>
                <a:ea typeface="MS Gothic" pitchFamily="49" charset="-128"/>
              </a:rPr>
              <a:t> </a:t>
            </a:r>
            <a:r>
              <a:rPr lang="de-DE" altLang="de-DE" sz="1800" b="0" i="0" dirty="0" err="1">
                <a:solidFill>
                  <a:srgbClr val="000000"/>
                </a:solidFill>
                <a:latin typeface="Trebuchet MS" pitchFamily="34" charset="0"/>
                <a:ea typeface="MS Gothic" pitchFamily="49" charset="-128"/>
              </a:rPr>
              <a:t>within</a:t>
            </a:r>
            <a:r>
              <a:rPr lang="de-DE" altLang="de-DE" sz="1800" b="0" i="0" dirty="0">
                <a:solidFill>
                  <a:srgbClr val="000000"/>
                </a:solidFill>
                <a:latin typeface="Trebuchet MS" pitchFamily="34" charset="0"/>
                <a:ea typeface="MS Gothic" pitchFamily="49" charset="-128"/>
              </a:rPr>
              <a:t> </a:t>
            </a:r>
            <a:r>
              <a:rPr lang="de-DE" altLang="de-DE" sz="1800" b="0" i="0" dirty="0" err="1">
                <a:solidFill>
                  <a:srgbClr val="000000"/>
                </a:solidFill>
                <a:latin typeface="Trebuchet MS" pitchFamily="34" charset="0"/>
                <a:ea typeface="MS Gothic" pitchFamily="49" charset="-128"/>
              </a:rPr>
              <a:t>landscapes</a:t>
            </a:r>
            <a:r>
              <a:rPr lang="de-DE" altLang="de-DE" sz="1800" b="0" i="0" dirty="0">
                <a:solidFill>
                  <a:srgbClr val="000000"/>
                </a:solidFill>
                <a:latin typeface="Trebuchet MS" pitchFamily="34" charset="0"/>
                <a:ea typeface="MS Gothic" pitchFamily="49" charset="-128"/>
              </a:rPr>
              <a:t> </a:t>
            </a:r>
            <a:r>
              <a:rPr lang="de-DE" altLang="de-DE" sz="1800" b="0" i="0" dirty="0" err="1">
                <a:solidFill>
                  <a:srgbClr val="000000"/>
                </a:solidFill>
                <a:latin typeface="Trebuchet MS" pitchFamily="34" charset="0"/>
                <a:ea typeface="MS Gothic" pitchFamily="49" charset="-128"/>
              </a:rPr>
              <a:t>and</a:t>
            </a:r>
            <a:r>
              <a:rPr lang="de-DE" altLang="de-DE" sz="1800" b="0" i="0" dirty="0">
                <a:solidFill>
                  <a:srgbClr val="000000"/>
                </a:solidFill>
                <a:latin typeface="Trebuchet MS" pitchFamily="34" charset="0"/>
                <a:ea typeface="MS Gothic" pitchFamily="49" charset="-128"/>
              </a:rPr>
              <a:t> </a:t>
            </a:r>
            <a:r>
              <a:rPr lang="de-DE" altLang="de-DE" sz="1800" b="0" i="0" dirty="0" err="1">
                <a:solidFill>
                  <a:srgbClr val="000000"/>
                </a:solidFill>
                <a:latin typeface="Trebuchet MS" pitchFamily="34" charset="0"/>
                <a:ea typeface="MS Gothic" pitchFamily="49" charset="-128"/>
              </a:rPr>
              <a:t>how</a:t>
            </a:r>
            <a:r>
              <a:rPr lang="de-DE" altLang="de-DE" sz="1800" b="0" i="0" dirty="0">
                <a:solidFill>
                  <a:srgbClr val="000000"/>
                </a:solidFill>
                <a:latin typeface="Trebuchet MS" pitchFamily="34" charset="0"/>
                <a:ea typeface="MS Gothic" pitchFamily="49" charset="-128"/>
              </a:rPr>
              <a:t> </a:t>
            </a:r>
            <a:r>
              <a:rPr lang="de-DE" altLang="de-DE" sz="1800" b="0" i="0" dirty="0" err="1">
                <a:solidFill>
                  <a:srgbClr val="000000"/>
                </a:solidFill>
                <a:latin typeface="Trebuchet MS" pitchFamily="34" charset="0"/>
                <a:ea typeface="MS Gothic" pitchFamily="49" charset="-128"/>
              </a:rPr>
              <a:t>that</a:t>
            </a:r>
            <a:r>
              <a:rPr lang="de-DE" altLang="de-DE" sz="1800" b="0" i="0" dirty="0">
                <a:solidFill>
                  <a:srgbClr val="000000"/>
                </a:solidFill>
                <a:latin typeface="Trebuchet MS" pitchFamily="34" charset="0"/>
                <a:ea typeface="MS Gothic" pitchFamily="49" charset="-128"/>
              </a:rPr>
              <a:t> </a:t>
            </a:r>
            <a:r>
              <a:rPr lang="de-DE" altLang="de-DE" sz="1800" b="0" i="0" dirty="0" err="1">
                <a:solidFill>
                  <a:srgbClr val="000000"/>
                </a:solidFill>
                <a:latin typeface="Trebuchet MS" pitchFamily="34" charset="0"/>
                <a:ea typeface="MS Gothic" pitchFamily="49" charset="-128"/>
              </a:rPr>
              <a:t>influences</a:t>
            </a:r>
            <a:r>
              <a:rPr lang="de-DE" altLang="de-DE" sz="1800" b="0" i="0" dirty="0">
                <a:solidFill>
                  <a:srgbClr val="000000"/>
                </a:solidFill>
                <a:latin typeface="Trebuchet MS" pitchFamily="34" charset="0"/>
                <a:ea typeface="MS Gothic" pitchFamily="49" charset="-128"/>
              </a:rPr>
              <a:t> </a:t>
            </a:r>
            <a:r>
              <a:rPr lang="de-DE" altLang="de-DE" sz="1800" b="0" i="0" dirty="0" err="1">
                <a:solidFill>
                  <a:srgbClr val="000000"/>
                </a:solidFill>
                <a:latin typeface="Trebuchet MS" pitchFamily="34" charset="0"/>
                <a:ea typeface="MS Gothic" pitchFamily="49" charset="-128"/>
              </a:rPr>
              <a:t>the</a:t>
            </a:r>
            <a:r>
              <a:rPr lang="de-DE" altLang="de-DE" sz="1800" b="0" i="0" dirty="0">
                <a:solidFill>
                  <a:srgbClr val="000000"/>
                </a:solidFill>
                <a:latin typeface="Trebuchet MS" pitchFamily="34" charset="0"/>
                <a:ea typeface="MS Gothic" pitchFamily="49" charset="-128"/>
              </a:rPr>
              <a:t> </a:t>
            </a:r>
            <a:r>
              <a:rPr lang="de-DE" altLang="de-DE" sz="1800" b="0" i="0" dirty="0" err="1">
                <a:solidFill>
                  <a:srgbClr val="000000"/>
                </a:solidFill>
                <a:latin typeface="Trebuchet MS" pitchFamily="34" charset="0"/>
                <a:ea typeface="MS Gothic" pitchFamily="49" charset="-128"/>
              </a:rPr>
              <a:t>flow</a:t>
            </a:r>
            <a:r>
              <a:rPr lang="de-DE" altLang="de-DE" sz="1800" b="0" i="0" dirty="0">
                <a:solidFill>
                  <a:srgbClr val="000000"/>
                </a:solidFill>
                <a:latin typeface="Trebuchet MS" pitchFamily="34" charset="0"/>
                <a:ea typeface="MS Gothic" pitchFamily="49" charset="-128"/>
              </a:rPr>
              <a:t> </a:t>
            </a:r>
            <a:r>
              <a:rPr lang="de-DE" altLang="de-DE" sz="1800" b="0" i="0" dirty="0" err="1">
                <a:solidFill>
                  <a:srgbClr val="000000"/>
                </a:solidFill>
                <a:latin typeface="Trebuchet MS" pitchFamily="34" charset="0"/>
                <a:ea typeface="MS Gothic" pitchFamily="49" charset="-128"/>
              </a:rPr>
              <a:t>of</a:t>
            </a:r>
            <a:r>
              <a:rPr lang="de-DE" altLang="de-DE" sz="1800" b="0" i="0" dirty="0">
                <a:solidFill>
                  <a:srgbClr val="000000"/>
                </a:solidFill>
                <a:latin typeface="Trebuchet MS" pitchFamily="34" charset="0"/>
                <a:ea typeface="MS Gothic" pitchFamily="49" charset="-128"/>
              </a:rPr>
              <a:t> </a:t>
            </a:r>
            <a:r>
              <a:rPr lang="de-DE" altLang="de-DE" sz="1800" b="0" i="0" dirty="0" err="1">
                <a:solidFill>
                  <a:srgbClr val="000000"/>
                </a:solidFill>
                <a:latin typeface="Trebuchet MS" pitchFamily="34" charset="0"/>
                <a:ea typeface="MS Gothic" pitchFamily="49" charset="-128"/>
              </a:rPr>
              <a:t>energy</a:t>
            </a:r>
            <a:r>
              <a:rPr lang="de-DE" altLang="de-DE" sz="1800" b="0" i="0" dirty="0">
                <a:solidFill>
                  <a:srgbClr val="000000"/>
                </a:solidFill>
                <a:latin typeface="Trebuchet MS" pitchFamily="34" charset="0"/>
                <a:ea typeface="MS Gothic" pitchFamily="49" charset="-128"/>
              </a:rPr>
              <a:t>, matter, etc. </a:t>
            </a:r>
            <a:r>
              <a:rPr lang="de-DE" altLang="de-DE" sz="1800" b="0" i="0" dirty="0" err="1">
                <a:solidFill>
                  <a:srgbClr val="000000"/>
                </a:solidFill>
                <a:latin typeface="Trebuchet MS" pitchFamily="34" charset="0"/>
                <a:ea typeface="MS Gothic" pitchFamily="49" charset="-128"/>
              </a:rPr>
              <a:t>across</a:t>
            </a:r>
            <a:r>
              <a:rPr lang="de-DE" altLang="de-DE" sz="1800" b="0" i="0" dirty="0">
                <a:solidFill>
                  <a:srgbClr val="000000"/>
                </a:solidFill>
                <a:latin typeface="Trebuchet MS" pitchFamily="34" charset="0"/>
                <a:ea typeface="MS Gothic" pitchFamily="49" charset="-128"/>
              </a:rPr>
              <a:t> </a:t>
            </a:r>
            <a:r>
              <a:rPr lang="de-DE" altLang="de-DE" sz="1800" b="0" i="0" dirty="0" err="1">
                <a:solidFill>
                  <a:srgbClr val="000000"/>
                </a:solidFill>
                <a:latin typeface="Trebuchet MS" pitchFamily="34" charset="0"/>
                <a:ea typeface="MS Gothic" pitchFamily="49" charset="-128"/>
              </a:rPr>
              <a:t>the</a:t>
            </a:r>
            <a:r>
              <a:rPr lang="de-DE" altLang="de-DE" sz="1800" b="0" i="0" dirty="0">
                <a:solidFill>
                  <a:srgbClr val="000000"/>
                </a:solidFill>
                <a:latin typeface="Trebuchet MS" pitchFamily="34" charset="0"/>
                <a:ea typeface="MS Gothic" pitchFamily="49" charset="-128"/>
              </a:rPr>
              <a:t> </a:t>
            </a:r>
            <a:r>
              <a:rPr lang="de-DE" altLang="de-DE" sz="1800" b="0" i="0" dirty="0" err="1">
                <a:solidFill>
                  <a:srgbClr val="000000"/>
                </a:solidFill>
                <a:latin typeface="Trebuchet MS" pitchFamily="34" charset="0"/>
                <a:ea typeface="MS Gothic" pitchFamily="49" charset="-128"/>
              </a:rPr>
              <a:t>landscape</a:t>
            </a:r>
            <a:r>
              <a:rPr lang="de-DE" altLang="de-DE" sz="1800" b="0" i="0" dirty="0">
                <a:solidFill>
                  <a:srgbClr val="000000"/>
                </a:solidFill>
                <a:latin typeface="Trebuchet MS" pitchFamily="34" charset="0"/>
                <a:ea typeface="MS Gothic" pitchFamily="49" charset="-128"/>
              </a:rPr>
              <a:t>.</a:t>
            </a:r>
          </a:p>
          <a:p>
            <a:pPr eaLnBrk="1" hangingPunct="1">
              <a:spcBef>
                <a:spcPts val="500"/>
              </a:spcBef>
              <a:spcAft>
                <a:spcPct val="50000"/>
              </a:spcAft>
              <a:buClrTx/>
              <a:buFont typeface="Trebuchet MS" pitchFamily="34" charset="0"/>
              <a:buChar char="•"/>
            </a:pPr>
            <a:r>
              <a:rPr lang="en-US" altLang="de-DE" sz="1800" b="0" i="0" dirty="0">
                <a:solidFill>
                  <a:srgbClr val="000000"/>
                </a:solidFill>
                <a:latin typeface="Trebuchet MS" pitchFamily="34" charset="0"/>
                <a:ea typeface="MS Gothic" pitchFamily="49" charset="-128"/>
              </a:rPr>
              <a:t>Spatially focused approach of patch dynamics (Pickett et al. 1997): urban landscape is a </a:t>
            </a:r>
            <a:r>
              <a:rPr lang="en-US" altLang="de-DE" sz="1800" i="0" dirty="0">
                <a:solidFill>
                  <a:srgbClr val="000000"/>
                </a:solidFill>
                <a:latin typeface="Trebuchet MS" pitchFamily="34" charset="0"/>
                <a:ea typeface="MS Gothic" pitchFamily="49" charset="-128"/>
              </a:rPr>
              <a:t>mosaic</a:t>
            </a:r>
            <a:r>
              <a:rPr lang="en-US" altLang="de-DE" sz="1800" b="0" i="0" dirty="0">
                <a:solidFill>
                  <a:srgbClr val="000000"/>
                </a:solidFill>
                <a:latin typeface="Trebuchet MS" pitchFamily="34" charset="0"/>
                <a:ea typeface="MS Gothic" pitchFamily="49" charset="-128"/>
              </a:rPr>
              <a:t> of biotic and abiotic </a:t>
            </a:r>
            <a:r>
              <a:rPr lang="en-US" altLang="de-DE" sz="1800" i="0" dirty="0">
                <a:solidFill>
                  <a:srgbClr val="000000"/>
                </a:solidFill>
                <a:latin typeface="Trebuchet MS" pitchFamily="34" charset="0"/>
                <a:ea typeface="MS Gothic" pitchFamily="49" charset="-128"/>
              </a:rPr>
              <a:t>patches</a:t>
            </a:r>
            <a:r>
              <a:rPr lang="en-US" altLang="de-DE" sz="1800" b="0" i="0" dirty="0">
                <a:solidFill>
                  <a:srgbClr val="000000"/>
                </a:solidFill>
                <a:latin typeface="Trebuchet MS" pitchFamily="34" charset="0"/>
                <a:ea typeface="MS Gothic" pitchFamily="49" charset="-128"/>
              </a:rPr>
              <a:t> within a </a:t>
            </a:r>
            <a:r>
              <a:rPr lang="en-US" altLang="de-DE" sz="1800" i="0" dirty="0">
                <a:solidFill>
                  <a:srgbClr val="000000"/>
                </a:solidFill>
                <a:latin typeface="Trebuchet MS" pitchFamily="34" charset="0"/>
                <a:ea typeface="MS Gothic" pitchFamily="49" charset="-128"/>
              </a:rPr>
              <a:t>matrix</a:t>
            </a:r>
            <a:r>
              <a:rPr lang="en-US" altLang="de-DE" sz="1800" b="0" i="0" dirty="0">
                <a:solidFill>
                  <a:srgbClr val="000000"/>
                </a:solidFill>
                <a:latin typeface="Trebuchet MS" pitchFamily="34" charset="0"/>
                <a:ea typeface="MS Gothic" pitchFamily="49" charset="-128"/>
              </a:rPr>
              <a:t> of infrastructure, social institutions, cycles and order.</a:t>
            </a:r>
          </a:p>
          <a:p>
            <a:pPr eaLnBrk="1" hangingPunct="1">
              <a:spcBef>
                <a:spcPts val="500"/>
              </a:spcBef>
              <a:spcAft>
                <a:spcPct val="50000"/>
              </a:spcAft>
              <a:buClrTx/>
              <a:buFont typeface="Trebuchet MS" pitchFamily="34" charset="0"/>
              <a:buChar char="•"/>
            </a:pPr>
            <a:r>
              <a:rPr lang="en-US" altLang="de-DE" sz="1800" b="0" i="0" dirty="0">
                <a:solidFill>
                  <a:srgbClr val="000000"/>
                </a:solidFill>
                <a:latin typeface="Trebuchet MS" pitchFamily="34" charset="0"/>
                <a:ea typeface="MS Gothic" pitchFamily="49" charset="-128"/>
              </a:rPr>
              <a:t>Spatial heterogeneity within an urban landscape has both natural and human sources</a:t>
            </a:r>
            <a:r>
              <a:rPr lang="en-US" altLang="de-DE" sz="1800" b="0" i="0" dirty="0">
                <a:solidFill>
                  <a:srgbClr val="FFFFFF"/>
                </a:solidFill>
                <a:latin typeface="Trebuchet MS" pitchFamily="34" charset="0"/>
                <a:ea typeface="MS Gothic" pitchFamily="49" charset="-128"/>
              </a:rPr>
              <a:t>.</a:t>
            </a:r>
          </a:p>
        </p:txBody>
      </p:sp>
      <p:sp>
        <p:nvSpPr>
          <p:cNvPr id="5" name="Rectangle 8"/>
          <p:cNvSpPr txBox="1">
            <a:spLocks noChangeArrowheads="1"/>
          </p:cNvSpPr>
          <p:nvPr/>
        </p:nvSpPr>
        <p:spPr>
          <a:xfrm>
            <a:off x="539553" y="44624"/>
            <a:ext cx="8388548" cy="612775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altLang="de-DE" sz="2000" b="0" kern="0" dirty="0" smtClean="0">
                <a:solidFill>
                  <a:srgbClr val="FFFFFF"/>
                </a:solidFill>
              </a:rPr>
              <a:t>Two ecological approaches to understand and manage the dynamics of urban and urbanizing ecosystems</a:t>
            </a:r>
            <a:endParaRPr lang="de-DE" altLang="de-DE" sz="2000" kern="0" dirty="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106979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1"/>
          <p:cNvSpPr txBox="1">
            <a:spLocks noChangeArrowheads="1"/>
          </p:cNvSpPr>
          <p:nvPr/>
        </p:nvSpPr>
        <p:spPr bwMode="auto">
          <a:xfrm>
            <a:off x="1692275" y="750888"/>
            <a:ext cx="6980238" cy="590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ea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AutoNum type="arabicPeriod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b="1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Wingdings" pitchFamily="2" charset="2"/>
              <a:buChar char="¡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50000"/>
              </a:spcAft>
              <a:buClrTx/>
              <a:buFontTx/>
              <a:buNone/>
            </a:pPr>
            <a:endParaRPr lang="de-DE" altLang="de-DE" sz="2800" i="0">
              <a:solidFill>
                <a:srgbClr val="000000"/>
              </a:solidFill>
              <a:latin typeface="Trebuchet MS" pitchFamily="34" charset="0"/>
              <a:ea typeface="MS Gothic" pitchFamily="49" charset="-128"/>
            </a:endParaRPr>
          </a:p>
        </p:txBody>
      </p:sp>
      <p:sp>
        <p:nvSpPr>
          <p:cNvPr id="12291" name="Text Box 2"/>
          <p:cNvSpPr txBox="1">
            <a:spLocks noChangeArrowheads="1"/>
          </p:cNvSpPr>
          <p:nvPr/>
        </p:nvSpPr>
        <p:spPr bwMode="auto">
          <a:xfrm>
            <a:off x="1146175" y="908050"/>
            <a:ext cx="7772400" cy="4878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328613" indent="-328613" ea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AutoNum type="arabicPeriod"/>
              <a:tabLst>
                <a:tab pos="328613" algn="l"/>
                <a:tab pos="776288" algn="l"/>
                <a:tab pos="1225550" algn="l"/>
                <a:tab pos="1674813" algn="l"/>
                <a:tab pos="2124075" algn="l"/>
                <a:tab pos="2573338" algn="l"/>
                <a:tab pos="3022600" algn="l"/>
                <a:tab pos="3471863" algn="l"/>
                <a:tab pos="3921125" algn="l"/>
                <a:tab pos="4370388" algn="l"/>
                <a:tab pos="4819650" algn="l"/>
                <a:tab pos="5268913" algn="l"/>
                <a:tab pos="5718175" algn="l"/>
                <a:tab pos="6167438" algn="l"/>
                <a:tab pos="6616700" algn="l"/>
                <a:tab pos="7065963" algn="l"/>
                <a:tab pos="7515225" algn="l"/>
                <a:tab pos="7964488" algn="l"/>
                <a:tab pos="8413750" algn="l"/>
                <a:tab pos="8863013" algn="l"/>
                <a:tab pos="9312275" algn="l"/>
              </a:tabLst>
              <a:defRPr b="1" i="1">
                <a:solidFill>
                  <a:schemeClr val="tx1"/>
                </a:solidFill>
                <a:latin typeface="Arial" charset="0"/>
              </a:defRPr>
            </a:lvl1pPr>
            <a:lvl2pPr marL="728663" indent="-271463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tabLst>
                <a:tab pos="328613" algn="l"/>
                <a:tab pos="776288" algn="l"/>
                <a:tab pos="1225550" algn="l"/>
                <a:tab pos="1674813" algn="l"/>
                <a:tab pos="2124075" algn="l"/>
                <a:tab pos="2573338" algn="l"/>
                <a:tab pos="3022600" algn="l"/>
                <a:tab pos="3471863" algn="l"/>
                <a:tab pos="3921125" algn="l"/>
                <a:tab pos="4370388" algn="l"/>
                <a:tab pos="4819650" algn="l"/>
                <a:tab pos="5268913" algn="l"/>
                <a:tab pos="5718175" algn="l"/>
                <a:tab pos="6167438" algn="l"/>
                <a:tab pos="6616700" algn="l"/>
                <a:tab pos="7065963" algn="l"/>
                <a:tab pos="7515225" algn="l"/>
                <a:tab pos="7964488" algn="l"/>
                <a:tab pos="8413750" algn="l"/>
                <a:tab pos="8863013" algn="l"/>
                <a:tab pos="9312275" algn="l"/>
              </a:tabLst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328613" algn="l"/>
                <a:tab pos="776288" algn="l"/>
                <a:tab pos="1225550" algn="l"/>
                <a:tab pos="1674813" algn="l"/>
                <a:tab pos="2124075" algn="l"/>
                <a:tab pos="2573338" algn="l"/>
                <a:tab pos="3022600" algn="l"/>
                <a:tab pos="3471863" algn="l"/>
                <a:tab pos="3921125" algn="l"/>
                <a:tab pos="4370388" algn="l"/>
                <a:tab pos="4819650" algn="l"/>
                <a:tab pos="5268913" algn="l"/>
                <a:tab pos="5718175" algn="l"/>
                <a:tab pos="6167438" algn="l"/>
                <a:tab pos="6616700" algn="l"/>
                <a:tab pos="7065963" algn="l"/>
                <a:tab pos="7515225" algn="l"/>
                <a:tab pos="7964488" algn="l"/>
                <a:tab pos="8413750" algn="l"/>
                <a:tab pos="8863013" algn="l"/>
                <a:tab pos="9312275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Wingdings" pitchFamily="2" charset="2"/>
              <a:buChar char="¡"/>
              <a:tabLst>
                <a:tab pos="328613" algn="l"/>
                <a:tab pos="776288" algn="l"/>
                <a:tab pos="1225550" algn="l"/>
                <a:tab pos="1674813" algn="l"/>
                <a:tab pos="2124075" algn="l"/>
                <a:tab pos="2573338" algn="l"/>
                <a:tab pos="3022600" algn="l"/>
                <a:tab pos="3471863" algn="l"/>
                <a:tab pos="3921125" algn="l"/>
                <a:tab pos="4370388" algn="l"/>
                <a:tab pos="4819650" algn="l"/>
                <a:tab pos="5268913" algn="l"/>
                <a:tab pos="5718175" algn="l"/>
                <a:tab pos="6167438" algn="l"/>
                <a:tab pos="6616700" algn="l"/>
                <a:tab pos="7065963" algn="l"/>
                <a:tab pos="7515225" algn="l"/>
                <a:tab pos="7964488" algn="l"/>
                <a:tab pos="8413750" algn="l"/>
                <a:tab pos="8863013" algn="l"/>
                <a:tab pos="931227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328613" algn="l"/>
                <a:tab pos="776288" algn="l"/>
                <a:tab pos="1225550" algn="l"/>
                <a:tab pos="1674813" algn="l"/>
                <a:tab pos="2124075" algn="l"/>
                <a:tab pos="2573338" algn="l"/>
                <a:tab pos="3022600" algn="l"/>
                <a:tab pos="3471863" algn="l"/>
                <a:tab pos="3921125" algn="l"/>
                <a:tab pos="4370388" algn="l"/>
                <a:tab pos="4819650" algn="l"/>
                <a:tab pos="5268913" algn="l"/>
                <a:tab pos="5718175" algn="l"/>
                <a:tab pos="6167438" algn="l"/>
                <a:tab pos="6616700" algn="l"/>
                <a:tab pos="7065963" algn="l"/>
                <a:tab pos="7515225" algn="l"/>
                <a:tab pos="7964488" algn="l"/>
                <a:tab pos="8413750" algn="l"/>
                <a:tab pos="8863013" algn="l"/>
                <a:tab pos="931227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328613" algn="l"/>
                <a:tab pos="776288" algn="l"/>
                <a:tab pos="1225550" algn="l"/>
                <a:tab pos="1674813" algn="l"/>
                <a:tab pos="2124075" algn="l"/>
                <a:tab pos="2573338" algn="l"/>
                <a:tab pos="3022600" algn="l"/>
                <a:tab pos="3471863" algn="l"/>
                <a:tab pos="3921125" algn="l"/>
                <a:tab pos="4370388" algn="l"/>
                <a:tab pos="4819650" algn="l"/>
                <a:tab pos="5268913" algn="l"/>
                <a:tab pos="5718175" algn="l"/>
                <a:tab pos="6167438" algn="l"/>
                <a:tab pos="6616700" algn="l"/>
                <a:tab pos="7065963" algn="l"/>
                <a:tab pos="7515225" algn="l"/>
                <a:tab pos="7964488" algn="l"/>
                <a:tab pos="8413750" algn="l"/>
                <a:tab pos="8863013" algn="l"/>
                <a:tab pos="931227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328613" algn="l"/>
                <a:tab pos="776288" algn="l"/>
                <a:tab pos="1225550" algn="l"/>
                <a:tab pos="1674813" algn="l"/>
                <a:tab pos="2124075" algn="l"/>
                <a:tab pos="2573338" algn="l"/>
                <a:tab pos="3022600" algn="l"/>
                <a:tab pos="3471863" algn="l"/>
                <a:tab pos="3921125" algn="l"/>
                <a:tab pos="4370388" algn="l"/>
                <a:tab pos="4819650" algn="l"/>
                <a:tab pos="5268913" algn="l"/>
                <a:tab pos="5718175" algn="l"/>
                <a:tab pos="6167438" algn="l"/>
                <a:tab pos="6616700" algn="l"/>
                <a:tab pos="7065963" algn="l"/>
                <a:tab pos="7515225" algn="l"/>
                <a:tab pos="7964488" algn="l"/>
                <a:tab pos="8413750" algn="l"/>
                <a:tab pos="8863013" algn="l"/>
                <a:tab pos="931227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328613" algn="l"/>
                <a:tab pos="776288" algn="l"/>
                <a:tab pos="1225550" algn="l"/>
                <a:tab pos="1674813" algn="l"/>
                <a:tab pos="2124075" algn="l"/>
                <a:tab pos="2573338" algn="l"/>
                <a:tab pos="3022600" algn="l"/>
                <a:tab pos="3471863" algn="l"/>
                <a:tab pos="3921125" algn="l"/>
                <a:tab pos="4370388" algn="l"/>
                <a:tab pos="4819650" algn="l"/>
                <a:tab pos="5268913" algn="l"/>
                <a:tab pos="5718175" algn="l"/>
                <a:tab pos="6167438" algn="l"/>
                <a:tab pos="6616700" algn="l"/>
                <a:tab pos="7065963" algn="l"/>
                <a:tab pos="7515225" algn="l"/>
                <a:tab pos="7964488" algn="l"/>
                <a:tab pos="8413750" algn="l"/>
                <a:tab pos="8863013" algn="l"/>
                <a:tab pos="931227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328613" algn="l"/>
                <a:tab pos="776288" algn="l"/>
                <a:tab pos="1225550" algn="l"/>
                <a:tab pos="1674813" algn="l"/>
                <a:tab pos="2124075" algn="l"/>
                <a:tab pos="2573338" algn="l"/>
                <a:tab pos="3022600" algn="l"/>
                <a:tab pos="3471863" algn="l"/>
                <a:tab pos="3921125" algn="l"/>
                <a:tab pos="4370388" algn="l"/>
                <a:tab pos="4819650" algn="l"/>
                <a:tab pos="5268913" algn="l"/>
                <a:tab pos="5718175" algn="l"/>
                <a:tab pos="6167438" algn="l"/>
                <a:tab pos="6616700" algn="l"/>
                <a:tab pos="7065963" algn="l"/>
                <a:tab pos="7515225" algn="l"/>
                <a:tab pos="7964488" algn="l"/>
                <a:tab pos="8413750" algn="l"/>
                <a:tab pos="8863013" algn="l"/>
                <a:tab pos="931227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285750" indent="-285750" eaLnBrk="1" hangingPunct="1">
              <a:lnSpc>
                <a:spcPct val="130000"/>
              </a:lnSpc>
              <a:spcBef>
                <a:spcPts val="600"/>
              </a:spcBef>
              <a:spcAft>
                <a:spcPct val="50000"/>
              </a:spcAft>
              <a:buClr>
                <a:srgbClr val="990000"/>
              </a:buClr>
              <a:buFont typeface="Arial" panose="020B0604020202020204" pitchFamily="34" charset="0"/>
              <a:buChar char="•"/>
            </a:pPr>
            <a:r>
              <a:rPr lang="en-GB" altLang="de-DE" b="0" i="0" dirty="0">
                <a:solidFill>
                  <a:srgbClr val="000000"/>
                </a:solidFill>
                <a:latin typeface="Trebuchet MS" pitchFamily="34" charset="0"/>
                <a:ea typeface="MS Gothic" pitchFamily="49" charset="-128"/>
              </a:rPr>
              <a:t>Analysed satellite image data is a very useful instrument offering the information needed:</a:t>
            </a:r>
          </a:p>
          <a:p>
            <a:pPr marL="742950" lvl="1" indent="-285750" eaLnBrk="1" hangingPunct="1">
              <a:spcBef>
                <a:spcPts val="500"/>
              </a:spcBef>
              <a:spcAft>
                <a:spcPct val="500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GB" altLang="de-DE" dirty="0">
                <a:solidFill>
                  <a:srgbClr val="000000"/>
                </a:solidFill>
                <a:latin typeface="Trebuchet MS" pitchFamily="34" charset="0"/>
                <a:ea typeface="MS Gothic" pitchFamily="49" charset="-128"/>
              </a:rPr>
              <a:t>continuous land-cover information, </a:t>
            </a:r>
          </a:p>
          <a:p>
            <a:pPr marL="742950" lvl="1" indent="-285750" eaLnBrk="1" hangingPunct="1">
              <a:spcBef>
                <a:spcPts val="500"/>
              </a:spcBef>
              <a:spcAft>
                <a:spcPct val="500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GB" altLang="de-DE" dirty="0">
                <a:solidFill>
                  <a:srgbClr val="000000"/>
                </a:solidFill>
                <a:latin typeface="Trebuchet MS" pitchFamily="34" charset="0"/>
                <a:ea typeface="MS Gothic" pitchFamily="49" charset="-128"/>
              </a:rPr>
              <a:t>quasi-recent to retrospective (back to the 1970’s )</a:t>
            </a:r>
          </a:p>
          <a:p>
            <a:pPr marL="742950" lvl="1" indent="-285750" eaLnBrk="1" hangingPunct="1">
              <a:spcBef>
                <a:spcPts val="600"/>
              </a:spcBef>
              <a:spcAft>
                <a:spcPct val="500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GB" altLang="de-DE" dirty="0">
                <a:solidFill>
                  <a:srgbClr val="000000"/>
                </a:solidFill>
                <a:latin typeface="Trebuchet MS" pitchFamily="34" charset="0"/>
                <a:ea typeface="MS Gothic" pitchFamily="49" charset="-128"/>
              </a:rPr>
              <a:t>reasonable price, i.e. for monitoring purposes </a:t>
            </a:r>
          </a:p>
          <a:p>
            <a:pPr marL="285750" indent="-285750" eaLnBrk="1" hangingPunct="1">
              <a:lnSpc>
                <a:spcPct val="130000"/>
              </a:lnSpc>
              <a:spcBef>
                <a:spcPts val="600"/>
              </a:spcBef>
              <a:spcAft>
                <a:spcPct val="50000"/>
              </a:spcAft>
              <a:buClr>
                <a:srgbClr val="990000"/>
              </a:buClr>
              <a:buFont typeface="Arial" panose="020B0604020202020204" pitchFamily="34" charset="0"/>
              <a:buChar char="•"/>
            </a:pPr>
            <a:r>
              <a:rPr lang="en-GB" altLang="de-DE" b="0" i="0" dirty="0">
                <a:solidFill>
                  <a:srgbClr val="000000"/>
                </a:solidFill>
                <a:latin typeface="Trebuchet MS" pitchFamily="34" charset="0"/>
                <a:ea typeface="MS Gothic" pitchFamily="49" charset="-128"/>
              </a:rPr>
              <a:t>Digital image processing and landscape metrics software can ‘sharpen’ information contained in the raster-based image structure:</a:t>
            </a:r>
          </a:p>
          <a:p>
            <a:pPr marL="742950" lvl="1" indent="-285750" eaLnBrk="1" hangingPunct="1">
              <a:spcBef>
                <a:spcPts val="500"/>
              </a:spcBef>
              <a:spcAft>
                <a:spcPct val="500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GB" altLang="de-DE" dirty="0">
                <a:solidFill>
                  <a:srgbClr val="000000"/>
                </a:solidFill>
                <a:latin typeface="Trebuchet MS" pitchFamily="34" charset="0"/>
                <a:ea typeface="MS Gothic" pitchFamily="49" charset="-128"/>
              </a:rPr>
              <a:t>- texture</a:t>
            </a:r>
          </a:p>
          <a:p>
            <a:pPr marL="742950" lvl="1" indent="-285750" eaLnBrk="1" hangingPunct="1">
              <a:spcBef>
                <a:spcPts val="500"/>
              </a:spcBef>
              <a:spcAft>
                <a:spcPct val="500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GB" altLang="de-DE" dirty="0">
                <a:solidFill>
                  <a:srgbClr val="000000"/>
                </a:solidFill>
                <a:latin typeface="Trebuchet MS" pitchFamily="34" charset="0"/>
                <a:ea typeface="MS Gothic" pitchFamily="49" charset="-128"/>
              </a:rPr>
              <a:t>- shape</a:t>
            </a:r>
          </a:p>
          <a:p>
            <a:pPr marL="742950" lvl="1" indent="-285750" eaLnBrk="1" hangingPunct="1">
              <a:spcBef>
                <a:spcPts val="500"/>
              </a:spcBef>
              <a:spcAft>
                <a:spcPct val="500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GB" altLang="de-DE" dirty="0">
                <a:solidFill>
                  <a:srgbClr val="000000"/>
                </a:solidFill>
                <a:latin typeface="Trebuchet MS" pitchFamily="34" charset="0"/>
                <a:ea typeface="MS Gothic" pitchFamily="49" charset="-128"/>
              </a:rPr>
              <a:t>- neighbourhood</a:t>
            </a:r>
          </a:p>
          <a:p>
            <a:pPr marL="285750" indent="-285750" eaLnBrk="1" hangingPunct="1">
              <a:lnSpc>
                <a:spcPct val="130000"/>
              </a:lnSpc>
              <a:spcBef>
                <a:spcPts val="600"/>
              </a:spcBef>
              <a:spcAft>
                <a:spcPct val="50000"/>
              </a:spcAft>
              <a:buClr>
                <a:srgbClr val="990000"/>
              </a:buClr>
              <a:buFont typeface="Arial" panose="020B0604020202020204" pitchFamily="34" charset="0"/>
              <a:buChar char="•"/>
            </a:pPr>
            <a:r>
              <a:rPr lang="en-GB" altLang="de-DE" b="0" i="0" dirty="0">
                <a:solidFill>
                  <a:srgbClr val="000000"/>
                </a:solidFill>
                <a:latin typeface="Trebuchet MS" pitchFamily="34" charset="0"/>
                <a:ea typeface="MS Gothic" pitchFamily="49" charset="-128"/>
              </a:rPr>
              <a:t>Show public decision makers the necessity of regional concerted actions and to be able to regulate the process (‘spatial map </a:t>
            </a:r>
            <a:r>
              <a:rPr lang="en-GB" altLang="de-DE" b="0" dirty="0">
                <a:solidFill>
                  <a:srgbClr val="000000"/>
                </a:solidFill>
                <a:latin typeface="Trebuchet MS" pitchFamily="34" charset="0"/>
                <a:ea typeface="MS Gothic" pitchFamily="49" charset="-128"/>
              </a:rPr>
              <a:t>aha</a:t>
            </a:r>
            <a:r>
              <a:rPr lang="en-GB" altLang="de-DE" b="0" i="0" dirty="0">
                <a:solidFill>
                  <a:srgbClr val="000000"/>
                </a:solidFill>
                <a:latin typeface="Trebuchet MS" pitchFamily="34" charset="0"/>
                <a:ea typeface="MS Gothic" pitchFamily="49" charset="-128"/>
              </a:rPr>
              <a:t> effect’).</a:t>
            </a:r>
          </a:p>
        </p:txBody>
      </p:sp>
      <p:sp>
        <p:nvSpPr>
          <p:cNvPr id="4" name="Rectangle 8"/>
          <p:cNvSpPr txBox="1">
            <a:spLocks noChangeArrowheads="1"/>
          </p:cNvSpPr>
          <p:nvPr/>
        </p:nvSpPr>
        <p:spPr>
          <a:xfrm>
            <a:off x="1116013" y="223838"/>
            <a:ext cx="5292725" cy="433387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altLang="de-DE" sz="2000" b="0" kern="0" dirty="0" smtClean="0">
                <a:solidFill>
                  <a:srgbClr val="FFFFFF"/>
                </a:solidFill>
              </a:rPr>
              <a:t>Remote Sensing and Landscape Metrics</a:t>
            </a:r>
          </a:p>
        </p:txBody>
      </p:sp>
    </p:spTree>
    <p:extLst>
      <p:ext uri="{BB962C8B-B14F-4D97-AF65-F5344CB8AC3E}">
        <p14:creationId xmlns:p14="http://schemas.microsoft.com/office/powerpoint/2010/main" val="105829251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Foliennummernplatzhalt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AutoNum type="arabicPeriod"/>
              <a:defRPr b="1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Wingdings" pitchFamily="2" charset="2"/>
              <a:buChar char="¡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9802FAA9-C811-4AA1-A7F3-9368BFE87D99}" type="slidenum">
              <a:rPr lang="de-DE" altLang="de-DE" b="0" i="0" smtClean="0"/>
              <a:pPr eaLnBrk="1" hangingPunct="1">
                <a:spcBef>
                  <a:spcPct val="0"/>
                </a:spcBef>
                <a:buClrTx/>
                <a:buFontTx/>
                <a:buNone/>
              </a:pPr>
              <a:t>9</a:t>
            </a:fld>
            <a:endParaRPr lang="de-DE" altLang="de-DE" b="0" i="0" smtClean="0"/>
          </a:p>
        </p:txBody>
      </p:sp>
      <p:grpSp>
        <p:nvGrpSpPr>
          <p:cNvPr id="8195" name="Group 1"/>
          <p:cNvGrpSpPr>
            <a:grpSpLocks/>
          </p:cNvGrpSpPr>
          <p:nvPr/>
        </p:nvGrpSpPr>
        <p:grpSpPr bwMode="auto">
          <a:xfrm>
            <a:off x="2046288" y="811213"/>
            <a:ext cx="5886450" cy="2905125"/>
            <a:chOff x="2046466" y="810943"/>
            <a:chExt cx="5886380" cy="2905981"/>
          </a:xfrm>
        </p:grpSpPr>
        <p:grpSp>
          <p:nvGrpSpPr>
            <p:cNvPr id="8204" name="Group 3"/>
            <p:cNvGrpSpPr>
              <a:grpSpLocks/>
            </p:cNvGrpSpPr>
            <p:nvPr/>
          </p:nvGrpSpPr>
          <p:grpSpPr bwMode="auto">
            <a:xfrm>
              <a:off x="2195299" y="824585"/>
              <a:ext cx="4806097" cy="2892339"/>
              <a:chOff x="606" y="155"/>
              <a:chExt cx="3875" cy="2332"/>
            </a:xfrm>
          </p:grpSpPr>
          <p:pic>
            <p:nvPicPr>
              <p:cNvPr id="8207" name="Picture 4" descr="lkhan_klass_90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38" y="155"/>
                <a:ext cx="1843" cy="23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8208" name="Picture 5" descr="irs_klass_gesamt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6" y="184"/>
                <a:ext cx="1843" cy="23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8209" name="Text Box 6"/>
              <p:cNvSpPr txBox="1">
                <a:spLocks noChangeArrowheads="1"/>
              </p:cNvSpPr>
              <p:nvPr/>
            </p:nvSpPr>
            <p:spPr bwMode="auto">
              <a:xfrm>
                <a:off x="2448" y="672"/>
                <a:ext cx="912" cy="29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Font typeface="Wingdings" pitchFamily="2" charset="2"/>
                  <a:buAutoNum type="arabicPeriod"/>
                  <a:defRPr b="1" i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65000"/>
                  <a:buFont typeface="Wingdings" pitchFamily="2" charset="2"/>
                  <a:defRPr sz="16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0000"/>
                  <a:buFont typeface="Wingdings" pitchFamily="2" charset="2"/>
                  <a:buChar char="n"/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75000"/>
                  <a:buFont typeface="Wingdings" pitchFamily="2" charset="2"/>
                  <a:buChar char="¡"/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0000"/>
                  <a:buFont typeface="Wingdings" pitchFamily="2" charset="2"/>
                  <a:buChar char="n"/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0000"/>
                  <a:buFont typeface="Wingdings" pitchFamily="2" charset="2"/>
                  <a:buChar char="n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0000"/>
                  <a:buFont typeface="Wingdings" pitchFamily="2" charset="2"/>
                  <a:buChar char="n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0000"/>
                  <a:buFont typeface="Wingdings" pitchFamily="2" charset="2"/>
                  <a:buChar char="n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0000"/>
                  <a:buFont typeface="Wingdings" pitchFamily="2" charset="2"/>
                  <a:buChar char="n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en-US" altLang="de-DE" sz="1800" b="0" i="0">
                  <a:solidFill>
                    <a:srgbClr val="000099"/>
                  </a:solidFill>
                  <a:latin typeface="Trebuchet MS" pitchFamily="34" charset="0"/>
                </a:endParaRPr>
              </a:p>
            </p:txBody>
          </p:sp>
        </p:grpSp>
        <p:sp>
          <p:nvSpPr>
            <p:cNvPr id="8205" name="Text Box 7"/>
            <p:cNvSpPr txBox="1">
              <a:spLocks noChangeArrowheads="1"/>
            </p:cNvSpPr>
            <p:nvPr/>
          </p:nvSpPr>
          <p:spPr bwMode="auto">
            <a:xfrm>
              <a:off x="2046466" y="810943"/>
              <a:ext cx="766495" cy="28650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Font typeface="Wingdings" pitchFamily="2" charset="2"/>
                <a:buAutoNum type="arabicPeriod"/>
                <a:defRPr b="1" i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65000"/>
                <a:buFont typeface="Wingdings" pitchFamily="2" charset="2"/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5000"/>
                <a:buFont typeface="Wingdings" pitchFamily="2" charset="2"/>
                <a:buChar char="¡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de-DE" sz="1800" b="0" i="0">
                  <a:solidFill>
                    <a:srgbClr val="990000"/>
                  </a:solidFill>
                  <a:latin typeface="Verdana" pitchFamily="34" charset="0"/>
                </a:rPr>
                <a:t>Leipzig</a:t>
              </a:r>
            </a:p>
          </p:txBody>
        </p:sp>
        <p:sp>
          <p:nvSpPr>
            <p:cNvPr id="8206" name="Text Box 8"/>
            <p:cNvSpPr txBox="1">
              <a:spLocks noChangeArrowheads="1"/>
            </p:cNvSpPr>
            <p:nvPr/>
          </p:nvSpPr>
          <p:spPr bwMode="auto">
            <a:xfrm>
              <a:off x="7039843" y="2775550"/>
              <a:ext cx="893003" cy="28650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Font typeface="Wingdings" pitchFamily="2" charset="2"/>
                <a:buAutoNum type="arabicPeriod"/>
                <a:defRPr b="1" i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65000"/>
                <a:buFont typeface="Wingdings" pitchFamily="2" charset="2"/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5000"/>
                <a:buFont typeface="Wingdings" pitchFamily="2" charset="2"/>
                <a:buChar char="¡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de-DE" sz="1800" b="0" i="0">
                  <a:solidFill>
                    <a:srgbClr val="990000"/>
                  </a:solidFill>
                  <a:latin typeface="Verdana" pitchFamily="34" charset="0"/>
                </a:rPr>
                <a:t>Hanover</a:t>
              </a:r>
            </a:p>
          </p:txBody>
        </p:sp>
      </p:grpSp>
      <p:pic>
        <p:nvPicPr>
          <p:cNvPr id="8196" name="Picture 9" descr="veg_wald_leipzi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1738" y="4192588"/>
            <a:ext cx="1747837" cy="223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7" name="Text Box 10"/>
          <p:cNvSpPr txBox="1">
            <a:spLocks noChangeArrowheads="1"/>
          </p:cNvSpPr>
          <p:nvPr/>
        </p:nvSpPr>
        <p:spPr bwMode="auto">
          <a:xfrm>
            <a:off x="1371600" y="3814763"/>
            <a:ext cx="154146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AutoNum type="arabicPeriod"/>
              <a:defRPr b="1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Wingdings" pitchFamily="2" charset="2"/>
              <a:buChar char="¡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de-DE" sz="1800" b="0" i="0">
                <a:solidFill>
                  <a:srgbClr val="000099"/>
                </a:solidFill>
                <a:latin typeface="Trebuchet MS" pitchFamily="34" charset="0"/>
              </a:rPr>
              <a:t>Trees, Forest</a:t>
            </a:r>
          </a:p>
        </p:txBody>
      </p:sp>
      <p:pic>
        <p:nvPicPr>
          <p:cNvPr id="8198" name="Picture 11" descr="veg_wald_hannover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063" y="4179888"/>
            <a:ext cx="1831975" cy="223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199" name="Group 12"/>
          <p:cNvGrpSpPr>
            <a:grpSpLocks/>
          </p:cNvGrpSpPr>
          <p:nvPr/>
        </p:nvGrpSpPr>
        <p:grpSpPr bwMode="auto">
          <a:xfrm>
            <a:off x="4927600" y="3716338"/>
            <a:ext cx="3605213" cy="2736850"/>
            <a:chOff x="3120" y="2412"/>
            <a:chExt cx="2388" cy="1813"/>
          </a:xfrm>
        </p:grpSpPr>
        <p:pic>
          <p:nvPicPr>
            <p:cNvPr id="8201" name="Picture 13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20" y="2640"/>
              <a:ext cx="1117" cy="15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202" name="Picture 14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68" y="2640"/>
              <a:ext cx="1140" cy="15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203" name="Text Box 15"/>
            <p:cNvSpPr txBox="1">
              <a:spLocks noChangeArrowheads="1"/>
            </p:cNvSpPr>
            <p:nvPr/>
          </p:nvSpPr>
          <p:spPr bwMode="auto">
            <a:xfrm>
              <a:off x="3216" y="2412"/>
              <a:ext cx="2285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Font typeface="Wingdings" pitchFamily="2" charset="2"/>
                <a:buAutoNum type="arabicPeriod"/>
                <a:defRPr b="1" i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65000"/>
                <a:buFont typeface="Wingdings" pitchFamily="2" charset="2"/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5000"/>
                <a:buFont typeface="Wingdings" pitchFamily="2" charset="2"/>
                <a:buChar char="¡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de-DE" sz="1800" b="0" i="0">
                  <a:solidFill>
                    <a:srgbClr val="000099"/>
                  </a:solidFill>
                  <a:latin typeface="Trebuchet MS" pitchFamily="34" charset="0"/>
                </a:rPr>
                <a:t>Allotments and Backyard Gardens</a:t>
              </a:r>
            </a:p>
          </p:txBody>
        </p:sp>
      </p:grpSp>
      <p:sp>
        <p:nvSpPr>
          <p:cNvPr id="8200" name="Rectangle 2"/>
          <p:cNvSpPr>
            <a:spLocks noGrp="1" noChangeArrowheads="1"/>
          </p:cNvSpPr>
          <p:nvPr>
            <p:ph type="title"/>
          </p:nvPr>
        </p:nvSpPr>
        <p:spPr>
          <a:xfrm>
            <a:off x="1079500" y="115888"/>
            <a:ext cx="7158038" cy="528637"/>
          </a:xfrm>
        </p:spPr>
        <p:txBody>
          <a:bodyPr/>
          <a:lstStyle/>
          <a:p>
            <a:pPr eaLnBrk="1" hangingPunct="1"/>
            <a:r>
              <a:rPr lang="en-US" altLang="de-DE" sz="2000" b="0" smtClean="0">
                <a:solidFill>
                  <a:schemeClr val="bg1"/>
                </a:solidFill>
                <a:latin typeface="Trebuchet MS" pitchFamily="34" charset="0"/>
              </a:rPr>
              <a:t>IRS 1C Satellite Image Data -Classified Vegetation Cover</a:t>
            </a:r>
            <a:endParaRPr lang="de-DE" altLang="de-DE" sz="2000" b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Foliennummernplatzhalt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AutoNum type="arabicPeriod"/>
              <a:defRPr b="1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Wingdings" pitchFamily="2" charset="2"/>
              <a:buChar char="¡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17E0235B-6176-4147-8CE5-17A1D771603B}" type="slidenum">
              <a:rPr lang="de-DE" altLang="de-DE" b="0" i="0" smtClean="0"/>
              <a:pPr eaLnBrk="1" hangingPunct="1">
                <a:spcBef>
                  <a:spcPct val="0"/>
                </a:spcBef>
                <a:buClrTx/>
                <a:buFontTx/>
                <a:buNone/>
              </a:pPr>
              <a:t>10</a:t>
            </a:fld>
            <a:endParaRPr lang="de-DE" altLang="de-DE" b="0" i="0" smtClean="0"/>
          </a:p>
        </p:txBody>
      </p:sp>
      <p:sp>
        <p:nvSpPr>
          <p:cNvPr id="9219" name="Rectangle 8"/>
          <p:cNvSpPr>
            <a:spLocks noGrp="1" noChangeArrowheads="1"/>
          </p:cNvSpPr>
          <p:nvPr>
            <p:ph type="title"/>
          </p:nvPr>
        </p:nvSpPr>
        <p:spPr>
          <a:xfrm>
            <a:off x="1116013" y="152400"/>
            <a:ext cx="3816350" cy="528638"/>
          </a:xfrm>
        </p:spPr>
        <p:txBody>
          <a:bodyPr/>
          <a:lstStyle/>
          <a:p>
            <a:pPr eaLnBrk="1" hangingPunct="1"/>
            <a:r>
              <a:rPr lang="de-DE" altLang="de-DE" sz="2000" b="0" smtClean="0">
                <a:solidFill>
                  <a:schemeClr val="bg1"/>
                </a:solidFill>
              </a:rPr>
              <a:t>Configuration of green spaces</a:t>
            </a:r>
            <a:r>
              <a:rPr lang="de-DE" altLang="de-DE" smtClean="0"/>
              <a:t> </a:t>
            </a:r>
          </a:p>
        </p:txBody>
      </p:sp>
      <p:pic>
        <p:nvPicPr>
          <p:cNvPr id="9220" name="Picture 4" descr="kulturlandschaftswandel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54150" y="908050"/>
            <a:ext cx="3459163" cy="5187950"/>
          </a:xfrm>
          <a:solidFill>
            <a:srgbClr val="D7FEFF"/>
          </a:solidFill>
          <a:ln>
            <a:solidFill>
              <a:schemeClr val="bg2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9221" name="Picture 7" descr="karte_grüner_ring_ost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60988" y="944563"/>
            <a:ext cx="3433762" cy="5151437"/>
          </a:xfrm>
          <a:noFill/>
          <a:ln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9222" name="Text Box 10"/>
          <p:cNvSpPr txBox="1">
            <a:spLocks noChangeArrowheads="1"/>
          </p:cNvSpPr>
          <p:nvPr/>
        </p:nvSpPr>
        <p:spPr bwMode="auto">
          <a:xfrm>
            <a:off x="3816350" y="6308725"/>
            <a:ext cx="27368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AutoNum type="arabicPeriod"/>
              <a:defRPr b="1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Wingdings" pitchFamily="2" charset="2"/>
              <a:buChar char="¡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spcAft>
                <a:spcPct val="50000"/>
              </a:spcAft>
              <a:buClrTx/>
              <a:buFontTx/>
              <a:buNone/>
            </a:pPr>
            <a:r>
              <a:rPr lang="de-DE" altLang="de-DE" b="0" i="0"/>
              <a:t>Netzband &amp; Banzhaf, 2000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Foliennummernplatzhalt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AutoNum type="arabicPeriod"/>
              <a:defRPr b="1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Wingdings" pitchFamily="2" charset="2"/>
              <a:buChar char="¡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982E4564-D78A-46BE-B360-707B9D9A1D9F}" type="slidenum">
              <a:rPr lang="de-DE" altLang="de-DE" b="0" i="0" smtClean="0"/>
              <a:pPr eaLnBrk="1" hangingPunct="1">
                <a:spcBef>
                  <a:spcPct val="0"/>
                </a:spcBef>
                <a:buClrTx/>
                <a:buFontTx/>
                <a:buNone/>
              </a:pPr>
              <a:t>11</a:t>
            </a:fld>
            <a:endParaRPr lang="de-DE" altLang="de-DE" b="0" i="0" smtClean="0"/>
          </a:p>
        </p:txBody>
      </p:sp>
      <p:grpSp>
        <p:nvGrpSpPr>
          <p:cNvPr id="10243" name="Group 4"/>
          <p:cNvGrpSpPr>
            <a:grpSpLocks/>
          </p:cNvGrpSpPr>
          <p:nvPr/>
        </p:nvGrpSpPr>
        <p:grpSpPr bwMode="auto">
          <a:xfrm>
            <a:off x="1150938" y="692150"/>
            <a:ext cx="4606925" cy="5805488"/>
            <a:chOff x="1065" y="119"/>
            <a:chExt cx="3222" cy="4122"/>
          </a:xfrm>
        </p:grpSpPr>
        <p:graphicFrame>
          <p:nvGraphicFramePr>
            <p:cNvPr id="10251" name="Object 2"/>
            <p:cNvGraphicFramePr>
              <a:graphicFrameLocks noChangeAspect="1"/>
            </p:cNvGraphicFramePr>
            <p:nvPr/>
          </p:nvGraphicFramePr>
          <p:xfrm>
            <a:off x="1066" y="119"/>
            <a:ext cx="3221" cy="207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65" name="Tabelle" r:id="rId4" imgW="3810305" imgH="2457907" progId="Excel.Sheet.8">
                    <p:embed/>
                  </p:oleObj>
                </mc:Choice>
                <mc:Fallback>
                  <p:oleObj name="Tabelle" r:id="rId4" imgW="3810305" imgH="2457907" progId="Excel.Sheet.8">
                    <p:embed/>
                    <p:pic>
                      <p:nvPicPr>
                        <p:cNvPr id="0" name="Object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66" y="119"/>
                          <a:ext cx="3221" cy="207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252" name="Object 3"/>
            <p:cNvGraphicFramePr>
              <a:graphicFrameLocks noChangeAspect="1"/>
            </p:cNvGraphicFramePr>
            <p:nvPr/>
          </p:nvGraphicFramePr>
          <p:xfrm>
            <a:off x="1065" y="2160"/>
            <a:ext cx="3221" cy="208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66" name="Tabelle" r:id="rId6" imgW="3819754" imgH="2467356" progId="Excel.Sheet.8">
                    <p:embed/>
                  </p:oleObj>
                </mc:Choice>
                <mc:Fallback>
                  <p:oleObj name="Tabelle" r:id="rId6" imgW="3819754" imgH="2467356" progId="Excel.Sheet.8">
                    <p:embed/>
                    <p:pic>
                      <p:nvPicPr>
                        <p:cNvPr id="0" name="Object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65" y="2160"/>
                          <a:ext cx="3221" cy="208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0244" name="Text Box 6"/>
          <p:cNvSpPr txBox="1">
            <a:spLocks noChangeArrowheads="1"/>
          </p:cNvSpPr>
          <p:nvPr/>
        </p:nvSpPr>
        <p:spPr bwMode="auto">
          <a:xfrm>
            <a:off x="1187450" y="188913"/>
            <a:ext cx="64087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AutoNum type="arabicPeriod"/>
              <a:defRPr b="1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Wingdings" pitchFamily="2" charset="2"/>
              <a:buChar char="¡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spcAft>
                <a:spcPct val="50000"/>
              </a:spcAft>
              <a:buClrTx/>
              <a:buFontTx/>
              <a:buNone/>
            </a:pPr>
            <a:r>
              <a:rPr lang="de-DE" altLang="de-DE" sz="2000" b="0" i="0">
                <a:solidFill>
                  <a:schemeClr val="bg1"/>
                </a:solidFill>
              </a:rPr>
              <a:t>Landscape metrics for the „Green Belt“ of Leipzig</a:t>
            </a:r>
          </a:p>
        </p:txBody>
      </p:sp>
      <p:sp>
        <p:nvSpPr>
          <p:cNvPr id="10245" name="Text Box 8"/>
          <p:cNvSpPr txBox="1">
            <a:spLocks noChangeArrowheads="1"/>
          </p:cNvSpPr>
          <p:nvPr/>
        </p:nvSpPr>
        <p:spPr bwMode="auto">
          <a:xfrm>
            <a:off x="5795963" y="765175"/>
            <a:ext cx="3276600" cy="3035300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AutoNum type="arabicPeriod"/>
              <a:defRPr b="1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Wingdings" pitchFamily="2" charset="2"/>
              <a:buChar char="¡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50000"/>
              </a:spcAft>
              <a:buClrTx/>
              <a:buFontTx/>
              <a:buNone/>
            </a:pPr>
            <a:r>
              <a:rPr lang="en-GB" altLang="de-DE" b="0" i="0" dirty="0"/>
              <a:t>■</a:t>
            </a:r>
            <a:r>
              <a:rPr kumimoji="1" lang="en-GB" altLang="de-DE" b="0" i="0" dirty="0">
                <a:solidFill>
                  <a:schemeClr val="bg1"/>
                </a:solidFill>
              </a:rPr>
              <a:t> </a:t>
            </a:r>
            <a:r>
              <a:rPr kumimoji="1" lang="en-GB" altLang="de-DE" b="0" i="0" dirty="0"/>
              <a:t>PD equals the number of patches of the corresponding patch type (NP) divided by total landscape area, multiplied by 10,000 and 100 (to convert to 100 hectares).</a:t>
            </a:r>
          </a:p>
          <a:p>
            <a:pPr eaLnBrk="1" hangingPunct="1">
              <a:spcBef>
                <a:spcPct val="0"/>
              </a:spcBef>
              <a:spcAft>
                <a:spcPct val="50000"/>
              </a:spcAft>
              <a:buClrTx/>
              <a:buFontTx/>
              <a:buNone/>
            </a:pPr>
            <a:r>
              <a:rPr lang="en-GB" altLang="de-DE" b="0" i="0" dirty="0"/>
              <a:t>■</a:t>
            </a:r>
            <a:r>
              <a:rPr kumimoji="1" lang="en-GB" altLang="de-DE" b="0" i="0" dirty="0">
                <a:solidFill>
                  <a:schemeClr val="bg1"/>
                </a:solidFill>
              </a:rPr>
              <a:t> </a:t>
            </a:r>
            <a:r>
              <a:rPr kumimoji="1" lang="en-GB" altLang="de-DE" b="0" i="0" dirty="0"/>
              <a:t>facilitates the comparison of landscapes at different time slots</a:t>
            </a:r>
          </a:p>
          <a:p>
            <a:pPr eaLnBrk="1" hangingPunct="1">
              <a:spcBef>
                <a:spcPct val="0"/>
              </a:spcBef>
              <a:spcAft>
                <a:spcPct val="50000"/>
              </a:spcAft>
              <a:buClrTx/>
              <a:buFontTx/>
              <a:buNone/>
            </a:pPr>
            <a:r>
              <a:rPr lang="en-GB" altLang="de-DE" b="0" i="0" dirty="0"/>
              <a:t>■</a:t>
            </a:r>
            <a:r>
              <a:rPr kumimoji="1" lang="en-GB" altLang="de-DE" b="0" i="0" dirty="0"/>
              <a:t> strongest</a:t>
            </a:r>
            <a:r>
              <a:rPr kumimoji="1" lang="en-GB" altLang="de-DE" b="0" i="0" dirty="0">
                <a:solidFill>
                  <a:schemeClr val="bg1"/>
                </a:solidFill>
              </a:rPr>
              <a:t> </a:t>
            </a:r>
            <a:r>
              <a:rPr kumimoji="1" lang="en-GB" altLang="de-DE" b="0" i="0" dirty="0"/>
              <a:t>decrease of shrubs /  smaller trees patches in the 10-15 km zone</a:t>
            </a:r>
            <a:endParaRPr lang="de-DE" altLang="de-DE" b="0" i="0" dirty="0">
              <a:solidFill>
                <a:schemeClr val="bg1"/>
              </a:solidFill>
            </a:endParaRPr>
          </a:p>
        </p:txBody>
      </p:sp>
      <p:sp>
        <p:nvSpPr>
          <p:cNvPr id="10246" name="Rectangle 9"/>
          <p:cNvSpPr>
            <a:spLocks noChangeArrowheads="1"/>
          </p:cNvSpPr>
          <p:nvPr/>
        </p:nvSpPr>
        <p:spPr bwMode="auto">
          <a:xfrm>
            <a:off x="5867400" y="728663"/>
            <a:ext cx="3168650" cy="3024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AutoNum type="arabicPeriod"/>
              <a:defRPr b="1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Wingdings" pitchFamily="2" charset="2"/>
              <a:buChar char="¡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50000"/>
              </a:spcAft>
              <a:buClrTx/>
              <a:buFontTx/>
              <a:buNone/>
            </a:pPr>
            <a:endParaRPr lang="de-DE" altLang="de-DE" b="0" i="0">
              <a:solidFill>
                <a:schemeClr val="bg1"/>
              </a:solidFill>
            </a:endParaRPr>
          </a:p>
        </p:txBody>
      </p:sp>
      <p:grpSp>
        <p:nvGrpSpPr>
          <p:cNvPr id="10247" name="Group 12"/>
          <p:cNvGrpSpPr>
            <a:grpSpLocks/>
          </p:cNvGrpSpPr>
          <p:nvPr/>
        </p:nvGrpSpPr>
        <p:grpSpPr bwMode="auto">
          <a:xfrm>
            <a:off x="5778500" y="3933825"/>
            <a:ext cx="3403600" cy="2339975"/>
            <a:chOff x="3742" y="2494"/>
            <a:chExt cx="2018" cy="1412"/>
          </a:xfrm>
        </p:grpSpPr>
        <p:sp>
          <p:nvSpPr>
            <p:cNvPr id="10249" name="Text Box 10"/>
            <p:cNvSpPr txBox="1">
              <a:spLocks noChangeArrowheads="1"/>
            </p:cNvSpPr>
            <p:nvPr/>
          </p:nvSpPr>
          <p:spPr bwMode="auto">
            <a:xfrm>
              <a:off x="3742" y="2494"/>
              <a:ext cx="2018" cy="11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Font typeface="Wingdings" pitchFamily="2" charset="2"/>
                <a:buAutoNum type="arabicPeriod"/>
                <a:defRPr b="1" i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65000"/>
                <a:buFont typeface="Wingdings" pitchFamily="2" charset="2"/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5000"/>
                <a:buFont typeface="Wingdings" pitchFamily="2" charset="2"/>
                <a:buChar char="¡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spcAft>
                  <a:spcPct val="50000"/>
                </a:spcAft>
                <a:buClrTx/>
                <a:buFontTx/>
                <a:buNone/>
              </a:pPr>
              <a:r>
                <a:rPr lang="en-GB" altLang="de-DE" b="0" i="0">
                  <a:cs typeface="Arial" charset="0"/>
                </a:rPr>
                <a:t>■ </a:t>
              </a:r>
              <a:r>
                <a:rPr lang="en-GB" altLang="de-DE" b="0" i="0"/>
                <a:t>ED equals the sum of the lengths of all edge segments involving the corresponding patch type, divided by the total landscape area, converted to hectares.</a:t>
              </a:r>
            </a:p>
            <a:p>
              <a:pPr eaLnBrk="1" hangingPunct="1">
                <a:spcBef>
                  <a:spcPct val="0"/>
                </a:spcBef>
                <a:spcAft>
                  <a:spcPct val="50000"/>
                </a:spcAft>
                <a:buClrTx/>
                <a:buFontTx/>
                <a:buNone/>
              </a:pPr>
              <a:r>
                <a:rPr lang="en-GB" altLang="de-DE" b="0" i="0"/>
                <a:t>■</a:t>
              </a:r>
              <a:r>
                <a:rPr lang="en-GB" altLang="de-DE" b="0" i="0">
                  <a:solidFill>
                    <a:schemeClr val="bg1"/>
                  </a:solidFill>
                </a:rPr>
                <a:t> </a:t>
              </a:r>
              <a:r>
                <a:rPr lang="en-GB" altLang="de-DE" b="0" i="0"/>
                <a:t>decrease of edge lengths in </a:t>
              </a:r>
              <a:br>
                <a:rPr lang="en-GB" altLang="de-DE" b="0" i="0"/>
              </a:br>
              <a:r>
                <a:rPr lang="en-GB" altLang="de-DE" b="0" i="0"/>
                <a:t>the peri-urban area of the city</a:t>
              </a:r>
              <a:endParaRPr lang="de-DE" altLang="de-DE" b="0" i="0"/>
            </a:p>
          </p:txBody>
        </p:sp>
        <p:sp>
          <p:nvSpPr>
            <p:cNvPr id="10250" name="Rectangle 11"/>
            <p:cNvSpPr>
              <a:spLocks noChangeArrowheads="1"/>
            </p:cNvSpPr>
            <p:nvPr/>
          </p:nvSpPr>
          <p:spPr bwMode="auto">
            <a:xfrm>
              <a:off x="3742" y="2500"/>
              <a:ext cx="1950" cy="1406"/>
            </a:xfrm>
            <a:prstGeom prst="rect">
              <a:avLst/>
            </a:prstGeom>
            <a:noFill/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Font typeface="Wingdings" pitchFamily="2" charset="2"/>
                <a:buAutoNum type="arabicPeriod"/>
                <a:defRPr b="1" i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65000"/>
                <a:buFont typeface="Wingdings" pitchFamily="2" charset="2"/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5000"/>
                <a:buFont typeface="Wingdings" pitchFamily="2" charset="2"/>
                <a:buChar char="¡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spcAft>
                  <a:spcPct val="50000"/>
                </a:spcAft>
                <a:buClrTx/>
                <a:buFontTx/>
                <a:buNone/>
              </a:pPr>
              <a:endParaRPr lang="de-DE" altLang="de-DE" b="0" i="0">
                <a:solidFill>
                  <a:schemeClr val="bg1"/>
                </a:solidFill>
              </a:endParaRPr>
            </a:p>
          </p:txBody>
        </p:sp>
      </p:grpSp>
      <p:sp>
        <p:nvSpPr>
          <p:cNvPr id="10248" name="Text Box 13"/>
          <p:cNvSpPr txBox="1">
            <a:spLocks noChangeArrowheads="1"/>
          </p:cNvSpPr>
          <p:nvPr/>
        </p:nvSpPr>
        <p:spPr bwMode="auto">
          <a:xfrm>
            <a:off x="5851748" y="6273800"/>
            <a:ext cx="2592387" cy="3365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AutoNum type="arabicPeriod"/>
              <a:defRPr b="1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Wingdings" pitchFamily="2" charset="2"/>
              <a:buChar char="¡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spcAft>
                <a:spcPct val="50000"/>
              </a:spcAft>
              <a:buClrTx/>
              <a:buFontTx/>
              <a:buNone/>
            </a:pPr>
            <a:r>
              <a:rPr lang="de-DE" altLang="de-DE" b="0" i="0" dirty="0" err="1" smtClean="0"/>
              <a:t>Netzband</a:t>
            </a:r>
            <a:r>
              <a:rPr lang="de-DE" altLang="de-DE" b="0" i="0" dirty="0" smtClean="0"/>
              <a:t> &amp; Kirstein, </a:t>
            </a:r>
            <a:r>
              <a:rPr lang="de-DE" altLang="de-DE" b="0" i="0" dirty="0"/>
              <a:t>2001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14" name="Group 2"/>
          <p:cNvGrpSpPr>
            <a:grpSpLocks/>
          </p:cNvGrpSpPr>
          <p:nvPr/>
        </p:nvGrpSpPr>
        <p:grpSpPr bwMode="auto">
          <a:xfrm>
            <a:off x="5289550" y="1316038"/>
            <a:ext cx="3654425" cy="2725737"/>
            <a:chOff x="3072" y="1237"/>
            <a:chExt cx="2545" cy="1898"/>
          </a:xfrm>
        </p:grpSpPr>
        <p:pic>
          <p:nvPicPr>
            <p:cNvPr id="13320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08" y="1776"/>
              <a:ext cx="1910" cy="135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13321" name="Rectangle 4"/>
            <p:cNvSpPr>
              <a:spLocks noChangeArrowheads="1"/>
            </p:cNvSpPr>
            <p:nvPr/>
          </p:nvSpPr>
          <p:spPr bwMode="auto">
            <a:xfrm>
              <a:off x="3072" y="1237"/>
              <a:ext cx="2545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>
              <a:lvl1pPr eaLnBrk="0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Font typeface="Wingdings" pitchFamily="2" charset="2"/>
                <a:buAutoNum type="arabicPeriod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b="1" i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65000"/>
                <a:buFont typeface="Wingdings" pitchFamily="2" charset="2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buFont typeface="Wingdings" pitchFamily="2" charset="2"/>
                <a:buChar char="n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5000"/>
                <a:buFont typeface="Wingdings" pitchFamily="2" charset="2"/>
                <a:buChar char="¡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buFont typeface="Wingdings" pitchFamily="2" charset="2"/>
                <a:buChar char="n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buFont typeface="Wingdings" pitchFamily="2" charset="2"/>
                <a:buChar char="n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buFont typeface="Wingdings" pitchFamily="2" charset="2"/>
                <a:buChar char="n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buFont typeface="Wingdings" pitchFamily="2" charset="2"/>
                <a:buChar char="n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buFont typeface="Wingdings" pitchFamily="2" charset="2"/>
                <a:buChar char="n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spcAft>
                  <a:spcPct val="50000"/>
                </a:spcAft>
                <a:buClrTx/>
                <a:buFontTx/>
                <a:buNone/>
              </a:pPr>
              <a:r>
                <a:rPr lang="de-DE" altLang="de-DE" sz="1400" i="0">
                  <a:solidFill>
                    <a:srgbClr val="990000"/>
                  </a:solidFill>
                  <a:ea typeface="MS Gothic" pitchFamily="49" charset="-128"/>
                </a:rPr>
                <a:t>Habitat Suitability Index (Shape Complexity</a:t>
              </a:r>
            </a:p>
            <a:p>
              <a:pPr algn="ctr" eaLnBrk="1" hangingPunct="1">
                <a:spcBef>
                  <a:spcPct val="0"/>
                </a:spcBef>
                <a:spcAft>
                  <a:spcPct val="50000"/>
                </a:spcAft>
                <a:buClrTx/>
                <a:buFontTx/>
                <a:buNone/>
              </a:pPr>
              <a:r>
                <a:rPr lang="de-DE" altLang="de-DE" sz="1400" i="0">
                  <a:solidFill>
                    <a:srgbClr val="990000"/>
                  </a:solidFill>
                  <a:ea typeface="MS Gothic" pitchFamily="49" charset="-128"/>
                </a:rPr>
                <a:t>for Arable Land in Helsinki (1950-1998)</a:t>
              </a:r>
            </a:p>
          </p:txBody>
        </p:sp>
      </p:grpSp>
      <p:grpSp>
        <p:nvGrpSpPr>
          <p:cNvPr id="13315" name="Group 5"/>
          <p:cNvGrpSpPr>
            <a:grpSpLocks/>
          </p:cNvGrpSpPr>
          <p:nvPr/>
        </p:nvGrpSpPr>
        <p:grpSpPr bwMode="auto">
          <a:xfrm>
            <a:off x="1227138" y="908050"/>
            <a:ext cx="4686300" cy="4356100"/>
            <a:chOff x="410" y="913"/>
            <a:chExt cx="3311" cy="3077"/>
          </a:xfrm>
        </p:grpSpPr>
        <p:pic>
          <p:nvPicPr>
            <p:cNvPr id="13317" name="Picture 6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0" y="1584"/>
              <a:ext cx="2389" cy="189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13318" name="Rectangle 7"/>
            <p:cNvSpPr>
              <a:spLocks noChangeArrowheads="1"/>
            </p:cNvSpPr>
            <p:nvPr/>
          </p:nvSpPr>
          <p:spPr bwMode="auto">
            <a:xfrm>
              <a:off x="415" y="3529"/>
              <a:ext cx="3306" cy="46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>
              <a:lvl1pPr eaLnBrk="0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Font typeface="Wingdings" pitchFamily="2" charset="2"/>
                <a:buAutoNum type="arabicPeriod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b="1" i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65000"/>
                <a:buFont typeface="Wingdings" pitchFamily="2" charset="2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buFont typeface="Wingdings" pitchFamily="2" charset="2"/>
                <a:buChar char="n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5000"/>
                <a:buFont typeface="Wingdings" pitchFamily="2" charset="2"/>
                <a:buChar char="¡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buFont typeface="Wingdings" pitchFamily="2" charset="2"/>
                <a:buChar char="n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buFont typeface="Wingdings" pitchFamily="2" charset="2"/>
                <a:buChar char="n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buFont typeface="Wingdings" pitchFamily="2" charset="2"/>
                <a:buChar char="n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buFont typeface="Wingdings" pitchFamily="2" charset="2"/>
                <a:buChar char="n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buFont typeface="Wingdings" pitchFamily="2" charset="2"/>
                <a:buChar char="n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spcAft>
                  <a:spcPct val="50000"/>
                </a:spcAft>
                <a:buClrTx/>
                <a:buFontTx/>
                <a:buNone/>
              </a:pPr>
              <a:r>
                <a:rPr lang="de-DE" altLang="de-DE" sz="1400" i="0">
                  <a:solidFill>
                    <a:srgbClr val="990000"/>
                  </a:solidFill>
                  <a:ea typeface="MS Gothic" pitchFamily="49" charset="-128"/>
                </a:rPr>
                <a:t>‘Green Edge Index’ for Urban Fabric </a:t>
              </a:r>
            </a:p>
            <a:p>
              <a:pPr eaLnBrk="1" hangingPunct="1">
                <a:spcBef>
                  <a:spcPct val="0"/>
                </a:spcBef>
                <a:spcAft>
                  <a:spcPct val="50000"/>
                </a:spcAft>
                <a:buClrTx/>
                <a:buFontTx/>
                <a:buNone/>
              </a:pPr>
              <a:r>
                <a:rPr lang="de-DE" altLang="de-DE" sz="1400" i="0">
                  <a:solidFill>
                    <a:srgbClr val="990000"/>
                  </a:solidFill>
                  <a:ea typeface="MS Gothic" pitchFamily="49" charset="-128"/>
                </a:rPr>
                <a:t>in Dublin (1956-1998) - how much of a region’s urban fabric </a:t>
              </a:r>
            </a:p>
            <a:p>
              <a:pPr eaLnBrk="1" hangingPunct="1">
                <a:spcBef>
                  <a:spcPct val="0"/>
                </a:spcBef>
                <a:spcAft>
                  <a:spcPct val="50000"/>
                </a:spcAft>
                <a:buClrTx/>
                <a:buFontTx/>
                <a:buNone/>
              </a:pPr>
              <a:r>
                <a:rPr lang="de-DE" altLang="de-DE" sz="1400" i="0">
                  <a:solidFill>
                    <a:srgbClr val="990000"/>
                  </a:solidFill>
                  <a:ea typeface="MS Gothic" pitchFamily="49" charset="-128"/>
                </a:rPr>
                <a:t>is adjacent to (i.e. has an edge with) vegetated areas. </a:t>
              </a:r>
            </a:p>
          </p:txBody>
        </p:sp>
        <p:pic>
          <p:nvPicPr>
            <p:cNvPr id="13319" name="Picture 8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4" y="913"/>
              <a:ext cx="2089" cy="5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</p:grpSp>
      <p:sp>
        <p:nvSpPr>
          <p:cNvPr id="10" name="Rectangle 8"/>
          <p:cNvSpPr txBox="1">
            <a:spLocks noChangeArrowheads="1"/>
          </p:cNvSpPr>
          <p:nvPr/>
        </p:nvSpPr>
        <p:spPr>
          <a:xfrm>
            <a:off x="1116013" y="223838"/>
            <a:ext cx="6372225" cy="433387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altLang="de-DE" sz="2000" b="0" kern="0" dirty="0" smtClean="0">
                <a:solidFill>
                  <a:schemeClr val="bg1"/>
                </a:solidFill>
              </a:rPr>
              <a:t>Indicators on the basis of remotely sensed data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1"/>
          <p:cNvSpPr>
            <a:spLocks noChangeArrowheads="1"/>
          </p:cNvSpPr>
          <p:nvPr/>
        </p:nvSpPr>
        <p:spPr bwMode="auto">
          <a:xfrm>
            <a:off x="1368425" y="1052513"/>
            <a:ext cx="7570788" cy="5475287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AutoNum type="arabicPeriod"/>
              <a:defRPr b="1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Wingdings" pitchFamily="2" charset="2"/>
              <a:buChar char="¡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50000"/>
              </a:spcAft>
              <a:buClrTx/>
              <a:buFontTx/>
              <a:buNone/>
            </a:pPr>
            <a:endParaRPr lang="de-DE" altLang="de-DE" b="0" i="0">
              <a:solidFill>
                <a:schemeClr val="bg1"/>
              </a:solidFill>
            </a:endParaRPr>
          </a:p>
        </p:txBody>
      </p:sp>
      <p:pic>
        <p:nvPicPr>
          <p:cNvPr id="1433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9263" y="1298575"/>
            <a:ext cx="6813550" cy="4983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" name="Rectangle 8"/>
          <p:cNvSpPr txBox="1">
            <a:spLocks noChangeArrowheads="1"/>
          </p:cNvSpPr>
          <p:nvPr/>
        </p:nvSpPr>
        <p:spPr>
          <a:xfrm>
            <a:off x="1116013" y="223838"/>
            <a:ext cx="6372225" cy="433387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altLang="de-DE" sz="2000" b="0" kern="0" dirty="0" smtClean="0">
                <a:solidFill>
                  <a:schemeClr val="bg1"/>
                </a:solidFill>
              </a:rPr>
              <a:t>ASTER Land Cover Classification for Phoenix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1"/>
          <p:cNvSpPr txBox="1">
            <a:spLocks noChangeArrowheads="1"/>
          </p:cNvSpPr>
          <p:nvPr/>
        </p:nvSpPr>
        <p:spPr bwMode="auto">
          <a:xfrm>
            <a:off x="919163" y="763588"/>
            <a:ext cx="67310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ea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AutoNum type="arabicPeriod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b="1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Wingdings" pitchFamily="2" charset="2"/>
              <a:buChar char="¡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50000"/>
              </a:spcAft>
              <a:buClrTx/>
              <a:buFontTx/>
              <a:buNone/>
            </a:pPr>
            <a:endParaRPr lang="en-US" altLang="de-DE" sz="2400" i="0">
              <a:solidFill>
                <a:srgbClr val="000000"/>
              </a:solidFill>
              <a:latin typeface="Trebuchet MS" pitchFamily="34" charset="0"/>
              <a:ea typeface="MS Gothic" pitchFamily="49" charset="-128"/>
            </a:endParaRPr>
          </a:p>
        </p:txBody>
      </p:sp>
      <p:sp>
        <p:nvSpPr>
          <p:cNvPr id="15363" name="Text Box 2"/>
          <p:cNvSpPr txBox="1">
            <a:spLocks noChangeArrowheads="1"/>
          </p:cNvSpPr>
          <p:nvPr/>
        </p:nvSpPr>
        <p:spPr bwMode="auto">
          <a:xfrm>
            <a:off x="1223963" y="1104900"/>
            <a:ext cx="3462337" cy="3941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AutoNum type="arabicPeriod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b="1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Wingdings" pitchFamily="2" charset="2"/>
              <a:buChar char="¡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50000"/>
              </a:spcAft>
              <a:buClrTx/>
              <a:buFont typeface="Wingdings" pitchFamily="2" charset="2"/>
              <a:buChar char=""/>
            </a:pPr>
            <a:r>
              <a:rPr lang="en-US" altLang="de-DE" sz="2000" b="0" i="0">
                <a:solidFill>
                  <a:srgbClr val="000000"/>
                </a:solidFill>
                <a:latin typeface="Trebuchet MS" pitchFamily="34" charset="0"/>
                <a:ea typeface="MS Gothic" pitchFamily="49" charset="-128"/>
              </a:rPr>
              <a:t>Suite of landscape metrics available (FRAGSTATS);  Class Area, Edge Density, Mean Shape Index, Interspersion and Juxtaposition Index.</a:t>
            </a:r>
          </a:p>
          <a:p>
            <a:pPr eaLnBrk="1" hangingPunct="1">
              <a:spcBef>
                <a:spcPct val="0"/>
              </a:spcBef>
              <a:spcAft>
                <a:spcPct val="50000"/>
              </a:spcAft>
              <a:buClrTx/>
              <a:buFont typeface="Wingdings" pitchFamily="2" charset="2"/>
              <a:buChar char=""/>
            </a:pPr>
            <a:r>
              <a:rPr lang="en-US" altLang="de-DE" sz="2000" b="0" i="0">
                <a:solidFill>
                  <a:srgbClr val="000000"/>
                </a:solidFill>
                <a:latin typeface="Trebuchet MS" pitchFamily="34" charset="0"/>
                <a:ea typeface="MS Gothic" pitchFamily="49" charset="-128"/>
              </a:rPr>
              <a:t>Metrics calculated on 1  x 1  km grid to allow comparison of results between urban centers and comparison with other datasets such as MODIS.</a:t>
            </a:r>
          </a:p>
        </p:txBody>
      </p:sp>
      <p:grpSp>
        <p:nvGrpSpPr>
          <p:cNvPr id="15364" name="Group 3"/>
          <p:cNvGrpSpPr>
            <a:grpSpLocks/>
          </p:cNvGrpSpPr>
          <p:nvPr/>
        </p:nvGrpSpPr>
        <p:grpSpPr bwMode="auto">
          <a:xfrm>
            <a:off x="4529138" y="836613"/>
            <a:ext cx="4608512" cy="5268912"/>
            <a:chOff x="2688" y="701"/>
            <a:chExt cx="3015" cy="3447"/>
          </a:xfrm>
        </p:grpSpPr>
        <p:pic>
          <p:nvPicPr>
            <p:cNvPr id="15367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88" y="701"/>
              <a:ext cx="3015" cy="34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15368" name="Text Box 5"/>
            <p:cNvSpPr txBox="1">
              <a:spLocks noChangeArrowheads="1"/>
            </p:cNvSpPr>
            <p:nvPr/>
          </p:nvSpPr>
          <p:spPr bwMode="auto">
            <a:xfrm>
              <a:off x="2688" y="701"/>
              <a:ext cx="3015" cy="34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Font typeface="Wingdings" pitchFamily="2" charset="2"/>
                <a:buAutoNum type="arabicPeriod"/>
                <a:defRPr b="1" i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65000"/>
                <a:buFont typeface="Wingdings" pitchFamily="2" charset="2"/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5000"/>
                <a:buFont typeface="Wingdings" pitchFamily="2" charset="2"/>
                <a:buChar char="¡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spcAft>
                  <a:spcPct val="50000"/>
                </a:spcAft>
                <a:buClrTx/>
                <a:buFontTx/>
                <a:buNone/>
              </a:pPr>
              <a:endParaRPr lang="de-DE" altLang="de-DE" b="0" i="0">
                <a:solidFill>
                  <a:schemeClr val="bg1"/>
                </a:solidFill>
              </a:endParaRPr>
            </a:p>
          </p:txBody>
        </p:sp>
      </p:grpSp>
      <p:sp>
        <p:nvSpPr>
          <p:cNvPr id="15365" name="Text Box 6"/>
          <p:cNvSpPr txBox="1">
            <a:spLocks noChangeArrowheads="1"/>
          </p:cNvSpPr>
          <p:nvPr/>
        </p:nvSpPr>
        <p:spPr bwMode="auto">
          <a:xfrm>
            <a:off x="1223963" y="5211763"/>
            <a:ext cx="2439987" cy="709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AutoNum type="arabicPeriod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b="1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Wingdings" pitchFamily="2" charset="2"/>
              <a:buChar char="¡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50000"/>
              </a:spcAft>
              <a:buClrTx/>
              <a:buFontTx/>
              <a:buNone/>
            </a:pPr>
            <a:r>
              <a:rPr lang="de-DE" altLang="de-DE" b="0" i="0">
                <a:solidFill>
                  <a:srgbClr val="000000"/>
                </a:solidFill>
                <a:ea typeface="MS Gothic" pitchFamily="49" charset="-128"/>
              </a:rPr>
              <a:t>Stefanov and Netzband, </a:t>
            </a:r>
          </a:p>
          <a:p>
            <a:pPr eaLnBrk="1" hangingPunct="1">
              <a:spcBef>
                <a:spcPct val="0"/>
              </a:spcBef>
              <a:spcAft>
                <a:spcPct val="50000"/>
              </a:spcAft>
              <a:buClrTx/>
              <a:buFontTx/>
              <a:buNone/>
            </a:pPr>
            <a:r>
              <a:rPr lang="de-DE" altLang="de-DE" b="0" i="0">
                <a:solidFill>
                  <a:srgbClr val="000000"/>
                </a:solidFill>
                <a:ea typeface="MS Gothic" pitchFamily="49" charset="-128"/>
              </a:rPr>
              <a:t>RSE, 2005</a:t>
            </a:r>
          </a:p>
        </p:txBody>
      </p:sp>
      <p:sp>
        <p:nvSpPr>
          <p:cNvPr id="2" name="Rectangle 1"/>
          <p:cNvSpPr/>
          <p:nvPr/>
        </p:nvSpPr>
        <p:spPr>
          <a:xfrm>
            <a:off x="1079500" y="220663"/>
            <a:ext cx="5418138" cy="40005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altLang="de-DE" sz="2000" kern="0" dirty="0">
                <a:solidFill>
                  <a:srgbClr val="FFFFFF"/>
                </a:solidFill>
              </a:rPr>
              <a:t>Landscape Characterization of Urban Centers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1"/>
          <p:cNvSpPr>
            <a:spLocks noChangeArrowheads="1"/>
          </p:cNvSpPr>
          <p:nvPr/>
        </p:nvSpPr>
        <p:spPr bwMode="auto">
          <a:xfrm>
            <a:off x="127000" y="800100"/>
            <a:ext cx="8940800" cy="44069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AutoNum type="arabicPeriod"/>
              <a:defRPr b="1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Wingdings" pitchFamily="2" charset="2"/>
              <a:buChar char="¡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50000"/>
              </a:spcAft>
              <a:buClrTx/>
              <a:buFontTx/>
              <a:buNone/>
            </a:pPr>
            <a:endParaRPr lang="de-DE" altLang="de-DE" b="0" i="0">
              <a:solidFill>
                <a:schemeClr val="bg1"/>
              </a:solidFill>
            </a:endParaRPr>
          </a:p>
        </p:txBody>
      </p:sp>
      <p:pic>
        <p:nvPicPr>
          <p:cNvPr id="1638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988" y="873125"/>
            <a:ext cx="2970212" cy="2376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6388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3700" y="873125"/>
            <a:ext cx="2971800" cy="2378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6389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4700" y="942975"/>
            <a:ext cx="2971800" cy="2378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6390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3221038"/>
            <a:ext cx="2970213" cy="1684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6391" name="Picture 6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1025" y="3213100"/>
            <a:ext cx="2970213" cy="1692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6392" name="Picture 7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8063" y="3176588"/>
            <a:ext cx="2971800" cy="1692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6393" name="Text Box 9"/>
          <p:cNvSpPr txBox="1">
            <a:spLocks noChangeArrowheads="1"/>
          </p:cNvSpPr>
          <p:nvPr/>
        </p:nvSpPr>
        <p:spPr bwMode="auto">
          <a:xfrm>
            <a:off x="225425" y="6135688"/>
            <a:ext cx="2181225" cy="246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AutoNum type="arabicPeriod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b="1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Wingdings" pitchFamily="2" charset="2"/>
              <a:buChar char="¡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50000"/>
              </a:spcAft>
              <a:buClrTx/>
              <a:buFontTx/>
              <a:buNone/>
            </a:pPr>
            <a:r>
              <a:rPr lang="en-US" altLang="de-DE" sz="1000" b="0" i="0">
                <a:solidFill>
                  <a:srgbClr val="333333"/>
                </a:solidFill>
                <a:latin typeface="Trebuchet MS" pitchFamily="34" charset="0"/>
                <a:ea typeface="MS Gothic" pitchFamily="49" charset="-128"/>
              </a:rPr>
              <a:t>(Stefanov and Netzband, 2005)</a:t>
            </a:r>
            <a:r>
              <a:rPr lang="en-US" altLang="de-DE" sz="1000" b="0" i="0">
                <a:solidFill>
                  <a:srgbClr val="FFFFFF"/>
                </a:solidFill>
                <a:latin typeface="Trebuchet MS" pitchFamily="34" charset="0"/>
                <a:ea typeface="MS Gothic" pitchFamily="49" charset="-128"/>
              </a:rPr>
              <a:t>iew)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079500" y="220663"/>
            <a:ext cx="5418138" cy="40005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altLang="de-DE" sz="2000" kern="0" dirty="0">
                <a:solidFill>
                  <a:srgbClr val="FFFFFF"/>
                </a:solidFill>
              </a:rPr>
              <a:t>Landscape Metric Results for Phoenix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2"/>
          <p:cNvSpPr txBox="1">
            <a:spLocks noChangeArrowheads="1"/>
          </p:cNvSpPr>
          <p:nvPr/>
        </p:nvSpPr>
        <p:spPr bwMode="auto">
          <a:xfrm>
            <a:off x="611188" y="944563"/>
            <a:ext cx="5113337" cy="4608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342900" indent="-342900" ea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AutoNum type="arabicPeriod"/>
              <a:tabLst>
                <a:tab pos="790575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  <a:tab pos="9774238" algn="l"/>
              </a:tabLst>
              <a:defRPr b="1" i="1">
                <a:solidFill>
                  <a:schemeClr val="tx1"/>
                </a:solidFill>
                <a:latin typeface="Arial" charset="0"/>
              </a:defRPr>
            </a:lvl1pPr>
            <a:lvl2pPr marL="790575" indent="-263525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tabLst>
                <a:tab pos="790575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  <a:tab pos="9774238" algn="l"/>
              </a:tabLst>
              <a:defRPr sz="1600">
                <a:solidFill>
                  <a:schemeClr val="tx1"/>
                </a:solidFill>
                <a:latin typeface="Arial" charset="0"/>
              </a:defRPr>
            </a:lvl2pPr>
            <a:lvl3pPr marL="1198563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790575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  <a:tab pos="9774238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Wingdings" pitchFamily="2" charset="2"/>
              <a:buChar char="¡"/>
              <a:tabLst>
                <a:tab pos="790575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  <a:tab pos="97742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790575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  <a:tab pos="97742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790575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  <a:tab pos="97742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790575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  <a:tab pos="97742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790575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  <a:tab pos="97742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790575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  <a:tab pos="97742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lvl="1" eaLnBrk="1" hangingPunct="1">
              <a:lnSpc>
                <a:spcPct val="80000"/>
              </a:lnSpc>
              <a:spcBef>
                <a:spcPts val="700"/>
              </a:spcBef>
              <a:spcAft>
                <a:spcPct val="50000"/>
              </a:spcAft>
              <a:buClrTx/>
              <a:buSzTx/>
              <a:buFont typeface="Trebuchet MS" pitchFamily="34" charset="0"/>
              <a:buChar char="•"/>
            </a:pPr>
            <a:r>
              <a:rPr lang="en-US" altLang="de-DE" sz="2000">
                <a:solidFill>
                  <a:srgbClr val="000000"/>
                </a:solidFill>
                <a:latin typeface="Trebuchet MS" pitchFamily="34" charset="0"/>
                <a:ea typeface="MS Gothic" pitchFamily="49" charset="-128"/>
              </a:rPr>
              <a:t>Capital region of Andhra Pradesh State </a:t>
            </a:r>
          </a:p>
          <a:p>
            <a:pPr lvl="1" eaLnBrk="1" hangingPunct="1">
              <a:lnSpc>
                <a:spcPct val="80000"/>
              </a:lnSpc>
              <a:spcBef>
                <a:spcPts val="700"/>
              </a:spcBef>
              <a:spcAft>
                <a:spcPct val="50000"/>
              </a:spcAft>
              <a:buClrTx/>
              <a:buSzTx/>
              <a:buFont typeface="Trebuchet MS" pitchFamily="34" charset="0"/>
              <a:buChar char="•"/>
            </a:pPr>
            <a:r>
              <a:rPr lang="en-US" altLang="de-DE" sz="2000">
                <a:solidFill>
                  <a:srgbClr val="000000"/>
                </a:solidFill>
                <a:latin typeface="Trebuchet MS" pitchFamily="34" charset="0"/>
                <a:ea typeface="MS Gothic" pitchFamily="49" charset="-128"/>
              </a:rPr>
              <a:t>It spreads over an area of </a:t>
            </a:r>
            <a:r>
              <a:rPr lang="en-US" altLang="de-DE" sz="2000">
                <a:solidFill>
                  <a:srgbClr val="0000FF"/>
                </a:solidFill>
                <a:latin typeface="Trebuchet MS" pitchFamily="34" charset="0"/>
                <a:ea typeface="MS Gothic" pitchFamily="49" charset="-128"/>
              </a:rPr>
              <a:t>1279 km²</a:t>
            </a:r>
          </a:p>
          <a:p>
            <a:pPr lvl="1" eaLnBrk="1" hangingPunct="1">
              <a:lnSpc>
                <a:spcPct val="80000"/>
              </a:lnSpc>
              <a:spcBef>
                <a:spcPts val="700"/>
              </a:spcBef>
              <a:spcAft>
                <a:spcPct val="50000"/>
              </a:spcAft>
              <a:buClrTx/>
              <a:buSzTx/>
              <a:buFont typeface="Trebuchet MS" pitchFamily="34" charset="0"/>
              <a:buChar char="•"/>
            </a:pPr>
            <a:r>
              <a:rPr lang="en-US" altLang="de-DE" sz="2000">
                <a:solidFill>
                  <a:srgbClr val="000000"/>
                </a:solidFill>
                <a:latin typeface="Trebuchet MS" pitchFamily="34" charset="0"/>
                <a:ea typeface="MS Gothic" pitchFamily="49" charset="-128"/>
              </a:rPr>
              <a:t>Urban population: </a:t>
            </a:r>
          </a:p>
          <a:p>
            <a:pPr lvl="2" eaLnBrk="1" hangingPunct="1">
              <a:lnSpc>
                <a:spcPct val="80000"/>
              </a:lnSpc>
              <a:spcBef>
                <a:spcPts val="600"/>
              </a:spcBef>
              <a:spcAft>
                <a:spcPct val="50000"/>
              </a:spcAft>
              <a:buClrTx/>
              <a:buSzTx/>
              <a:buFont typeface="Trebuchet MS" pitchFamily="34" charset="0"/>
              <a:buChar char="•"/>
            </a:pPr>
            <a:r>
              <a:rPr lang="en-US" altLang="de-DE" sz="1600">
                <a:solidFill>
                  <a:srgbClr val="000000"/>
                </a:solidFill>
                <a:latin typeface="Trebuchet MS" pitchFamily="34" charset="0"/>
                <a:ea typeface="MS Gothic" pitchFamily="49" charset="-128"/>
              </a:rPr>
              <a:t>increased by 41.57% as against 43% of the total Andhra Pradesh state and 36% of total country. </a:t>
            </a:r>
          </a:p>
          <a:p>
            <a:pPr lvl="2" eaLnBrk="1" hangingPunct="1">
              <a:lnSpc>
                <a:spcPct val="80000"/>
              </a:lnSpc>
              <a:spcBef>
                <a:spcPts val="600"/>
              </a:spcBef>
              <a:spcAft>
                <a:spcPct val="50000"/>
              </a:spcAft>
              <a:buClrTx/>
              <a:buSzTx/>
              <a:buFont typeface="Trebuchet MS" pitchFamily="34" charset="0"/>
              <a:buChar char="•"/>
            </a:pPr>
            <a:r>
              <a:rPr lang="en-US" altLang="de-DE" sz="1600">
                <a:solidFill>
                  <a:srgbClr val="000000"/>
                </a:solidFill>
                <a:latin typeface="Trebuchet MS" pitchFamily="34" charset="0"/>
                <a:ea typeface="MS Gothic" pitchFamily="49" charset="-128"/>
              </a:rPr>
              <a:t>just </a:t>
            </a:r>
            <a:r>
              <a:rPr lang="en-US" altLang="de-DE" sz="1600" b="1">
                <a:solidFill>
                  <a:srgbClr val="000000"/>
                </a:solidFill>
                <a:latin typeface="Trebuchet MS" pitchFamily="34" charset="0"/>
                <a:ea typeface="MS Gothic" pitchFamily="49" charset="-128"/>
              </a:rPr>
              <a:t>0.44 million</a:t>
            </a:r>
            <a:r>
              <a:rPr lang="en-US" altLang="de-DE" sz="1600">
                <a:solidFill>
                  <a:srgbClr val="000000"/>
                </a:solidFill>
                <a:latin typeface="Trebuchet MS" pitchFamily="34" charset="0"/>
                <a:ea typeface="MS Gothic" pitchFamily="49" charset="-128"/>
              </a:rPr>
              <a:t> in </a:t>
            </a:r>
            <a:r>
              <a:rPr lang="en-US" altLang="de-DE" sz="1600" b="1">
                <a:solidFill>
                  <a:srgbClr val="000000"/>
                </a:solidFill>
                <a:latin typeface="Trebuchet MS" pitchFamily="34" charset="0"/>
                <a:ea typeface="MS Gothic" pitchFamily="49" charset="-128"/>
              </a:rPr>
              <a:t>1901 </a:t>
            </a:r>
          </a:p>
          <a:p>
            <a:pPr lvl="2" eaLnBrk="1" hangingPunct="1">
              <a:lnSpc>
                <a:spcPct val="80000"/>
              </a:lnSpc>
              <a:spcBef>
                <a:spcPts val="600"/>
              </a:spcBef>
              <a:spcAft>
                <a:spcPct val="50000"/>
              </a:spcAft>
              <a:buClrTx/>
              <a:buSzTx/>
              <a:buFont typeface="Trebuchet MS" pitchFamily="34" charset="0"/>
              <a:buChar char="•"/>
            </a:pPr>
            <a:r>
              <a:rPr lang="en-US" altLang="de-DE" sz="1600">
                <a:solidFill>
                  <a:srgbClr val="000000"/>
                </a:solidFill>
                <a:latin typeface="Trebuchet MS" pitchFamily="34" charset="0"/>
                <a:ea typeface="MS Gothic" pitchFamily="49" charset="-128"/>
              </a:rPr>
              <a:t>after India’s independence in </a:t>
            </a:r>
            <a:r>
              <a:rPr lang="en-US" altLang="de-DE" sz="1600" b="1">
                <a:solidFill>
                  <a:srgbClr val="000000"/>
                </a:solidFill>
                <a:latin typeface="Trebuchet MS" pitchFamily="34" charset="0"/>
                <a:ea typeface="MS Gothic" pitchFamily="49" charset="-128"/>
              </a:rPr>
              <a:t>1947 1.13 million</a:t>
            </a:r>
            <a:r>
              <a:rPr lang="en-US" altLang="de-DE" sz="1600">
                <a:solidFill>
                  <a:srgbClr val="000000"/>
                </a:solidFill>
                <a:latin typeface="Trebuchet MS" pitchFamily="34" charset="0"/>
                <a:ea typeface="MS Gothic" pitchFamily="49" charset="-128"/>
              </a:rPr>
              <a:t>, </a:t>
            </a:r>
          </a:p>
          <a:p>
            <a:pPr lvl="2" eaLnBrk="1" hangingPunct="1">
              <a:lnSpc>
                <a:spcPct val="80000"/>
              </a:lnSpc>
              <a:spcBef>
                <a:spcPts val="600"/>
              </a:spcBef>
              <a:spcAft>
                <a:spcPct val="50000"/>
              </a:spcAft>
              <a:buClrTx/>
              <a:buSzTx/>
              <a:buFont typeface="Trebuchet MS" pitchFamily="34" charset="0"/>
              <a:buChar char="•"/>
            </a:pPr>
            <a:r>
              <a:rPr lang="en-US" altLang="de-DE" sz="1600">
                <a:solidFill>
                  <a:srgbClr val="000000"/>
                </a:solidFill>
                <a:latin typeface="Trebuchet MS" pitchFamily="34" charset="0"/>
                <a:ea typeface="MS Gothic" pitchFamily="49" charset="-128"/>
              </a:rPr>
              <a:t>up-to </a:t>
            </a:r>
            <a:r>
              <a:rPr lang="en-US" altLang="de-DE" sz="1600" b="1">
                <a:solidFill>
                  <a:srgbClr val="000000"/>
                </a:solidFill>
                <a:latin typeface="Trebuchet MS" pitchFamily="34" charset="0"/>
                <a:ea typeface="MS Gothic" pitchFamily="49" charset="-128"/>
              </a:rPr>
              <a:t>3.6 million by 2001</a:t>
            </a:r>
            <a:r>
              <a:rPr lang="en-US" altLang="de-DE" sz="1600">
                <a:solidFill>
                  <a:srgbClr val="000000"/>
                </a:solidFill>
                <a:latin typeface="Trebuchet MS" pitchFamily="34" charset="0"/>
                <a:ea typeface="MS Gothic" pitchFamily="49" charset="-128"/>
              </a:rPr>
              <a:t>.</a:t>
            </a:r>
            <a:r>
              <a:rPr lang="de-DE" altLang="de-DE" sz="1600">
                <a:solidFill>
                  <a:srgbClr val="000000"/>
                </a:solidFill>
                <a:latin typeface="Trebuchet MS" pitchFamily="34" charset="0"/>
                <a:ea typeface="MS Gothic" pitchFamily="49" charset="-128"/>
              </a:rPr>
              <a:t> </a:t>
            </a:r>
          </a:p>
          <a:p>
            <a:pPr lvl="1" eaLnBrk="1" hangingPunct="1">
              <a:lnSpc>
                <a:spcPct val="80000"/>
              </a:lnSpc>
              <a:spcBef>
                <a:spcPts val="700"/>
              </a:spcBef>
              <a:spcAft>
                <a:spcPct val="50000"/>
              </a:spcAft>
              <a:buClrTx/>
              <a:buSzTx/>
              <a:buFont typeface="Trebuchet MS" pitchFamily="34" charset="0"/>
              <a:buChar char="•"/>
            </a:pPr>
            <a:r>
              <a:rPr lang="en-US" altLang="de-DE" sz="2000">
                <a:solidFill>
                  <a:srgbClr val="000000"/>
                </a:solidFill>
                <a:latin typeface="Trebuchet MS" pitchFamily="34" charset="0"/>
                <a:ea typeface="MS Gothic" pitchFamily="49" charset="-128"/>
              </a:rPr>
              <a:t>Climate: </a:t>
            </a:r>
          </a:p>
          <a:p>
            <a:pPr lvl="2" eaLnBrk="1" hangingPunct="1">
              <a:lnSpc>
                <a:spcPct val="80000"/>
              </a:lnSpc>
              <a:spcBef>
                <a:spcPts val="600"/>
              </a:spcBef>
              <a:spcAft>
                <a:spcPct val="50000"/>
              </a:spcAft>
              <a:buClrTx/>
              <a:buSzTx/>
              <a:buFont typeface="Trebuchet MS" pitchFamily="34" charset="0"/>
              <a:buChar char="•"/>
            </a:pPr>
            <a:r>
              <a:rPr lang="en-US" altLang="de-DE" sz="1600">
                <a:solidFill>
                  <a:srgbClr val="000000"/>
                </a:solidFill>
                <a:latin typeface="Trebuchet MS" pitchFamily="34" charset="0"/>
                <a:ea typeface="MS Gothic" pitchFamily="49" charset="-128"/>
              </a:rPr>
              <a:t>hot semi-arid moist with dry summers maximum temperature 40ºC and mild winters minimum temperature up-to 15ºC with average rainfall of about 75 cm</a:t>
            </a:r>
          </a:p>
        </p:txBody>
      </p:sp>
      <p:grpSp>
        <p:nvGrpSpPr>
          <p:cNvPr id="17411" name="Group 3"/>
          <p:cNvGrpSpPr>
            <a:grpSpLocks/>
          </p:cNvGrpSpPr>
          <p:nvPr/>
        </p:nvGrpSpPr>
        <p:grpSpPr bwMode="auto">
          <a:xfrm>
            <a:off x="5797550" y="873125"/>
            <a:ext cx="3167063" cy="3511550"/>
            <a:chOff x="3551" y="1179"/>
            <a:chExt cx="1995" cy="2212"/>
          </a:xfrm>
        </p:grpSpPr>
        <p:grpSp>
          <p:nvGrpSpPr>
            <p:cNvPr id="17414" name="Group 4"/>
            <p:cNvGrpSpPr>
              <a:grpSpLocks/>
            </p:cNvGrpSpPr>
            <p:nvPr/>
          </p:nvGrpSpPr>
          <p:grpSpPr bwMode="auto">
            <a:xfrm>
              <a:off x="3551" y="1179"/>
              <a:ext cx="1993" cy="2212"/>
              <a:chOff x="3551" y="1179"/>
              <a:chExt cx="1993" cy="2212"/>
            </a:xfrm>
          </p:grpSpPr>
          <p:grpSp>
            <p:nvGrpSpPr>
              <p:cNvPr id="17417" name="Group 5"/>
              <p:cNvGrpSpPr>
                <a:grpSpLocks/>
              </p:cNvGrpSpPr>
              <p:nvPr/>
            </p:nvGrpSpPr>
            <p:grpSpPr bwMode="auto">
              <a:xfrm>
                <a:off x="3551" y="1179"/>
                <a:ext cx="1983" cy="2212"/>
                <a:chOff x="3551" y="1179"/>
                <a:chExt cx="1983" cy="2212"/>
              </a:xfrm>
            </p:grpSpPr>
            <p:grpSp>
              <p:nvGrpSpPr>
                <p:cNvPr id="17419" name="Group 6"/>
                <p:cNvGrpSpPr>
                  <a:grpSpLocks/>
                </p:cNvGrpSpPr>
                <p:nvPr/>
              </p:nvGrpSpPr>
              <p:grpSpPr bwMode="auto">
                <a:xfrm>
                  <a:off x="3551" y="1179"/>
                  <a:ext cx="1983" cy="2212"/>
                  <a:chOff x="3551" y="1179"/>
                  <a:chExt cx="1983" cy="2212"/>
                </a:xfrm>
              </p:grpSpPr>
              <p:pic>
                <p:nvPicPr>
                  <p:cNvPr id="17421" name="Picture 7"/>
                  <p:cNvPicPr>
                    <a:picLocks noChangeAspect="1" noChangeArrowheads="1"/>
                  </p:cNvPicPr>
                  <p:nvPr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51" y="1179"/>
                    <a:ext cx="1983" cy="1942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blipFill dpi="0" rotWithShape="0">
                          <a:blip/>
                          <a:srcRect/>
                          <a:stretch>
                            <a:fillRect/>
                          </a:stretch>
                        </a:blip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</p:pic>
              <p:sp>
                <p:nvSpPr>
                  <p:cNvPr id="17422" name="Text 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642" y="3183"/>
                    <a:ext cx="1892" cy="208"/>
                  </a:xfrm>
                  <a:prstGeom prst="rect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 lIns="90000" tIns="46800" rIns="90000" bIns="46800"/>
                  <a:lstStyle>
                    <a:lvl1pPr eaLnBrk="0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tx1"/>
                      </a:buClr>
                      <a:buFont typeface="Wingdings" pitchFamily="2" charset="2"/>
                      <a:buAutoNum type="arabicPeriod"/>
                      <a:tabLst>
                        <a:tab pos="0" algn="l"/>
                        <a:tab pos="447675" algn="l"/>
                        <a:tab pos="896938" algn="l"/>
                        <a:tab pos="1346200" algn="l"/>
                        <a:tab pos="1795463" algn="l"/>
                        <a:tab pos="2244725" algn="l"/>
                        <a:tab pos="2693988" algn="l"/>
                        <a:tab pos="3143250" algn="l"/>
                        <a:tab pos="3592513" algn="l"/>
                        <a:tab pos="4041775" algn="l"/>
                        <a:tab pos="4491038" algn="l"/>
                        <a:tab pos="4940300" algn="l"/>
                        <a:tab pos="5389563" algn="l"/>
                        <a:tab pos="5838825" algn="l"/>
                        <a:tab pos="6288088" algn="l"/>
                        <a:tab pos="6737350" algn="l"/>
                        <a:tab pos="7186613" algn="l"/>
                        <a:tab pos="7635875" algn="l"/>
                        <a:tab pos="8085138" algn="l"/>
                        <a:tab pos="8534400" algn="l"/>
                        <a:tab pos="8983663" algn="l"/>
                      </a:tabLst>
                      <a:defRPr b="1" i="1"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hlink"/>
                      </a:buClr>
                      <a:buSzPct val="65000"/>
                      <a:buFont typeface="Wingdings" pitchFamily="2" charset="2"/>
                      <a:tabLst>
                        <a:tab pos="0" algn="l"/>
                        <a:tab pos="447675" algn="l"/>
                        <a:tab pos="896938" algn="l"/>
                        <a:tab pos="1346200" algn="l"/>
                        <a:tab pos="1795463" algn="l"/>
                        <a:tab pos="2244725" algn="l"/>
                        <a:tab pos="2693988" algn="l"/>
                        <a:tab pos="3143250" algn="l"/>
                        <a:tab pos="3592513" algn="l"/>
                        <a:tab pos="4041775" algn="l"/>
                        <a:tab pos="4491038" algn="l"/>
                        <a:tab pos="4940300" algn="l"/>
                        <a:tab pos="5389563" algn="l"/>
                        <a:tab pos="5838825" algn="l"/>
                        <a:tab pos="6288088" algn="l"/>
                        <a:tab pos="6737350" algn="l"/>
                        <a:tab pos="7186613" algn="l"/>
                        <a:tab pos="7635875" algn="l"/>
                        <a:tab pos="8085138" algn="l"/>
                        <a:tab pos="8534400" algn="l"/>
                        <a:tab pos="8983663" algn="l"/>
                      </a:tabLst>
                      <a:defRPr sz="1600"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1"/>
                      </a:buClr>
                      <a:buSzPct val="70000"/>
                      <a:buFont typeface="Wingdings" pitchFamily="2" charset="2"/>
                      <a:buChar char="n"/>
                      <a:tabLst>
                        <a:tab pos="0" algn="l"/>
                        <a:tab pos="447675" algn="l"/>
                        <a:tab pos="896938" algn="l"/>
                        <a:tab pos="1346200" algn="l"/>
                        <a:tab pos="1795463" algn="l"/>
                        <a:tab pos="2244725" algn="l"/>
                        <a:tab pos="2693988" algn="l"/>
                        <a:tab pos="3143250" algn="l"/>
                        <a:tab pos="3592513" algn="l"/>
                        <a:tab pos="4041775" algn="l"/>
                        <a:tab pos="4491038" algn="l"/>
                        <a:tab pos="4940300" algn="l"/>
                        <a:tab pos="5389563" algn="l"/>
                        <a:tab pos="5838825" algn="l"/>
                        <a:tab pos="6288088" algn="l"/>
                        <a:tab pos="6737350" algn="l"/>
                        <a:tab pos="7186613" algn="l"/>
                        <a:tab pos="7635875" algn="l"/>
                        <a:tab pos="8085138" algn="l"/>
                        <a:tab pos="8534400" algn="l"/>
                        <a:tab pos="8983663" algn="l"/>
                      </a:tabLst>
                      <a:defRPr sz="2400"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hlink"/>
                      </a:buClr>
                      <a:buSzPct val="75000"/>
                      <a:buFont typeface="Wingdings" pitchFamily="2" charset="2"/>
                      <a:buChar char="¡"/>
                      <a:tabLst>
                        <a:tab pos="0" algn="l"/>
                        <a:tab pos="447675" algn="l"/>
                        <a:tab pos="896938" algn="l"/>
                        <a:tab pos="1346200" algn="l"/>
                        <a:tab pos="1795463" algn="l"/>
                        <a:tab pos="2244725" algn="l"/>
                        <a:tab pos="2693988" algn="l"/>
                        <a:tab pos="3143250" algn="l"/>
                        <a:tab pos="3592513" algn="l"/>
                        <a:tab pos="4041775" algn="l"/>
                        <a:tab pos="4491038" algn="l"/>
                        <a:tab pos="4940300" algn="l"/>
                        <a:tab pos="5389563" algn="l"/>
                        <a:tab pos="5838825" algn="l"/>
                        <a:tab pos="6288088" algn="l"/>
                        <a:tab pos="6737350" algn="l"/>
                        <a:tab pos="7186613" algn="l"/>
                        <a:tab pos="7635875" algn="l"/>
                        <a:tab pos="8085138" algn="l"/>
                        <a:tab pos="8534400" algn="l"/>
                        <a:tab pos="8983663" algn="l"/>
                      </a:tabLst>
                      <a:defRPr sz="2000"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1"/>
                      </a:buClr>
                      <a:buSzPct val="70000"/>
                      <a:buFont typeface="Wingdings" pitchFamily="2" charset="2"/>
                      <a:buChar char="n"/>
                      <a:tabLst>
                        <a:tab pos="0" algn="l"/>
                        <a:tab pos="447675" algn="l"/>
                        <a:tab pos="896938" algn="l"/>
                        <a:tab pos="1346200" algn="l"/>
                        <a:tab pos="1795463" algn="l"/>
                        <a:tab pos="2244725" algn="l"/>
                        <a:tab pos="2693988" algn="l"/>
                        <a:tab pos="3143250" algn="l"/>
                        <a:tab pos="3592513" algn="l"/>
                        <a:tab pos="4041775" algn="l"/>
                        <a:tab pos="4491038" algn="l"/>
                        <a:tab pos="4940300" algn="l"/>
                        <a:tab pos="5389563" algn="l"/>
                        <a:tab pos="5838825" algn="l"/>
                        <a:tab pos="6288088" algn="l"/>
                        <a:tab pos="6737350" algn="l"/>
                        <a:tab pos="7186613" algn="l"/>
                        <a:tab pos="7635875" algn="l"/>
                        <a:tab pos="8085138" algn="l"/>
                        <a:tab pos="8534400" algn="l"/>
                        <a:tab pos="8983663" algn="l"/>
                      </a:tabLst>
                      <a:defRPr sz="2000"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1"/>
                      </a:buClr>
                      <a:buSzPct val="70000"/>
                      <a:buFont typeface="Wingdings" pitchFamily="2" charset="2"/>
                      <a:buChar char="n"/>
                      <a:tabLst>
                        <a:tab pos="0" algn="l"/>
                        <a:tab pos="447675" algn="l"/>
                        <a:tab pos="896938" algn="l"/>
                        <a:tab pos="1346200" algn="l"/>
                        <a:tab pos="1795463" algn="l"/>
                        <a:tab pos="2244725" algn="l"/>
                        <a:tab pos="2693988" algn="l"/>
                        <a:tab pos="3143250" algn="l"/>
                        <a:tab pos="3592513" algn="l"/>
                        <a:tab pos="4041775" algn="l"/>
                        <a:tab pos="4491038" algn="l"/>
                        <a:tab pos="4940300" algn="l"/>
                        <a:tab pos="5389563" algn="l"/>
                        <a:tab pos="5838825" algn="l"/>
                        <a:tab pos="6288088" algn="l"/>
                        <a:tab pos="6737350" algn="l"/>
                        <a:tab pos="7186613" algn="l"/>
                        <a:tab pos="7635875" algn="l"/>
                        <a:tab pos="8085138" algn="l"/>
                        <a:tab pos="8534400" algn="l"/>
                        <a:tab pos="8983663" algn="l"/>
                      </a:tabLst>
                      <a:defRPr sz="2000"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1"/>
                      </a:buClr>
                      <a:buSzPct val="70000"/>
                      <a:buFont typeface="Wingdings" pitchFamily="2" charset="2"/>
                      <a:buChar char="n"/>
                      <a:tabLst>
                        <a:tab pos="0" algn="l"/>
                        <a:tab pos="447675" algn="l"/>
                        <a:tab pos="896938" algn="l"/>
                        <a:tab pos="1346200" algn="l"/>
                        <a:tab pos="1795463" algn="l"/>
                        <a:tab pos="2244725" algn="l"/>
                        <a:tab pos="2693988" algn="l"/>
                        <a:tab pos="3143250" algn="l"/>
                        <a:tab pos="3592513" algn="l"/>
                        <a:tab pos="4041775" algn="l"/>
                        <a:tab pos="4491038" algn="l"/>
                        <a:tab pos="4940300" algn="l"/>
                        <a:tab pos="5389563" algn="l"/>
                        <a:tab pos="5838825" algn="l"/>
                        <a:tab pos="6288088" algn="l"/>
                        <a:tab pos="6737350" algn="l"/>
                        <a:tab pos="7186613" algn="l"/>
                        <a:tab pos="7635875" algn="l"/>
                        <a:tab pos="8085138" algn="l"/>
                        <a:tab pos="8534400" algn="l"/>
                        <a:tab pos="8983663" algn="l"/>
                      </a:tabLst>
                      <a:defRPr sz="2000"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1"/>
                      </a:buClr>
                      <a:buSzPct val="70000"/>
                      <a:buFont typeface="Wingdings" pitchFamily="2" charset="2"/>
                      <a:buChar char="n"/>
                      <a:tabLst>
                        <a:tab pos="0" algn="l"/>
                        <a:tab pos="447675" algn="l"/>
                        <a:tab pos="896938" algn="l"/>
                        <a:tab pos="1346200" algn="l"/>
                        <a:tab pos="1795463" algn="l"/>
                        <a:tab pos="2244725" algn="l"/>
                        <a:tab pos="2693988" algn="l"/>
                        <a:tab pos="3143250" algn="l"/>
                        <a:tab pos="3592513" algn="l"/>
                        <a:tab pos="4041775" algn="l"/>
                        <a:tab pos="4491038" algn="l"/>
                        <a:tab pos="4940300" algn="l"/>
                        <a:tab pos="5389563" algn="l"/>
                        <a:tab pos="5838825" algn="l"/>
                        <a:tab pos="6288088" algn="l"/>
                        <a:tab pos="6737350" algn="l"/>
                        <a:tab pos="7186613" algn="l"/>
                        <a:tab pos="7635875" algn="l"/>
                        <a:tab pos="8085138" algn="l"/>
                        <a:tab pos="8534400" algn="l"/>
                        <a:tab pos="8983663" algn="l"/>
                      </a:tabLst>
                      <a:defRPr sz="2000"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1"/>
                      </a:buClr>
                      <a:buSzPct val="70000"/>
                      <a:buFont typeface="Wingdings" pitchFamily="2" charset="2"/>
                      <a:buChar char="n"/>
                      <a:tabLst>
                        <a:tab pos="0" algn="l"/>
                        <a:tab pos="447675" algn="l"/>
                        <a:tab pos="896938" algn="l"/>
                        <a:tab pos="1346200" algn="l"/>
                        <a:tab pos="1795463" algn="l"/>
                        <a:tab pos="2244725" algn="l"/>
                        <a:tab pos="2693988" algn="l"/>
                        <a:tab pos="3143250" algn="l"/>
                        <a:tab pos="3592513" algn="l"/>
                        <a:tab pos="4041775" algn="l"/>
                        <a:tab pos="4491038" algn="l"/>
                        <a:tab pos="4940300" algn="l"/>
                        <a:tab pos="5389563" algn="l"/>
                        <a:tab pos="5838825" algn="l"/>
                        <a:tab pos="6288088" algn="l"/>
                        <a:tab pos="6737350" algn="l"/>
                        <a:tab pos="7186613" algn="l"/>
                        <a:tab pos="7635875" algn="l"/>
                        <a:tab pos="8085138" algn="l"/>
                        <a:tab pos="8534400" algn="l"/>
                        <a:tab pos="8983663" algn="l"/>
                      </a:tabLst>
                      <a:defRPr sz="2000"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spcAft>
                        <a:spcPct val="50000"/>
                      </a:spcAft>
                      <a:buClrTx/>
                      <a:buFontTx/>
                      <a:buNone/>
                    </a:pPr>
                    <a:r>
                      <a:rPr lang="de-DE" altLang="de-DE" sz="900" b="0" i="0">
                        <a:solidFill>
                          <a:srgbClr val="000000"/>
                        </a:solidFill>
                        <a:latin typeface="Times New Roman" pitchFamily="18" charset="0"/>
                        <a:ea typeface="MS Gothic" pitchFamily="49" charset="-128"/>
                      </a:rPr>
                      <a:t>Fig. 1 Location of study area Hyderabad</a:t>
                    </a:r>
                  </a:p>
                </p:txBody>
              </p:sp>
            </p:grpSp>
            <p:sp>
              <p:nvSpPr>
                <p:cNvPr id="17420" name="Text Box 9"/>
                <p:cNvSpPr txBox="1">
                  <a:spLocks noChangeArrowheads="1"/>
                </p:cNvSpPr>
                <p:nvPr/>
              </p:nvSpPr>
              <p:spPr bwMode="auto">
                <a:xfrm>
                  <a:off x="4364" y="1211"/>
                  <a:ext cx="806" cy="211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/>
                <a:lstStyle>
                  <a:lvl1pPr eaLnBrk="0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1"/>
                    </a:buClr>
                    <a:buFont typeface="Wingdings" pitchFamily="2" charset="2"/>
                    <a:buAutoNum type="arabicPeriod"/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b="1" i="1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itchFamily="2" charset="2"/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70000"/>
                    <a:buFont typeface="Wingdings" pitchFamily="2" charset="2"/>
                    <a:buChar char="n"/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75000"/>
                    <a:buFont typeface="Wingdings" pitchFamily="2" charset="2"/>
                    <a:buChar char="¡"/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70000"/>
                    <a:buFont typeface="Wingdings" pitchFamily="2" charset="2"/>
                    <a:buChar char="n"/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70000"/>
                    <a:buFont typeface="Wingdings" pitchFamily="2" charset="2"/>
                    <a:buChar char="n"/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70000"/>
                    <a:buFont typeface="Wingdings" pitchFamily="2" charset="2"/>
                    <a:buChar char="n"/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70000"/>
                    <a:buFont typeface="Wingdings" pitchFamily="2" charset="2"/>
                    <a:buChar char="n"/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70000"/>
                    <a:buFont typeface="Wingdings" pitchFamily="2" charset="2"/>
                    <a:buChar char="n"/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spcAft>
                      <a:spcPct val="50000"/>
                    </a:spcAft>
                    <a:buClrTx/>
                    <a:buFontTx/>
                    <a:buNone/>
                  </a:pPr>
                  <a:r>
                    <a:rPr lang="de-DE" altLang="de-DE" sz="800" i="0">
                      <a:solidFill>
                        <a:srgbClr val="000000"/>
                      </a:solidFill>
                      <a:latin typeface="Times New Roman" pitchFamily="18" charset="0"/>
                      <a:ea typeface="MS Gothic" pitchFamily="49" charset="-128"/>
                    </a:rPr>
                    <a:t>Andhra Pradesh</a:t>
                  </a:r>
                </a:p>
              </p:txBody>
            </p:sp>
          </p:grpSp>
          <p:sp>
            <p:nvSpPr>
              <p:cNvPr id="17418" name="Line 10"/>
              <p:cNvSpPr>
                <a:spLocks noChangeShapeType="1"/>
              </p:cNvSpPr>
              <p:nvPr/>
            </p:nvSpPr>
            <p:spPr bwMode="auto">
              <a:xfrm>
                <a:off x="5545" y="1194"/>
                <a:ext cx="0" cy="1907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</p:grpSp>
        <p:sp>
          <p:nvSpPr>
            <p:cNvPr id="17415" name="Line 11"/>
            <p:cNvSpPr>
              <a:spLocks noChangeShapeType="1"/>
            </p:cNvSpPr>
            <p:nvPr/>
          </p:nvSpPr>
          <p:spPr bwMode="auto">
            <a:xfrm flipH="1">
              <a:off x="3992" y="2973"/>
              <a:ext cx="1203" cy="129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17416" name="Line 12"/>
            <p:cNvSpPr>
              <a:spLocks noChangeShapeType="1"/>
            </p:cNvSpPr>
            <p:nvPr/>
          </p:nvSpPr>
          <p:spPr bwMode="auto">
            <a:xfrm flipV="1">
              <a:off x="5303" y="1378"/>
              <a:ext cx="243" cy="1479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</p:grpSp>
      <p:sp>
        <p:nvSpPr>
          <p:cNvPr id="17412" name="Text Box 13"/>
          <p:cNvSpPr txBox="1">
            <a:spLocks noChangeArrowheads="1"/>
          </p:cNvSpPr>
          <p:nvPr/>
        </p:nvSpPr>
        <p:spPr bwMode="auto">
          <a:xfrm>
            <a:off x="6213475" y="5516563"/>
            <a:ext cx="2246313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 ea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AutoNum type="arabicPeriod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b="1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Wingdings" pitchFamily="2" charset="2"/>
              <a:buChar char="¡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50000"/>
              </a:spcAft>
              <a:buClrTx/>
              <a:buFontTx/>
              <a:buNone/>
            </a:pPr>
            <a:r>
              <a:rPr lang="de-DE" altLang="de-DE" b="0" i="0">
                <a:solidFill>
                  <a:srgbClr val="000000"/>
                </a:solidFill>
                <a:latin typeface="Trebuchet MS" pitchFamily="34" charset="0"/>
                <a:ea typeface="MS Gothic" pitchFamily="49" charset="-128"/>
              </a:rPr>
              <a:t>Rahman et al, 2009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079500" y="220663"/>
            <a:ext cx="5418138" cy="40005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altLang="de-DE" sz="2000" kern="0" dirty="0">
                <a:solidFill>
                  <a:srgbClr val="FFFFFF"/>
                </a:solidFill>
              </a:rPr>
              <a:t>Case study Hyderabad/</a:t>
            </a:r>
            <a:r>
              <a:rPr lang="en-US" altLang="de-DE" sz="2000" kern="0" dirty="0" err="1">
                <a:solidFill>
                  <a:srgbClr val="FFFFFF"/>
                </a:solidFill>
              </a:rPr>
              <a:t>Secunderabad</a:t>
            </a:r>
            <a:endParaRPr lang="en-US" altLang="de-DE" sz="2000" kern="0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1"/>
          <p:cNvSpPr txBox="1">
            <a:spLocks noChangeArrowheads="1"/>
          </p:cNvSpPr>
          <p:nvPr/>
        </p:nvSpPr>
        <p:spPr bwMode="auto">
          <a:xfrm>
            <a:off x="1250950" y="944563"/>
            <a:ext cx="7632700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ea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AutoNum type="arabicPeriod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b="1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Wingdings" pitchFamily="2" charset="2"/>
              <a:buChar char="¡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50000"/>
              </a:spcAft>
              <a:buClrTx/>
              <a:buFontTx/>
              <a:buNone/>
            </a:pPr>
            <a:endParaRPr lang="en-US" altLang="de-DE" sz="2800" i="0">
              <a:solidFill>
                <a:srgbClr val="000000"/>
              </a:solidFill>
              <a:latin typeface="Trebuchet MS" pitchFamily="34" charset="0"/>
              <a:ea typeface="MS Gothic" pitchFamily="49" charset="-128"/>
            </a:endParaRPr>
          </a:p>
        </p:txBody>
      </p:sp>
      <p:sp>
        <p:nvSpPr>
          <p:cNvPr id="18435" name="Text Box 2"/>
          <p:cNvSpPr txBox="1">
            <a:spLocks noChangeArrowheads="1"/>
          </p:cNvSpPr>
          <p:nvPr/>
        </p:nvSpPr>
        <p:spPr bwMode="auto">
          <a:xfrm>
            <a:off x="5445125" y="1162050"/>
            <a:ext cx="3590925" cy="3887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ea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AutoNum type="arabicPeriod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b="1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Wingdings" pitchFamily="2" charset="2"/>
              <a:buChar char="¡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spcAft>
                <a:spcPct val="50000"/>
              </a:spcAft>
              <a:buClrTx/>
              <a:buFont typeface="Trebuchet MS" pitchFamily="34" charset="0"/>
              <a:buChar char="-"/>
            </a:pPr>
            <a:r>
              <a:rPr lang="en-US" altLang="de-DE" b="0" i="0">
                <a:solidFill>
                  <a:srgbClr val="000000"/>
                </a:solidFill>
                <a:latin typeface="Trebuchet MS" pitchFamily="34" charset="0"/>
                <a:ea typeface="MS Gothic" pitchFamily="49" charset="-128"/>
              </a:rPr>
              <a:t>In the North of Hyderabad Hussain Sagar lake provides water for the growing urban population </a:t>
            </a:r>
          </a:p>
          <a:p>
            <a:pPr eaLnBrk="1" hangingPunct="1">
              <a:lnSpc>
                <a:spcPct val="130000"/>
              </a:lnSpc>
              <a:spcBef>
                <a:spcPct val="0"/>
              </a:spcBef>
              <a:spcAft>
                <a:spcPct val="50000"/>
              </a:spcAft>
              <a:buClrTx/>
              <a:buFont typeface="Trebuchet MS" pitchFamily="34" charset="0"/>
              <a:buChar char="-"/>
            </a:pPr>
            <a:r>
              <a:rPr lang="en-US" altLang="de-DE" b="0" i="0">
                <a:solidFill>
                  <a:srgbClr val="000000"/>
                </a:solidFill>
                <a:latin typeface="Trebuchet MS" pitchFamily="34" charset="0"/>
                <a:ea typeface="MS Gothic" pitchFamily="49" charset="-128"/>
              </a:rPr>
              <a:t>further expansion of this twin city is mainly in the North which is the new part called Secundarabad, so the city gradually expanded to an area of 179 Km².</a:t>
            </a:r>
          </a:p>
        </p:txBody>
      </p:sp>
      <p:pic>
        <p:nvPicPr>
          <p:cNvPr id="1843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275" y="1089025"/>
            <a:ext cx="4741863" cy="3671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1079500" y="220663"/>
            <a:ext cx="5418138" cy="40005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altLang="de-DE" sz="2000" kern="0" dirty="0">
                <a:solidFill>
                  <a:srgbClr val="FFFFFF"/>
                </a:solidFill>
              </a:rPr>
              <a:t>Physical expansion of Hyderabad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2"/>
          <p:cNvSpPr txBox="1">
            <a:spLocks noChangeArrowheads="1"/>
          </p:cNvSpPr>
          <p:nvPr/>
        </p:nvSpPr>
        <p:spPr bwMode="auto">
          <a:xfrm>
            <a:off x="1187450" y="873125"/>
            <a:ext cx="8343900" cy="576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 marL="333375" indent="-320675" ea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AutoNum type="arabicPeriod"/>
              <a:tabLst>
                <a:tab pos="333375" algn="l"/>
                <a:tab pos="781050" algn="l"/>
                <a:tab pos="1230313" algn="l"/>
                <a:tab pos="1679575" algn="l"/>
                <a:tab pos="2128838" algn="l"/>
                <a:tab pos="2578100" algn="l"/>
                <a:tab pos="3027363" algn="l"/>
                <a:tab pos="3476625" algn="l"/>
                <a:tab pos="3925888" algn="l"/>
                <a:tab pos="4375150" algn="l"/>
                <a:tab pos="4824413" algn="l"/>
                <a:tab pos="5273675" algn="l"/>
                <a:tab pos="5722938" algn="l"/>
                <a:tab pos="6172200" algn="l"/>
                <a:tab pos="6621463" algn="l"/>
                <a:tab pos="7070725" algn="l"/>
                <a:tab pos="7519988" algn="l"/>
                <a:tab pos="7969250" algn="l"/>
                <a:tab pos="8418513" algn="l"/>
                <a:tab pos="8867775" algn="l"/>
                <a:tab pos="9317038" algn="l"/>
              </a:tabLst>
              <a:defRPr b="1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tabLst>
                <a:tab pos="333375" algn="l"/>
                <a:tab pos="781050" algn="l"/>
                <a:tab pos="1230313" algn="l"/>
                <a:tab pos="1679575" algn="l"/>
                <a:tab pos="2128838" algn="l"/>
                <a:tab pos="2578100" algn="l"/>
                <a:tab pos="3027363" algn="l"/>
                <a:tab pos="3476625" algn="l"/>
                <a:tab pos="3925888" algn="l"/>
                <a:tab pos="4375150" algn="l"/>
                <a:tab pos="4824413" algn="l"/>
                <a:tab pos="5273675" algn="l"/>
                <a:tab pos="5722938" algn="l"/>
                <a:tab pos="6172200" algn="l"/>
                <a:tab pos="6621463" algn="l"/>
                <a:tab pos="7070725" algn="l"/>
                <a:tab pos="7519988" algn="l"/>
                <a:tab pos="7969250" algn="l"/>
                <a:tab pos="8418513" algn="l"/>
                <a:tab pos="8867775" algn="l"/>
                <a:tab pos="9317038" algn="l"/>
              </a:tabLst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333375" algn="l"/>
                <a:tab pos="781050" algn="l"/>
                <a:tab pos="1230313" algn="l"/>
                <a:tab pos="1679575" algn="l"/>
                <a:tab pos="2128838" algn="l"/>
                <a:tab pos="2578100" algn="l"/>
                <a:tab pos="3027363" algn="l"/>
                <a:tab pos="3476625" algn="l"/>
                <a:tab pos="3925888" algn="l"/>
                <a:tab pos="4375150" algn="l"/>
                <a:tab pos="4824413" algn="l"/>
                <a:tab pos="5273675" algn="l"/>
                <a:tab pos="5722938" algn="l"/>
                <a:tab pos="6172200" algn="l"/>
                <a:tab pos="6621463" algn="l"/>
                <a:tab pos="7070725" algn="l"/>
                <a:tab pos="7519988" algn="l"/>
                <a:tab pos="7969250" algn="l"/>
                <a:tab pos="8418513" algn="l"/>
                <a:tab pos="8867775" algn="l"/>
                <a:tab pos="9317038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Wingdings" pitchFamily="2" charset="2"/>
              <a:buChar char="¡"/>
              <a:tabLst>
                <a:tab pos="333375" algn="l"/>
                <a:tab pos="781050" algn="l"/>
                <a:tab pos="1230313" algn="l"/>
                <a:tab pos="1679575" algn="l"/>
                <a:tab pos="2128838" algn="l"/>
                <a:tab pos="2578100" algn="l"/>
                <a:tab pos="3027363" algn="l"/>
                <a:tab pos="3476625" algn="l"/>
                <a:tab pos="3925888" algn="l"/>
                <a:tab pos="4375150" algn="l"/>
                <a:tab pos="4824413" algn="l"/>
                <a:tab pos="5273675" algn="l"/>
                <a:tab pos="5722938" algn="l"/>
                <a:tab pos="6172200" algn="l"/>
                <a:tab pos="6621463" algn="l"/>
                <a:tab pos="7070725" algn="l"/>
                <a:tab pos="7519988" algn="l"/>
                <a:tab pos="7969250" algn="l"/>
                <a:tab pos="8418513" algn="l"/>
                <a:tab pos="8867775" algn="l"/>
                <a:tab pos="93170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333375" algn="l"/>
                <a:tab pos="781050" algn="l"/>
                <a:tab pos="1230313" algn="l"/>
                <a:tab pos="1679575" algn="l"/>
                <a:tab pos="2128838" algn="l"/>
                <a:tab pos="2578100" algn="l"/>
                <a:tab pos="3027363" algn="l"/>
                <a:tab pos="3476625" algn="l"/>
                <a:tab pos="3925888" algn="l"/>
                <a:tab pos="4375150" algn="l"/>
                <a:tab pos="4824413" algn="l"/>
                <a:tab pos="5273675" algn="l"/>
                <a:tab pos="5722938" algn="l"/>
                <a:tab pos="6172200" algn="l"/>
                <a:tab pos="6621463" algn="l"/>
                <a:tab pos="7070725" algn="l"/>
                <a:tab pos="7519988" algn="l"/>
                <a:tab pos="7969250" algn="l"/>
                <a:tab pos="8418513" algn="l"/>
                <a:tab pos="8867775" algn="l"/>
                <a:tab pos="93170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333375" algn="l"/>
                <a:tab pos="781050" algn="l"/>
                <a:tab pos="1230313" algn="l"/>
                <a:tab pos="1679575" algn="l"/>
                <a:tab pos="2128838" algn="l"/>
                <a:tab pos="2578100" algn="l"/>
                <a:tab pos="3027363" algn="l"/>
                <a:tab pos="3476625" algn="l"/>
                <a:tab pos="3925888" algn="l"/>
                <a:tab pos="4375150" algn="l"/>
                <a:tab pos="4824413" algn="l"/>
                <a:tab pos="5273675" algn="l"/>
                <a:tab pos="5722938" algn="l"/>
                <a:tab pos="6172200" algn="l"/>
                <a:tab pos="6621463" algn="l"/>
                <a:tab pos="7070725" algn="l"/>
                <a:tab pos="7519988" algn="l"/>
                <a:tab pos="7969250" algn="l"/>
                <a:tab pos="8418513" algn="l"/>
                <a:tab pos="8867775" algn="l"/>
                <a:tab pos="93170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333375" algn="l"/>
                <a:tab pos="781050" algn="l"/>
                <a:tab pos="1230313" algn="l"/>
                <a:tab pos="1679575" algn="l"/>
                <a:tab pos="2128838" algn="l"/>
                <a:tab pos="2578100" algn="l"/>
                <a:tab pos="3027363" algn="l"/>
                <a:tab pos="3476625" algn="l"/>
                <a:tab pos="3925888" algn="l"/>
                <a:tab pos="4375150" algn="l"/>
                <a:tab pos="4824413" algn="l"/>
                <a:tab pos="5273675" algn="l"/>
                <a:tab pos="5722938" algn="l"/>
                <a:tab pos="6172200" algn="l"/>
                <a:tab pos="6621463" algn="l"/>
                <a:tab pos="7070725" algn="l"/>
                <a:tab pos="7519988" algn="l"/>
                <a:tab pos="7969250" algn="l"/>
                <a:tab pos="8418513" algn="l"/>
                <a:tab pos="8867775" algn="l"/>
                <a:tab pos="93170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333375" algn="l"/>
                <a:tab pos="781050" algn="l"/>
                <a:tab pos="1230313" algn="l"/>
                <a:tab pos="1679575" algn="l"/>
                <a:tab pos="2128838" algn="l"/>
                <a:tab pos="2578100" algn="l"/>
                <a:tab pos="3027363" algn="l"/>
                <a:tab pos="3476625" algn="l"/>
                <a:tab pos="3925888" algn="l"/>
                <a:tab pos="4375150" algn="l"/>
                <a:tab pos="4824413" algn="l"/>
                <a:tab pos="5273675" algn="l"/>
                <a:tab pos="5722938" algn="l"/>
                <a:tab pos="6172200" algn="l"/>
                <a:tab pos="6621463" algn="l"/>
                <a:tab pos="7070725" algn="l"/>
                <a:tab pos="7519988" algn="l"/>
                <a:tab pos="7969250" algn="l"/>
                <a:tab pos="8418513" algn="l"/>
                <a:tab pos="8867775" algn="l"/>
                <a:tab pos="93170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333375" algn="l"/>
                <a:tab pos="781050" algn="l"/>
                <a:tab pos="1230313" algn="l"/>
                <a:tab pos="1679575" algn="l"/>
                <a:tab pos="2128838" algn="l"/>
                <a:tab pos="2578100" algn="l"/>
                <a:tab pos="3027363" algn="l"/>
                <a:tab pos="3476625" algn="l"/>
                <a:tab pos="3925888" algn="l"/>
                <a:tab pos="4375150" algn="l"/>
                <a:tab pos="4824413" algn="l"/>
                <a:tab pos="5273675" algn="l"/>
                <a:tab pos="5722938" algn="l"/>
                <a:tab pos="6172200" algn="l"/>
                <a:tab pos="6621463" algn="l"/>
                <a:tab pos="7070725" algn="l"/>
                <a:tab pos="7519988" algn="l"/>
                <a:tab pos="7969250" algn="l"/>
                <a:tab pos="8418513" algn="l"/>
                <a:tab pos="8867775" algn="l"/>
                <a:tab pos="93170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400"/>
              </a:spcBef>
              <a:spcAft>
                <a:spcPct val="50000"/>
              </a:spcAft>
              <a:buClrTx/>
              <a:buFontTx/>
              <a:buNone/>
            </a:pPr>
            <a:endParaRPr lang="en-US" altLang="de-DE" sz="2800" i="0">
              <a:solidFill>
                <a:srgbClr val="000000"/>
              </a:solidFill>
              <a:latin typeface="Trebuchet MS" pitchFamily="34" charset="0"/>
              <a:ea typeface="MS Gothic" pitchFamily="49" charset="-128"/>
            </a:endParaRPr>
          </a:p>
        </p:txBody>
      </p:sp>
      <p:sp>
        <p:nvSpPr>
          <p:cNvPr id="19459" name="Text Box 3"/>
          <p:cNvSpPr txBox="1">
            <a:spLocks noChangeArrowheads="1"/>
          </p:cNvSpPr>
          <p:nvPr/>
        </p:nvSpPr>
        <p:spPr bwMode="auto">
          <a:xfrm>
            <a:off x="1187450" y="981075"/>
            <a:ext cx="7705725" cy="3024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320675" indent="-320675" ea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AutoNum type="arabicPeriod"/>
              <a:tabLst>
                <a:tab pos="320675" algn="l"/>
                <a:tab pos="768350" algn="l"/>
                <a:tab pos="1217613" algn="l"/>
                <a:tab pos="1666875" algn="l"/>
                <a:tab pos="2116138" algn="l"/>
                <a:tab pos="2565400" algn="l"/>
                <a:tab pos="3014663" algn="l"/>
                <a:tab pos="3463925" algn="l"/>
                <a:tab pos="3913188" algn="l"/>
                <a:tab pos="4362450" algn="l"/>
                <a:tab pos="4811713" algn="l"/>
                <a:tab pos="5260975" algn="l"/>
                <a:tab pos="5710238" algn="l"/>
                <a:tab pos="6159500" algn="l"/>
                <a:tab pos="6608763" algn="l"/>
                <a:tab pos="7058025" algn="l"/>
                <a:tab pos="7507288" algn="l"/>
                <a:tab pos="7956550" algn="l"/>
                <a:tab pos="8405813" algn="l"/>
                <a:tab pos="8855075" algn="l"/>
                <a:tab pos="9304338" algn="l"/>
              </a:tabLst>
              <a:defRPr b="1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tabLst>
                <a:tab pos="320675" algn="l"/>
                <a:tab pos="768350" algn="l"/>
                <a:tab pos="1217613" algn="l"/>
                <a:tab pos="1666875" algn="l"/>
                <a:tab pos="2116138" algn="l"/>
                <a:tab pos="2565400" algn="l"/>
                <a:tab pos="3014663" algn="l"/>
                <a:tab pos="3463925" algn="l"/>
                <a:tab pos="3913188" algn="l"/>
                <a:tab pos="4362450" algn="l"/>
                <a:tab pos="4811713" algn="l"/>
                <a:tab pos="5260975" algn="l"/>
                <a:tab pos="5710238" algn="l"/>
                <a:tab pos="6159500" algn="l"/>
                <a:tab pos="6608763" algn="l"/>
                <a:tab pos="7058025" algn="l"/>
                <a:tab pos="7507288" algn="l"/>
                <a:tab pos="7956550" algn="l"/>
                <a:tab pos="8405813" algn="l"/>
                <a:tab pos="8855075" algn="l"/>
                <a:tab pos="9304338" algn="l"/>
              </a:tabLst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320675" algn="l"/>
                <a:tab pos="768350" algn="l"/>
                <a:tab pos="1217613" algn="l"/>
                <a:tab pos="1666875" algn="l"/>
                <a:tab pos="2116138" algn="l"/>
                <a:tab pos="2565400" algn="l"/>
                <a:tab pos="3014663" algn="l"/>
                <a:tab pos="3463925" algn="l"/>
                <a:tab pos="3913188" algn="l"/>
                <a:tab pos="4362450" algn="l"/>
                <a:tab pos="4811713" algn="l"/>
                <a:tab pos="5260975" algn="l"/>
                <a:tab pos="5710238" algn="l"/>
                <a:tab pos="6159500" algn="l"/>
                <a:tab pos="6608763" algn="l"/>
                <a:tab pos="7058025" algn="l"/>
                <a:tab pos="7507288" algn="l"/>
                <a:tab pos="7956550" algn="l"/>
                <a:tab pos="8405813" algn="l"/>
                <a:tab pos="8855075" algn="l"/>
                <a:tab pos="9304338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Wingdings" pitchFamily="2" charset="2"/>
              <a:buChar char="¡"/>
              <a:tabLst>
                <a:tab pos="320675" algn="l"/>
                <a:tab pos="768350" algn="l"/>
                <a:tab pos="1217613" algn="l"/>
                <a:tab pos="1666875" algn="l"/>
                <a:tab pos="2116138" algn="l"/>
                <a:tab pos="2565400" algn="l"/>
                <a:tab pos="3014663" algn="l"/>
                <a:tab pos="3463925" algn="l"/>
                <a:tab pos="3913188" algn="l"/>
                <a:tab pos="4362450" algn="l"/>
                <a:tab pos="4811713" algn="l"/>
                <a:tab pos="5260975" algn="l"/>
                <a:tab pos="5710238" algn="l"/>
                <a:tab pos="6159500" algn="l"/>
                <a:tab pos="6608763" algn="l"/>
                <a:tab pos="7058025" algn="l"/>
                <a:tab pos="7507288" algn="l"/>
                <a:tab pos="7956550" algn="l"/>
                <a:tab pos="8405813" algn="l"/>
                <a:tab pos="8855075" algn="l"/>
                <a:tab pos="93043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320675" algn="l"/>
                <a:tab pos="768350" algn="l"/>
                <a:tab pos="1217613" algn="l"/>
                <a:tab pos="1666875" algn="l"/>
                <a:tab pos="2116138" algn="l"/>
                <a:tab pos="2565400" algn="l"/>
                <a:tab pos="3014663" algn="l"/>
                <a:tab pos="3463925" algn="l"/>
                <a:tab pos="3913188" algn="l"/>
                <a:tab pos="4362450" algn="l"/>
                <a:tab pos="4811713" algn="l"/>
                <a:tab pos="5260975" algn="l"/>
                <a:tab pos="5710238" algn="l"/>
                <a:tab pos="6159500" algn="l"/>
                <a:tab pos="6608763" algn="l"/>
                <a:tab pos="7058025" algn="l"/>
                <a:tab pos="7507288" algn="l"/>
                <a:tab pos="7956550" algn="l"/>
                <a:tab pos="8405813" algn="l"/>
                <a:tab pos="8855075" algn="l"/>
                <a:tab pos="93043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320675" algn="l"/>
                <a:tab pos="768350" algn="l"/>
                <a:tab pos="1217613" algn="l"/>
                <a:tab pos="1666875" algn="l"/>
                <a:tab pos="2116138" algn="l"/>
                <a:tab pos="2565400" algn="l"/>
                <a:tab pos="3014663" algn="l"/>
                <a:tab pos="3463925" algn="l"/>
                <a:tab pos="3913188" algn="l"/>
                <a:tab pos="4362450" algn="l"/>
                <a:tab pos="4811713" algn="l"/>
                <a:tab pos="5260975" algn="l"/>
                <a:tab pos="5710238" algn="l"/>
                <a:tab pos="6159500" algn="l"/>
                <a:tab pos="6608763" algn="l"/>
                <a:tab pos="7058025" algn="l"/>
                <a:tab pos="7507288" algn="l"/>
                <a:tab pos="7956550" algn="l"/>
                <a:tab pos="8405813" algn="l"/>
                <a:tab pos="8855075" algn="l"/>
                <a:tab pos="93043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320675" algn="l"/>
                <a:tab pos="768350" algn="l"/>
                <a:tab pos="1217613" algn="l"/>
                <a:tab pos="1666875" algn="l"/>
                <a:tab pos="2116138" algn="l"/>
                <a:tab pos="2565400" algn="l"/>
                <a:tab pos="3014663" algn="l"/>
                <a:tab pos="3463925" algn="l"/>
                <a:tab pos="3913188" algn="l"/>
                <a:tab pos="4362450" algn="l"/>
                <a:tab pos="4811713" algn="l"/>
                <a:tab pos="5260975" algn="l"/>
                <a:tab pos="5710238" algn="l"/>
                <a:tab pos="6159500" algn="l"/>
                <a:tab pos="6608763" algn="l"/>
                <a:tab pos="7058025" algn="l"/>
                <a:tab pos="7507288" algn="l"/>
                <a:tab pos="7956550" algn="l"/>
                <a:tab pos="8405813" algn="l"/>
                <a:tab pos="8855075" algn="l"/>
                <a:tab pos="93043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320675" algn="l"/>
                <a:tab pos="768350" algn="l"/>
                <a:tab pos="1217613" algn="l"/>
                <a:tab pos="1666875" algn="l"/>
                <a:tab pos="2116138" algn="l"/>
                <a:tab pos="2565400" algn="l"/>
                <a:tab pos="3014663" algn="l"/>
                <a:tab pos="3463925" algn="l"/>
                <a:tab pos="3913188" algn="l"/>
                <a:tab pos="4362450" algn="l"/>
                <a:tab pos="4811713" algn="l"/>
                <a:tab pos="5260975" algn="l"/>
                <a:tab pos="5710238" algn="l"/>
                <a:tab pos="6159500" algn="l"/>
                <a:tab pos="6608763" algn="l"/>
                <a:tab pos="7058025" algn="l"/>
                <a:tab pos="7507288" algn="l"/>
                <a:tab pos="7956550" algn="l"/>
                <a:tab pos="8405813" algn="l"/>
                <a:tab pos="8855075" algn="l"/>
                <a:tab pos="93043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320675" algn="l"/>
                <a:tab pos="768350" algn="l"/>
                <a:tab pos="1217613" algn="l"/>
                <a:tab pos="1666875" algn="l"/>
                <a:tab pos="2116138" algn="l"/>
                <a:tab pos="2565400" algn="l"/>
                <a:tab pos="3014663" algn="l"/>
                <a:tab pos="3463925" algn="l"/>
                <a:tab pos="3913188" algn="l"/>
                <a:tab pos="4362450" algn="l"/>
                <a:tab pos="4811713" algn="l"/>
                <a:tab pos="5260975" algn="l"/>
                <a:tab pos="5710238" algn="l"/>
                <a:tab pos="6159500" algn="l"/>
                <a:tab pos="6608763" algn="l"/>
                <a:tab pos="7058025" algn="l"/>
                <a:tab pos="7507288" algn="l"/>
                <a:tab pos="7956550" algn="l"/>
                <a:tab pos="8405813" algn="l"/>
                <a:tab pos="8855075" algn="l"/>
                <a:tab pos="93043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400"/>
              </a:spcBef>
              <a:spcAft>
                <a:spcPct val="50000"/>
              </a:spcAft>
              <a:buClrTx/>
              <a:buFont typeface="Trebuchet MS" pitchFamily="34" charset="0"/>
              <a:buChar char="-"/>
            </a:pPr>
            <a:r>
              <a:rPr lang="en-US" altLang="de-DE" sz="2000" b="0" i="0">
                <a:solidFill>
                  <a:srgbClr val="000000"/>
                </a:solidFill>
                <a:latin typeface="Trebuchet MS" pitchFamily="34" charset="0"/>
                <a:ea typeface="MS Gothic" pitchFamily="49" charset="-128"/>
              </a:rPr>
              <a:t>Two basic data layer i) ward-wise map and ii) land use map. </a:t>
            </a:r>
          </a:p>
          <a:p>
            <a:pPr eaLnBrk="1" hangingPunct="1">
              <a:spcBef>
                <a:spcPts val="400"/>
              </a:spcBef>
              <a:spcAft>
                <a:spcPct val="50000"/>
              </a:spcAft>
              <a:buClrTx/>
              <a:buFont typeface="Trebuchet MS" pitchFamily="34" charset="0"/>
              <a:buChar char="-"/>
            </a:pPr>
            <a:r>
              <a:rPr lang="en-US" altLang="de-DE" sz="2000" i="0">
                <a:solidFill>
                  <a:srgbClr val="000000"/>
                </a:solidFill>
                <a:latin typeface="Trebuchet MS" pitchFamily="34" charset="0"/>
                <a:ea typeface="MS Gothic" pitchFamily="49" charset="-128"/>
              </a:rPr>
              <a:t>Land use/land cover map</a:t>
            </a:r>
            <a:r>
              <a:rPr lang="en-US" altLang="de-DE" sz="2000" b="0" i="0">
                <a:solidFill>
                  <a:srgbClr val="000000"/>
                </a:solidFill>
                <a:latin typeface="Trebuchet MS" pitchFamily="34" charset="0"/>
                <a:ea typeface="MS Gothic" pitchFamily="49" charset="-128"/>
              </a:rPr>
              <a:t> prepared for </a:t>
            </a:r>
            <a:r>
              <a:rPr lang="en-US" altLang="de-DE" sz="2000" i="0">
                <a:solidFill>
                  <a:srgbClr val="000000"/>
                </a:solidFill>
                <a:latin typeface="Trebuchet MS" pitchFamily="34" charset="0"/>
                <a:ea typeface="MS Gothic" pitchFamily="49" charset="-128"/>
              </a:rPr>
              <a:t>1971</a:t>
            </a:r>
            <a:r>
              <a:rPr lang="en-US" altLang="de-DE" sz="2000" b="0" i="0">
                <a:solidFill>
                  <a:srgbClr val="000000"/>
                </a:solidFill>
                <a:latin typeface="Trebuchet MS" pitchFamily="34" charset="0"/>
                <a:ea typeface="MS Gothic" pitchFamily="49" charset="-128"/>
              </a:rPr>
              <a:t> from topographical sheet at a scale of 50,000, for </a:t>
            </a:r>
            <a:r>
              <a:rPr lang="en-US" altLang="de-DE" sz="2000" i="0">
                <a:solidFill>
                  <a:srgbClr val="000000"/>
                </a:solidFill>
                <a:latin typeface="Trebuchet MS" pitchFamily="34" charset="0"/>
                <a:ea typeface="MS Gothic" pitchFamily="49" charset="-128"/>
              </a:rPr>
              <a:t>1989</a:t>
            </a:r>
            <a:r>
              <a:rPr lang="en-US" altLang="de-DE" sz="2000" b="0" i="0">
                <a:solidFill>
                  <a:srgbClr val="000000"/>
                </a:solidFill>
                <a:latin typeface="Trebuchet MS" pitchFamily="34" charset="0"/>
                <a:ea typeface="MS Gothic" pitchFamily="49" charset="-128"/>
              </a:rPr>
              <a:t> and </a:t>
            </a:r>
            <a:r>
              <a:rPr lang="en-US" altLang="de-DE" sz="2000" i="0">
                <a:solidFill>
                  <a:srgbClr val="000000"/>
                </a:solidFill>
                <a:latin typeface="Trebuchet MS" pitchFamily="34" charset="0"/>
                <a:ea typeface="MS Gothic" pitchFamily="49" charset="-128"/>
              </a:rPr>
              <a:t>2001</a:t>
            </a:r>
            <a:r>
              <a:rPr lang="en-US" altLang="de-DE" sz="2000" b="0" i="0">
                <a:solidFill>
                  <a:srgbClr val="000000"/>
                </a:solidFill>
                <a:latin typeface="Trebuchet MS" pitchFamily="34" charset="0"/>
                <a:ea typeface="MS Gothic" pitchFamily="49" charset="-128"/>
              </a:rPr>
              <a:t> from Landsat TM and ETM+ and for 2005 IRS P6 data</a:t>
            </a:r>
          </a:p>
          <a:p>
            <a:pPr eaLnBrk="1" hangingPunct="1">
              <a:spcBef>
                <a:spcPts val="400"/>
              </a:spcBef>
              <a:spcAft>
                <a:spcPct val="50000"/>
              </a:spcAft>
              <a:buClrTx/>
              <a:buFont typeface="Trebuchet MS" pitchFamily="34" charset="0"/>
              <a:buChar char="-"/>
            </a:pPr>
            <a:r>
              <a:rPr lang="en-US" altLang="de-DE" sz="2000" b="0" i="0">
                <a:solidFill>
                  <a:srgbClr val="000000"/>
                </a:solidFill>
                <a:latin typeface="Trebuchet MS" pitchFamily="34" charset="0"/>
                <a:ea typeface="MS Gothic" pitchFamily="49" charset="-128"/>
              </a:rPr>
              <a:t>NRSA 1995 classification scheme was used for major land use classes – see below...</a:t>
            </a:r>
          </a:p>
          <a:p>
            <a:pPr eaLnBrk="1" hangingPunct="1">
              <a:spcBef>
                <a:spcPts val="400"/>
              </a:spcBef>
              <a:spcAft>
                <a:spcPct val="50000"/>
              </a:spcAft>
              <a:buClrTx/>
              <a:buFont typeface="Trebuchet MS" pitchFamily="34" charset="0"/>
              <a:buChar char="-"/>
            </a:pPr>
            <a:r>
              <a:rPr lang="en-US" altLang="de-DE" sz="2000" b="0" i="0">
                <a:solidFill>
                  <a:srgbClr val="000000"/>
                </a:solidFill>
                <a:latin typeface="Trebuchet MS" pitchFamily="34" charset="0"/>
                <a:ea typeface="MS Gothic" pitchFamily="49" charset="-128"/>
              </a:rPr>
              <a:t>SoI toposheet of 1971 was geo-referenced and then digitized for the six major land use classes and that was used as a base map.</a:t>
            </a:r>
          </a:p>
        </p:txBody>
      </p:sp>
      <p:graphicFrame>
        <p:nvGraphicFramePr>
          <p:cNvPr id="19460" name="Object 4"/>
          <p:cNvGraphicFramePr>
            <a:graphicFrameLocks noChangeAspect="1"/>
          </p:cNvGraphicFramePr>
          <p:nvPr/>
        </p:nvGraphicFramePr>
        <p:xfrm>
          <a:off x="1404938" y="4699000"/>
          <a:ext cx="5903912" cy="1682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68" r:id="rId4" imgW="5419886" imgH="1545060" progId="">
                  <p:embed/>
                </p:oleObj>
              </mc:Choice>
              <mc:Fallback>
                <p:oleObj r:id="rId4" imgW="5419886" imgH="1545060" progId="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4938" y="4699000"/>
                        <a:ext cx="5903912" cy="1682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/>
          <p:nvPr/>
        </p:nvSpPr>
        <p:spPr>
          <a:xfrm>
            <a:off x="1079500" y="220663"/>
            <a:ext cx="5418138" cy="40005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altLang="de-DE" sz="2000" kern="0" dirty="0">
                <a:solidFill>
                  <a:srgbClr val="FFFFFF"/>
                </a:solidFill>
              </a:rPr>
              <a:t>To study the urban growth...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1"/>
          <p:cNvSpPr txBox="1">
            <a:spLocks noChangeArrowheads="1"/>
          </p:cNvSpPr>
          <p:nvPr/>
        </p:nvSpPr>
        <p:spPr bwMode="auto">
          <a:xfrm>
            <a:off x="1042988" y="873125"/>
            <a:ext cx="8343900" cy="52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ea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AutoNum type="arabicPeriod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b="1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Wingdings" pitchFamily="2" charset="2"/>
              <a:buChar char="¡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50000"/>
              </a:spcAft>
              <a:buClrTx/>
              <a:buFontTx/>
              <a:buNone/>
            </a:pPr>
            <a:endParaRPr lang="en-US" altLang="de-DE" sz="2800" i="0">
              <a:solidFill>
                <a:srgbClr val="000000"/>
              </a:solidFill>
              <a:latin typeface="Trebuchet MS" pitchFamily="34" charset="0"/>
              <a:ea typeface="MS Gothic" pitchFamily="49" charset="-128"/>
            </a:endParaRPr>
          </a:p>
        </p:txBody>
      </p:sp>
      <p:sp>
        <p:nvSpPr>
          <p:cNvPr id="21507" name="Text Box 2"/>
          <p:cNvSpPr txBox="1">
            <a:spLocks noChangeArrowheads="1"/>
          </p:cNvSpPr>
          <p:nvPr/>
        </p:nvSpPr>
        <p:spPr bwMode="auto">
          <a:xfrm>
            <a:off x="755650" y="3789363"/>
            <a:ext cx="8388350" cy="2282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342900" indent="-342900" ea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AutoNum type="arabicPeriod"/>
              <a:tabLst>
                <a:tab pos="790575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  <a:tab pos="9774238" algn="l"/>
              </a:tabLst>
              <a:defRPr b="1" i="1">
                <a:solidFill>
                  <a:schemeClr val="tx1"/>
                </a:solidFill>
                <a:latin typeface="Arial" charset="0"/>
              </a:defRPr>
            </a:lvl1pPr>
            <a:lvl2pPr marL="790575" indent="-263525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tabLst>
                <a:tab pos="790575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  <a:tab pos="9774238" algn="l"/>
              </a:tabLst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790575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  <a:tab pos="9774238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Wingdings" pitchFamily="2" charset="2"/>
              <a:buChar char="¡"/>
              <a:tabLst>
                <a:tab pos="790575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  <a:tab pos="97742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790575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  <a:tab pos="97742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790575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  <a:tab pos="97742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790575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  <a:tab pos="97742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790575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  <a:tab pos="97742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790575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  <a:tab pos="97742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lvl="1" eaLnBrk="1" hangingPunct="1">
              <a:spcBef>
                <a:spcPts val="700"/>
              </a:spcBef>
              <a:spcAft>
                <a:spcPct val="50000"/>
              </a:spcAft>
              <a:buClrTx/>
              <a:buSzTx/>
              <a:buFont typeface="Trebuchet MS" pitchFamily="34" charset="0"/>
              <a:buChar char="-"/>
            </a:pPr>
            <a:r>
              <a:rPr lang="en-US" altLang="de-DE" sz="2000">
                <a:solidFill>
                  <a:srgbClr val="000000"/>
                </a:solidFill>
                <a:latin typeface="Trebuchet MS" pitchFamily="34" charset="0"/>
                <a:ea typeface="MS Gothic" pitchFamily="49" charset="-128"/>
              </a:rPr>
              <a:t>Rate of development of land in the Hyderabad-Secundrabad region is far outstripping the rate of population growth.</a:t>
            </a:r>
          </a:p>
          <a:p>
            <a:pPr lvl="1" eaLnBrk="1" hangingPunct="1">
              <a:spcBef>
                <a:spcPts val="700"/>
              </a:spcBef>
              <a:spcAft>
                <a:spcPct val="50000"/>
              </a:spcAft>
              <a:buClrTx/>
              <a:buSzTx/>
              <a:buFont typeface="Trebuchet MS" pitchFamily="34" charset="0"/>
              <a:buChar char="-"/>
            </a:pPr>
            <a:r>
              <a:rPr lang="en-US" altLang="de-DE" sz="2000">
                <a:solidFill>
                  <a:srgbClr val="000000"/>
                </a:solidFill>
                <a:latin typeface="Trebuchet MS" pitchFamily="34" charset="0"/>
                <a:ea typeface="MS Gothic" pitchFamily="49" charset="-128"/>
              </a:rPr>
              <a:t>Implies that the land is consumed at excessive rates and probably in unnecessary amounts as well.</a:t>
            </a:r>
          </a:p>
          <a:p>
            <a:pPr lvl="1" eaLnBrk="1" hangingPunct="1">
              <a:spcBef>
                <a:spcPts val="700"/>
              </a:spcBef>
              <a:spcAft>
                <a:spcPct val="50000"/>
              </a:spcAft>
              <a:buClrTx/>
              <a:buSzTx/>
              <a:buFont typeface="Trebuchet MS" pitchFamily="34" charset="0"/>
              <a:buChar char="-"/>
            </a:pPr>
            <a:r>
              <a:rPr lang="en-US" altLang="de-DE" sz="2000">
                <a:solidFill>
                  <a:srgbClr val="000000"/>
                </a:solidFill>
                <a:latin typeface="Trebuchet MS" pitchFamily="34" charset="0"/>
                <a:ea typeface="MS Gothic" pitchFamily="49" charset="-128"/>
              </a:rPr>
              <a:t>Per capita consumption of land has increased steadily over three and half decades. </a:t>
            </a:r>
          </a:p>
        </p:txBody>
      </p:sp>
      <p:pic>
        <p:nvPicPr>
          <p:cNvPr id="2150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4938" y="981075"/>
            <a:ext cx="4859337" cy="266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1079500" y="220663"/>
            <a:ext cx="6480175" cy="40005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altLang="de-DE" sz="2000" kern="0" dirty="0">
                <a:solidFill>
                  <a:srgbClr val="FFFFFF"/>
                </a:solidFill>
              </a:rPr>
              <a:t>Comparing built-up vs. population of Hyderabad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 Box 2"/>
          <p:cNvSpPr txBox="1">
            <a:spLocks noChangeArrowheads="1"/>
          </p:cNvSpPr>
          <p:nvPr/>
        </p:nvSpPr>
        <p:spPr bwMode="auto">
          <a:xfrm>
            <a:off x="1223963" y="2960688"/>
            <a:ext cx="7623175" cy="2736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ea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AutoNum type="arabicPeriod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b="1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Wingdings" pitchFamily="2" charset="2"/>
              <a:buChar char="¡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spcAft>
                <a:spcPct val="50000"/>
              </a:spcAft>
              <a:buClrTx/>
              <a:buFont typeface="Arial" charset="0"/>
              <a:buChar char="-"/>
            </a:pPr>
            <a:r>
              <a:rPr lang="en-US" altLang="de-DE" sz="1800" i="0">
                <a:solidFill>
                  <a:srgbClr val="000000"/>
                </a:solidFill>
                <a:ea typeface="MS Gothic" pitchFamily="49" charset="-128"/>
              </a:rPr>
              <a:t>1971</a:t>
            </a:r>
            <a:r>
              <a:rPr lang="en-US" altLang="de-DE" sz="1800" b="0" i="0">
                <a:solidFill>
                  <a:srgbClr val="000000"/>
                </a:solidFill>
                <a:ea typeface="MS Gothic" pitchFamily="49" charset="-128"/>
              </a:rPr>
              <a:t> total entropy value </a:t>
            </a:r>
            <a:r>
              <a:rPr lang="en-US" altLang="de-DE" sz="1800" i="0">
                <a:solidFill>
                  <a:srgbClr val="000000"/>
                </a:solidFill>
                <a:ea typeface="MS Gothic" pitchFamily="49" charset="-128"/>
              </a:rPr>
              <a:t>0.627</a:t>
            </a:r>
            <a:r>
              <a:rPr lang="en-US" altLang="de-DE" sz="1800" b="0" i="0">
                <a:solidFill>
                  <a:srgbClr val="000000"/>
                </a:solidFill>
                <a:ea typeface="MS Gothic" pitchFamily="49" charset="-128"/>
              </a:rPr>
              <a:t> and it increased to </a:t>
            </a:r>
            <a:r>
              <a:rPr lang="en-US" altLang="de-DE" sz="1800" i="0">
                <a:solidFill>
                  <a:srgbClr val="000000"/>
                </a:solidFill>
                <a:ea typeface="MS Gothic" pitchFamily="49" charset="-128"/>
              </a:rPr>
              <a:t>0.918 in 2005</a:t>
            </a:r>
            <a:r>
              <a:rPr lang="en-US" altLang="de-DE" sz="1800" b="0" i="0">
                <a:solidFill>
                  <a:srgbClr val="000000"/>
                </a:solidFill>
                <a:ea typeface="MS Gothic" pitchFamily="49" charset="-128"/>
              </a:rPr>
              <a:t> this means that the expansion of Hyderabad has occurred at a fast rate in the fertile fringe areas.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  <a:spcAft>
                <a:spcPct val="50000"/>
              </a:spcAft>
              <a:buClrTx/>
              <a:buFont typeface="Arial" charset="0"/>
              <a:buChar char="-"/>
            </a:pPr>
            <a:r>
              <a:rPr lang="en-US" altLang="de-DE" b="0" i="0">
                <a:solidFill>
                  <a:srgbClr val="000000"/>
                </a:solidFill>
                <a:ea typeface="MS Gothic" pitchFamily="49" charset="-128"/>
              </a:rPr>
              <a:t>Compact distribution and vertical development of built up entropy value (ranges from 0 to log n) closer to 0 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  <a:spcAft>
                <a:spcPct val="50000"/>
              </a:spcAft>
              <a:buClrTx/>
              <a:buFont typeface="Arial" charset="0"/>
              <a:buChar char="•"/>
            </a:pPr>
            <a:r>
              <a:rPr lang="en-US" altLang="de-DE" b="0" i="0">
                <a:solidFill>
                  <a:srgbClr val="000000"/>
                </a:solidFill>
                <a:ea typeface="MS Gothic" pitchFamily="49" charset="-128"/>
              </a:rPr>
              <a:t>Distribution very dispersed closer to log n. 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  <a:spcAft>
                <a:spcPct val="50000"/>
              </a:spcAft>
              <a:buClrTx/>
              <a:buFont typeface="Arial" charset="0"/>
              <a:buChar char="•"/>
            </a:pPr>
            <a:r>
              <a:rPr lang="en-US" altLang="de-DE" b="0" i="0">
                <a:solidFill>
                  <a:srgbClr val="000000"/>
                </a:solidFill>
                <a:ea typeface="MS Gothic" pitchFamily="49" charset="-128"/>
              </a:rPr>
              <a:t>High value of entropy indicates the occurrence of urban growth in that particular region.</a:t>
            </a:r>
          </a:p>
        </p:txBody>
      </p:sp>
      <p:graphicFrame>
        <p:nvGraphicFramePr>
          <p:cNvPr id="22531" name="Object 3"/>
          <p:cNvGraphicFramePr>
            <a:graphicFrameLocks noChangeAspect="1"/>
          </p:cNvGraphicFramePr>
          <p:nvPr/>
        </p:nvGraphicFramePr>
        <p:xfrm>
          <a:off x="1223963" y="873125"/>
          <a:ext cx="6553200" cy="2009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9" r:id="rId4" imgW="5419526" imgH="1661526" progId="">
                  <p:embed/>
                </p:oleObj>
              </mc:Choice>
              <mc:Fallback>
                <p:oleObj r:id="rId4" imgW="5419526" imgH="1661526" progId="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23963" y="873125"/>
                        <a:ext cx="6553200" cy="2009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/>
          <p:nvPr/>
        </p:nvSpPr>
        <p:spPr>
          <a:xfrm>
            <a:off x="1079500" y="220663"/>
            <a:ext cx="5418138" cy="40005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altLang="de-DE" sz="2000" kern="0" dirty="0">
                <a:solidFill>
                  <a:srgbClr val="FFFFFF"/>
                </a:solidFill>
              </a:rPr>
              <a:t>Results show that...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2"/>
          <p:cNvSpPr txBox="1">
            <a:spLocks noChangeArrowheads="1"/>
          </p:cNvSpPr>
          <p:nvPr/>
        </p:nvSpPr>
        <p:spPr bwMode="auto">
          <a:xfrm>
            <a:off x="4932363" y="944563"/>
            <a:ext cx="4184650" cy="4556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ea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AutoNum type="arabicPeriod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b="1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Wingdings" pitchFamily="2" charset="2"/>
              <a:buChar char="¡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spcAft>
                <a:spcPct val="50000"/>
              </a:spcAft>
              <a:buClrTx/>
              <a:buFont typeface="Trebuchet MS" pitchFamily="34" charset="0"/>
              <a:buChar char="-"/>
            </a:pPr>
            <a:r>
              <a:rPr lang="en-US" altLang="de-DE" sz="2000" b="0" i="0">
                <a:solidFill>
                  <a:srgbClr val="000000"/>
                </a:solidFill>
                <a:latin typeface="Trebuchet MS" pitchFamily="34" charset="0"/>
                <a:ea typeface="MS Gothic" pitchFamily="49" charset="-128"/>
              </a:rPr>
              <a:t>Built up area increased almost in all wards of the city but areas in the north-west of the city (7-11) maximum increase in the built-up area</a:t>
            </a:r>
          </a:p>
          <a:p>
            <a:pPr eaLnBrk="1" hangingPunct="1">
              <a:lnSpc>
                <a:spcPct val="130000"/>
              </a:lnSpc>
              <a:spcBef>
                <a:spcPct val="0"/>
              </a:spcBef>
              <a:spcAft>
                <a:spcPct val="50000"/>
              </a:spcAft>
              <a:buClrTx/>
              <a:buFont typeface="Trebuchet MS" pitchFamily="34" charset="0"/>
              <a:buChar char="-"/>
            </a:pPr>
            <a:r>
              <a:rPr lang="en-US" altLang="de-DE" sz="2000" b="0" i="0">
                <a:solidFill>
                  <a:srgbClr val="000000"/>
                </a:solidFill>
                <a:latin typeface="Trebuchet MS" pitchFamily="34" charset="0"/>
                <a:ea typeface="MS Gothic" pitchFamily="49" charset="-128"/>
              </a:rPr>
              <a:t>The four zones NW of Hyderabad highest growth rates, entropy value increased from 0.409 in 1971 to 0.66 in 2005 </a:t>
            </a:r>
          </a:p>
          <a:p>
            <a:pPr eaLnBrk="1" hangingPunct="1">
              <a:lnSpc>
                <a:spcPct val="130000"/>
              </a:lnSpc>
              <a:spcBef>
                <a:spcPct val="0"/>
              </a:spcBef>
              <a:spcAft>
                <a:spcPct val="50000"/>
              </a:spcAft>
              <a:buClrTx/>
              <a:buFont typeface="Trebuchet MS" pitchFamily="34" charset="0"/>
              <a:buChar char="-"/>
            </a:pPr>
            <a:r>
              <a:rPr lang="en-US" altLang="de-DE" sz="2000" b="0" i="0">
                <a:solidFill>
                  <a:srgbClr val="000000"/>
                </a:solidFill>
                <a:latin typeface="Trebuchet MS" pitchFamily="34" charset="0"/>
                <a:ea typeface="MS Gothic" pitchFamily="49" charset="-128"/>
              </a:rPr>
              <a:t>Reason: new township has come up i.e. Hi-Tech city, a hub of computer software. </a:t>
            </a:r>
          </a:p>
        </p:txBody>
      </p:sp>
      <p:grpSp>
        <p:nvGrpSpPr>
          <p:cNvPr id="23555" name="Group 3"/>
          <p:cNvGrpSpPr>
            <a:grpSpLocks/>
          </p:cNvGrpSpPr>
          <p:nvPr/>
        </p:nvGrpSpPr>
        <p:grpSpPr bwMode="auto">
          <a:xfrm>
            <a:off x="558800" y="1130300"/>
            <a:ext cx="4337050" cy="4746625"/>
            <a:chOff x="91" y="1107"/>
            <a:chExt cx="2732" cy="2990"/>
          </a:xfrm>
        </p:grpSpPr>
        <p:pic>
          <p:nvPicPr>
            <p:cNvPr id="23557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181" t="7057" r="7104" b="8235"/>
            <a:stretch>
              <a:fillRect/>
            </a:stretch>
          </p:blipFill>
          <p:spPr bwMode="auto">
            <a:xfrm>
              <a:off x="91" y="1107"/>
              <a:ext cx="2732" cy="299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 l="12181" t="7057" r="7104" b="8235"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23558" name="Text Box 5"/>
            <p:cNvSpPr txBox="1">
              <a:spLocks noChangeArrowheads="1"/>
            </p:cNvSpPr>
            <p:nvPr/>
          </p:nvSpPr>
          <p:spPr bwMode="auto">
            <a:xfrm>
              <a:off x="1295" y="3734"/>
              <a:ext cx="384" cy="16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Font typeface="Wingdings" pitchFamily="2" charset="2"/>
                <a:buAutoNum type="arabicPeriod"/>
                <a:defRPr b="1" i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65000"/>
                <a:buFont typeface="Wingdings" pitchFamily="2" charset="2"/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5000"/>
                <a:buFont typeface="Wingdings" pitchFamily="2" charset="2"/>
                <a:buChar char="¡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spcAft>
                  <a:spcPct val="50000"/>
                </a:spcAft>
                <a:buClrTx/>
                <a:buFontTx/>
                <a:buNone/>
              </a:pPr>
              <a:endParaRPr lang="de-DE" altLang="de-DE" b="0" i="0">
                <a:solidFill>
                  <a:schemeClr val="bg1"/>
                </a:solidFill>
              </a:endParaRPr>
            </a:p>
          </p:txBody>
        </p:sp>
      </p:grpSp>
      <p:sp>
        <p:nvSpPr>
          <p:cNvPr id="7" name="Rectangle 6"/>
          <p:cNvSpPr/>
          <p:nvPr/>
        </p:nvSpPr>
        <p:spPr>
          <a:xfrm>
            <a:off x="1079500" y="220663"/>
            <a:ext cx="5418138" cy="40005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altLang="de-DE" sz="2000" kern="0" dirty="0">
                <a:solidFill>
                  <a:srgbClr val="FFFFFF"/>
                </a:solidFill>
              </a:rPr>
              <a:t>Results also show...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Foliennummernplatzhalt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AutoNum type="arabicPeriod"/>
              <a:defRPr b="1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Wingdings" pitchFamily="2" charset="2"/>
              <a:buChar char="¡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18ADA1AF-EBF9-49C0-B09B-3EA62710CC44}" type="slidenum">
              <a:rPr lang="de-DE" altLang="de-DE" b="0" i="0" smtClean="0"/>
              <a:pPr eaLnBrk="1" hangingPunct="1">
                <a:spcBef>
                  <a:spcPct val="0"/>
                </a:spcBef>
                <a:buClrTx/>
                <a:buFontTx/>
                <a:buNone/>
              </a:pPr>
              <a:t>22</a:t>
            </a:fld>
            <a:endParaRPr lang="de-DE" altLang="de-DE" b="0" i="0" smtClean="0"/>
          </a:p>
        </p:txBody>
      </p:sp>
      <p:pic>
        <p:nvPicPr>
          <p:cNvPr id="35843" name="Grafik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00" y="764704"/>
            <a:ext cx="5602287" cy="3519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AutoNum type="arabicPeriod"/>
              <a:defRPr b="1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Wingdings" pitchFamily="2" charset="2"/>
              <a:buChar char="¡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50000"/>
              </a:spcAft>
              <a:buClrTx/>
              <a:buFontTx/>
              <a:buNone/>
            </a:pPr>
            <a:endParaRPr lang="de-DE" altLang="de-DE" b="0" i="0">
              <a:solidFill>
                <a:schemeClr val="bg1"/>
              </a:solidFill>
            </a:endParaRPr>
          </a:p>
        </p:txBody>
      </p:sp>
      <p:graphicFrame>
        <p:nvGraphicFramePr>
          <p:cNvPr id="35845" name="Objek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63644890"/>
              </p:ext>
            </p:extLst>
          </p:nvPr>
        </p:nvGraphicFramePr>
        <p:xfrm>
          <a:off x="1258888" y="4581128"/>
          <a:ext cx="6572250" cy="1514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70" name="Arbeitsblatt" r:id="rId5" imgW="6114999" imgH="1562220" progId="Excel.Sheet.12">
                  <p:embed/>
                </p:oleObj>
              </mc:Choice>
              <mc:Fallback>
                <p:oleObj name="Arbeitsblatt" r:id="rId5" imgW="6114999" imgH="1562220" progId="Excel.Shee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8888" y="4581128"/>
                        <a:ext cx="6572250" cy="1514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Diagramm 7"/>
          <p:cNvGraphicFramePr/>
          <p:nvPr>
            <p:extLst>
              <p:ext uri="{D42A27DB-BD31-4B8C-83A1-F6EECF244321}">
                <p14:modId xmlns:p14="http://schemas.microsoft.com/office/powerpoint/2010/main" val="2792097438"/>
              </p:ext>
            </p:extLst>
          </p:nvPr>
        </p:nvGraphicFramePr>
        <p:xfrm>
          <a:off x="5616116" y="764704"/>
          <a:ext cx="3943350" cy="3333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9" name="Rectangle 8"/>
          <p:cNvSpPr/>
          <p:nvPr/>
        </p:nvSpPr>
        <p:spPr>
          <a:xfrm>
            <a:off x="1079500" y="220663"/>
            <a:ext cx="6192838" cy="40005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altLang="de-DE" sz="2000" kern="0" dirty="0">
                <a:solidFill>
                  <a:srgbClr val="FFFFFF"/>
                </a:solidFill>
              </a:rPr>
              <a:t>Change in land coverage for the period 1989 - 2005</a:t>
            </a:r>
          </a:p>
        </p:txBody>
      </p:sp>
    </p:spTree>
    <p:extLst>
      <p:ext uri="{BB962C8B-B14F-4D97-AF65-F5344CB8AC3E}">
        <p14:creationId xmlns:p14="http://schemas.microsoft.com/office/powerpoint/2010/main" val="204512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Foliennummernplatzhalt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AutoNum type="arabicPeriod"/>
              <a:defRPr b="1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Wingdings" pitchFamily="2" charset="2"/>
              <a:buChar char="¡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A971A425-B334-4A71-901D-F56C000B2441}" type="slidenum">
              <a:rPr lang="de-DE" altLang="de-DE" b="0" i="0" smtClean="0"/>
              <a:pPr eaLnBrk="1" hangingPunct="1">
                <a:spcBef>
                  <a:spcPct val="0"/>
                </a:spcBef>
                <a:buClrTx/>
                <a:buFontTx/>
                <a:buNone/>
              </a:pPr>
              <a:t>23</a:t>
            </a:fld>
            <a:endParaRPr lang="de-DE" altLang="de-DE" b="0" i="0" smtClean="0"/>
          </a:p>
        </p:txBody>
      </p:sp>
      <p:grpSp>
        <p:nvGrpSpPr>
          <p:cNvPr id="36868" name="Gruppieren 5"/>
          <p:cNvGrpSpPr>
            <a:grpSpLocks/>
          </p:cNvGrpSpPr>
          <p:nvPr/>
        </p:nvGrpSpPr>
        <p:grpSpPr bwMode="auto">
          <a:xfrm>
            <a:off x="1151620" y="692696"/>
            <a:ext cx="5699113" cy="2706447"/>
            <a:chOff x="310101" y="67524"/>
            <a:chExt cx="6243579" cy="3037398"/>
          </a:xfrm>
        </p:grpSpPr>
        <p:grpSp>
          <p:nvGrpSpPr>
            <p:cNvPr id="36870" name="Gruppieren 6"/>
            <p:cNvGrpSpPr>
              <a:grpSpLocks/>
            </p:cNvGrpSpPr>
            <p:nvPr/>
          </p:nvGrpSpPr>
          <p:grpSpPr bwMode="auto">
            <a:xfrm>
              <a:off x="310101" y="67524"/>
              <a:ext cx="6243579" cy="3037398"/>
              <a:chOff x="310101" y="67524"/>
              <a:chExt cx="6243579" cy="3037398"/>
            </a:xfrm>
          </p:grpSpPr>
          <p:grpSp>
            <p:nvGrpSpPr>
              <p:cNvPr id="36875" name="Gruppieren 11"/>
              <p:cNvGrpSpPr>
                <a:grpSpLocks/>
              </p:cNvGrpSpPr>
              <p:nvPr/>
            </p:nvGrpSpPr>
            <p:grpSpPr bwMode="auto">
              <a:xfrm>
                <a:off x="310101" y="246491"/>
                <a:ext cx="5537200" cy="2527935"/>
                <a:chOff x="127267" y="0"/>
                <a:chExt cx="5542013" cy="2528515"/>
              </a:xfrm>
            </p:grpSpPr>
            <p:pic>
              <p:nvPicPr>
                <p:cNvPr id="36877" name="Grafik 13"/>
                <p:cNvPicPr>
                  <a:picLocks noChangeAspect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7267" y="0"/>
                  <a:ext cx="2528515" cy="252056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78" name="Grafik 14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8129" y="7951"/>
                  <a:ext cx="2751151" cy="252056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sp>
            <p:nvSpPr>
              <p:cNvPr id="13" name="Rechteck 12"/>
              <p:cNvSpPr/>
              <p:nvPr/>
            </p:nvSpPr>
            <p:spPr>
              <a:xfrm>
                <a:off x="375188" y="67524"/>
                <a:ext cx="6178492" cy="3037398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>
                  <a:defRPr/>
                </a:pPr>
                <a:endParaRPr lang="de-DE"/>
              </a:p>
            </p:txBody>
          </p:sp>
        </p:grpSp>
        <p:cxnSp>
          <p:nvCxnSpPr>
            <p:cNvPr id="8" name="Gerade Verbindung mit Pfeil 7"/>
            <p:cNvCxnSpPr/>
            <p:nvPr/>
          </p:nvCxnSpPr>
          <p:spPr>
            <a:xfrm>
              <a:off x="1597552" y="1502865"/>
              <a:ext cx="1193789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Gerade Verbindung mit Pfeil 8"/>
            <p:cNvCxnSpPr/>
            <p:nvPr/>
          </p:nvCxnSpPr>
          <p:spPr>
            <a:xfrm flipH="1" flipV="1">
              <a:off x="3148524" y="2385664"/>
              <a:ext cx="2146280" cy="349309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873" name="Textfeld 2"/>
            <p:cNvSpPr txBox="1">
              <a:spLocks noChangeArrowheads="1"/>
            </p:cNvSpPr>
            <p:nvPr/>
          </p:nvSpPr>
          <p:spPr bwMode="auto">
            <a:xfrm rot="549060">
              <a:off x="3975492" y="2615813"/>
              <a:ext cx="771524" cy="316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Font typeface="Wingdings" pitchFamily="2" charset="2"/>
                <a:buAutoNum type="arabicPeriod"/>
                <a:defRPr b="1" i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65000"/>
                <a:buFont typeface="Wingdings" pitchFamily="2" charset="2"/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5000"/>
                <a:buFont typeface="Wingdings" pitchFamily="2" charset="2"/>
                <a:buChar char="¡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just" eaLnBrk="1" hangingPunct="1">
                <a:lnSpc>
                  <a:spcPts val="17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en-US" altLang="de-DE" sz="1200" i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20 km</a:t>
              </a:r>
              <a:endParaRPr lang="de-DE" altLang="de-DE" sz="1200" b="0" i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6874" name="Textfeld 2"/>
            <p:cNvSpPr txBox="1">
              <a:spLocks noChangeArrowheads="1"/>
            </p:cNvSpPr>
            <p:nvPr/>
          </p:nvSpPr>
          <p:spPr bwMode="auto">
            <a:xfrm>
              <a:off x="1948069" y="1526651"/>
              <a:ext cx="771277" cy="3180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Font typeface="Wingdings" pitchFamily="2" charset="2"/>
                <a:buAutoNum type="arabicPeriod"/>
                <a:defRPr b="1" i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65000"/>
                <a:buFont typeface="Wingdings" pitchFamily="2" charset="2"/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5000"/>
                <a:buFont typeface="Wingdings" pitchFamily="2" charset="2"/>
                <a:buChar char="¡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just" eaLnBrk="1" hangingPunct="1">
                <a:lnSpc>
                  <a:spcPts val="17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en-US" altLang="de-DE" sz="1200" i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20 km</a:t>
              </a:r>
              <a:endParaRPr lang="de-DE" altLang="de-DE" sz="1200" b="0" i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14" name="Rectangle 13"/>
          <p:cNvSpPr/>
          <p:nvPr/>
        </p:nvSpPr>
        <p:spPr>
          <a:xfrm>
            <a:off x="1079500" y="220663"/>
            <a:ext cx="5418138" cy="40005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altLang="de-DE" sz="2000" kern="0" dirty="0" smtClean="0">
                <a:solidFill>
                  <a:srgbClr val="FFFFFF"/>
                </a:solidFill>
              </a:rPr>
              <a:t>Comparison </a:t>
            </a:r>
            <a:r>
              <a:rPr lang="en-US" altLang="de-DE" sz="2000" kern="0" dirty="0">
                <a:solidFill>
                  <a:srgbClr val="FFFFFF"/>
                </a:solidFill>
              </a:rPr>
              <a:t>HCMC - </a:t>
            </a:r>
            <a:r>
              <a:rPr lang="en-US" altLang="de-DE" sz="2000" kern="0" dirty="0" smtClean="0">
                <a:solidFill>
                  <a:srgbClr val="FFFFFF"/>
                </a:solidFill>
              </a:rPr>
              <a:t>Hyderabad</a:t>
            </a:r>
            <a:endParaRPr lang="en-US" altLang="de-DE" sz="2000" kern="0" dirty="0">
              <a:solidFill>
                <a:srgbClr val="FFFFFF"/>
              </a:solidFill>
            </a:endParaRPr>
          </a:p>
        </p:txBody>
      </p:sp>
      <p:graphicFrame>
        <p:nvGraphicFramePr>
          <p:cNvPr id="15" name="Diagramm 14"/>
          <p:cNvGraphicFramePr/>
          <p:nvPr>
            <p:extLst>
              <p:ext uri="{D42A27DB-BD31-4B8C-83A1-F6EECF244321}">
                <p14:modId xmlns:p14="http://schemas.microsoft.com/office/powerpoint/2010/main" val="493606408"/>
              </p:ext>
            </p:extLst>
          </p:nvPr>
        </p:nvGraphicFramePr>
        <p:xfrm>
          <a:off x="3346398" y="3298873"/>
          <a:ext cx="5797366" cy="32380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942409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 Box 2"/>
          <p:cNvSpPr txBox="1">
            <a:spLocks noChangeArrowheads="1"/>
          </p:cNvSpPr>
          <p:nvPr/>
        </p:nvSpPr>
        <p:spPr bwMode="auto">
          <a:xfrm>
            <a:off x="1511300" y="944563"/>
            <a:ext cx="6831013" cy="3971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2800" tIns="41400" rIns="82800" bIns="41400"/>
          <a:lstStyle>
            <a:lvl1pPr ea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AutoNum type="arabicPeriod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b="1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Wingdings" pitchFamily="2" charset="2"/>
              <a:buChar char="¡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spcAft>
                <a:spcPct val="50000"/>
              </a:spcAft>
              <a:buClrTx/>
              <a:buFont typeface="Arial" charset="0"/>
              <a:buChar char="•"/>
            </a:pPr>
            <a:r>
              <a:rPr lang="de-DE" altLang="de-DE" b="0" i="0">
                <a:solidFill>
                  <a:srgbClr val="000000"/>
                </a:solidFill>
                <a:latin typeface="Trebuchet MS" pitchFamily="34" charset="0"/>
                <a:ea typeface="MS Gothic" pitchFamily="49" charset="-128"/>
              </a:rPr>
              <a:t> </a:t>
            </a:r>
            <a:r>
              <a:rPr lang="de-DE" altLang="de-DE" sz="2000" b="0" i="0">
                <a:solidFill>
                  <a:srgbClr val="000000"/>
                </a:solidFill>
                <a:latin typeface="Trebuchet MS" pitchFamily="34" charset="0"/>
                <a:ea typeface="MS Gothic" pitchFamily="49" charset="-128"/>
              </a:rPr>
              <a:t>eGeopolis/Indiapolis – Digitization of Indian urban agglomerations – Author: French Insitute of Pondicherry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  <a:spcAft>
                <a:spcPct val="50000"/>
              </a:spcAft>
              <a:buClrTx/>
              <a:buFont typeface="Trebuchet MS" pitchFamily="34" charset="0"/>
              <a:buChar char="•"/>
            </a:pPr>
            <a:r>
              <a:rPr lang="de-DE" altLang="de-DE" sz="2000" b="0" i="0">
                <a:solidFill>
                  <a:srgbClr val="000000"/>
                </a:solidFill>
                <a:latin typeface="Trebuchet MS" pitchFamily="34" charset="0"/>
                <a:ea typeface="MS Gothic" pitchFamily="49" charset="-128"/>
              </a:rPr>
              <a:t> Digitization on basis of Google Earth satellite image data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  <a:spcAft>
                <a:spcPct val="50000"/>
              </a:spcAft>
              <a:buClrTx/>
              <a:buFont typeface="Trebuchet MS" pitchFamily="34" charset="0"/>
              <a:buChar char="•"/>
            </a:pPr>
            <a:r>
              <a:rPr lang="en-US" altLang="de-DE" sz="2000" b="0" i="0">
                <a:solidFill>
                  <a:srgbClr val="000000"/>
                </a:solidFill>
                <a:latin typeface="Trebuchet MS" pitchFamily="34" charset="0"/>
                <a:ea typeface="MS Gothic" pitchFamily="49" charset="-128"/>
              </a:rPr>
              <a:t>The second step (2010-2012) consists of the exhaustive cartography of all Indian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  <a:spcAft>
                <a:spcPct val="50000"/>
              </a:spcAft>
              <a:buClrTx/>
              <a:buFontTx/>
              <a:buNone/>
            </a:pPr>
            <a:r>
              <a:rPr lang="en-US" altLang="de-DE" sz="2000" b="0" i="0">
                <a:solidFill>
                  <a:srgbClr val="000000"/>
                </a:solidFill>
                <a:latin typeface="Trebuchet MS" pitchFamily="34" charset="0"/>
                <a:ea typeface="MS Gothic" pitchFamily="49" charset="-128"/>
              </a:rPr>
              <a:t>settlements (</a:t>
            </a:r>
            <a:r>
              <a:rPr lang="de-DE" altLang="de-DE" sz="2000" b="0" i="0">
                <a:solidFill>
                  <a:srgbClr val="000000"/>
                </a:solidFill>
                <a:latin typeface="Trebuchet MS" pitchFamily="34" charset="0"/>
                <a:ea typeface="MS Gothic" pitchFamily="49" charset="-128"/>
              </a:rPr>
              <a:t>&gt;5000 inhabitants) </a:t>
            </a:r>
            <a:r>
              <a:rPr lang="en-US" altLang="de-DE" sz="2000" b="0" i="0">
                <a:solidFill>
                  <a:srgbClr val="000000"/>
                </a:solidFill>
                <a:latin typeface="Trebuchet MS" pitchFamily="34" charset="0"/>
                <a:ea typeface="MS Gothic" pitchFamily="49" charset="-128"/>
              </a:rPr>
              <a:t>and agglomerations, and in preparing the update of the census of 2011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  <a:spcAft>
                <a:spcPct val="50000"/>
              </a:spcAft>
              <a:buClrTx/>
              <a:buFontTx/>
              <a:buNone/>
            </a:pPr>
            <a:endParaRPr lang="de-DE" altLang="de-DE" sz="2000" b="0" i="0">
              <a:solidFill>
                <a:srgbClr val="000000"/>
              </a:solidFill>
              <a:latin typeface="Trebuchet MS" pitchFamily="34" charset="0"/>
              <a:ea typeface="MS Gothic" pitchFamily="49" charset="-128"/>
            </a:endParaRPr>
          </a:p>
          <a:p>
            <a:pPr eaLnBrk="1" hangingPunct="1">
              <a:lnSpc>
                <a:spcPct val="120000"/>
              </a:lnSpc>
              <a:spcBef>
                <a:spcPct val="0"/>
              </a:spcBef>
              <a:spcAft>
                <a:spcPct val="50000"/>
              </a:spcAft>
              <a:buClrTx/>
              <a:buFontTx/>
              <a:buNone/>
            </a:pPr>
            <a:r>
              <a:rPr lang="de-DE" altLang="de-DE" sz="1400" b="0" i="0">
                <a:solidFill>
                  <a:srgbClr val="000000"/>
                </a:solidFill>
                <a:latin typeface="Trebuchet MS" pitchFamily="34" charset="0"/>
                <a:ea typeface="MS Gothic" pitchFamily="49" charset="-128"/>
              </a:rPr>
              <a:t> </a:t>
            </a:r>
            <a:r>
              <a:rPr lang="de-DE" altLang="de-DE" sz="1400" b="0" i="0">
                <a:solidFill>
                  <a:srgbClr val="CCCCFF"/>
                </a:solidFill>
                <a:latin typeface="Trebuchet MS" pitchFamily="34" charset="0"/>
                <a:ea typeface="MS Gothic" pitchFamily="49" charset="-128"/>
                <a:hlinkClick r:id="rId3" action="ppaction://hlinkfile"/>
              </a:rPr>
              <a:t>Inde_1872_2001.gif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  <a:spcAft>
                <a:spcPct val="50000"/>
              </a:spcAft>
              <a:buClrTx/>
              <a:buFontTx/>
              <a:buNone/>
            </a:pPr>
            <a:endParaRPr lang="de-DE" altLang="de-DE" sz="1400" b="0" i="0">
              <a:solidFill>
                <a:srgbClr val="CCCCFF"/>
              </a:solidFill>
              <a:latin typeface="Trebuchet MS" pitchFamily="34" charset="0"/>
              <a:ea typeface="MS Gothic" pitchFamily="49" charset="-128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079500" y="220663"/>
            <a:ext cx="5418138" cy="40005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altLang="de-DE" sz="2000" kern="0" dirty="0">
                <a:solidFill>
                  <a:srgbClr val="FFFFFF"/>
                </a:solidFill>
              </a:rPr>
              <a:t>Inter urban comparisons - Concept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6834" y="728663"/>
            <a:ext cx="4259262" cy="4478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5603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2113" y="1049214"/>
            <a:ext cx="3636962" cy="2163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5604" name="Text Box 3"/>
          <p:cNvSpPr txBox="1">
            <a:spLocks noChangeArrowheads="1"/>
          </p:cNvSpPr>
          <p:nvPr/>
        </p:nvSpPr>
        <p:spPr bwMode="auto">
          <a:xfrm>
            <a:off x="5580063" y="3500438"/>
            <a:ext cx="3228975" cy="1296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ea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AutoNum type="arabicPeriod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b="1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Wingdings" pitchFamily="2" charset="2"/>
              <a:buChar char="¡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spcAft>
                <a:spcPct val="50000"/>
              </a:spcAft>
              <a:buClrTx/>
              <a:buFontTx/>
              <a:buNone/>
            </a:pPr>
            <a:r>
              <a:rPr lang="de-DE" altLang="de-DE" sz="2000" b="0" i="0">
                <a:solidFill>
                  <a:srgbClr val="000000"/>
                </a:solidFill>
                <a:latin typeface="Trebuchet MS" pitchFamily="34" charset="0"/>
                <a:ea typeface="MS Gothic" pitchFamily="49" charset="-128"/>
              </a:rPr>
              <a:t>Agglomerations of more than 20,000 inhabitants</a:t>
            </a:r>
          </a:p>
        </p:txBody>
      </p:sp>
      <p:sp>
        <p:nvSpPr>
          <p:cNvPr id="5" name="Rectangle 4"/>
          <p:cNvSpPr/>
          <p:nvPr/>
        </p:nvSpPr>
        <p:spPr>
          <a:xfrm>
            <a:off x="1079500" y="220663"/>
            <a:ext cx="5418138" cy="40005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altLang="de-DE" sz="2000" kern="0" dirty="0">
                <a:solidFill>
                  <a:srgbClr val="FFFFFF"/>
                </a:solidFill>
              </a:rPr>
              <a:t>Variation 1991 - 2001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2"/>
          <p:cNvSpPr txBox="1">
            <a:spLocks noChangeArrowheads="1"/>
          </p:cNvSpPr>
          <p:nvPr/>
        </p:nvSpPr>
        <p:spPr bwMode="auto">
          <a:xfrm>
            <a:off x="1403350" y="981075"/>
            <a:ext cx="6973888" cy="3963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2800" tIns="41400" rIns="82800" bIns="41400"/>
          <a:lstStyle>
            <a:lvl1pPr ea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AutoNum type="arabicPeriod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b="1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Wingdings" pitchFamily="2" charset="2"/>
              <a:buChar char="¡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spcAft>
                <a:spcPct val="50000"/>
              </a:spcAft>
              <a:buClrTx/>
              <a:buFont typeface="Trebuchet MS" pitchFamily="34" charset="0"/>
              <a:buChar char="•"/>
            </a:pPr>
            <a:r>
              <a:rPr lang="de-DE" altLang="de-DE" sz="2000" b="0" i="0">
                <a:solidFill>
                  <a:srgbClr val="000000"/>
                </a:solidFill>
                <a:latin typeface="Trebuchet MS" pitchFamily="34" charset="0"/>
                <a:ea typeface="MS Gothic" pitchFamily="49" charset="-128"/>
              </a:rPr>
              <a:t> </a:t>
            </a:r>
            <a:r>
              <a:rPr lang="de-DE" altLang="de-DE" sz="2200" b="0" i="0">
                <a:solidFill>
                  <a:srgbClr val="000000"/>
                </a:solidFill>
                <a:latin typeface="Trebuchet MS" pitchFamily="34" charset="0"/>
                <a:ea typeface="MS Gothic" pitchFamily="49" charset="-128"/>
              </a:rPr>
              <a:t>Creation of a raster grid of 5*5 km</a:t>
            </a:r>
          </a:p>
          <a:p>
            <a:pPr eaLnBrk="1" hangingPunct="1">
              <a:lnSpc>
                <a:spcPct val="130000"/>
              </a:lnSpc>
              <a:spcBef>
                <a:spcPct val="0"/>
              </a:spcBef>
              <a:spcAft>
                <a:spcPct val="50000"/>
              </a:spcAft>
              <a:buClrTx/>
              <a:buFont typeface="Trebuchet MS" pitchFamily="34" charset="0"/>
              <a:buChar char="•"/>
            </a:pPr>
            <a:r>
              <a:rPr lang="de-DE" altLang="de-DE" sz="2200" b="0" i="0">
                <a:solidFill>
                  <a:srgbClr val="000000"/>
                </a:solidFill>
                <a:latin typeface="Trebuchet MS" pitchFamily="34" charset="0"/>
                <a:ea typeface="MS Gothic" pitchFamily="49" charset="-128"/>
              </a:rPr>
              <a:t> Delineation of rectangular ring zones with raster grid elements in 5km distances starting from a defined center grid element</a:t>
            </a:r>
          </a:p>
          <a:p>
            <a:pPr eaLnBrk="1" hangingPunct="1">
              <a:lnSpc>
                <a:spcPct val="130000"/>
              </a:lnSpc>
              <a:spcBef>
                <a:spcPct val="0"/>
              </a:spcBef>
              <a:spcAft>
                <a:spcPct val="50000"/>
              </a:spcAft>
              <a:buClrTx/>
              <a:buFont typeface="Trebuchet MS" pitchFamily="34" charset="0"/>
              <a:buChar char="•"/>
            </a:pPr>
            <a:r>
              <a:rPr lang="de-DE" altLang="de-DE" sz="2200" b="0" i="0">
                <a:solidFill>
                  <a:srgbClr val="000000"/>
                </a:solidFill>
                <a:latin typeface="Trebuchet MS" pitchFamily="34" charset="0"/>
                <a:ea typeface="MS Gothic" pitchFamily="49" charset="-128"/>
              </a:rPr>
              <a:t> Calculation of digitized urban ‚footprint‘ within the grid elements</a:t>
            </a:r>
          </a:p>
          <a:p>
            <a:pPr eaLnBrk="1" hangingPunct="1">
              <a:lnSpc>
                <a:spcPct val="130000"/>
              </a:lnSpc>
              <a:spcBef>
                <a:spcPct val="0"/>
              </a:spcBef>
              <a:spcAft>
                <a:spcPct val="50000"/>
              </a:spcAft>
              <a:buClrTx/>
              <a:buFont typeface="Trebuchet MS" pitchFamily="34" charset="0"/>
              <a:buChar char="•"/>
            </a:pPr>
            <a:r>
              <a:rPr lang="de-DE" altLang="de-DE" sz="2200" b="0" i="0">
                <a:solidFill>
                  <a:srgbClr val="000000"/>
                </a:solidFill>
                <a:latin typeface="Trebuchet MS" pitchFamily="34" charset="0"/>
                <a:ea typeface="MS Gothic" pitchFamily="49" charset="-128"/>
              </a:rPr>
              <a:t> Statistical Analysis of urban agglomerations</a:t>
            </a:r>
          </a:p>
          <a:p>
            <a:pPr eaLnBrk="1" hangingPunct="1">
              <a:lnSpc>
                <a:spcPct val="130000"/>
              </a:lnSpc>
              <a:spcBef>
                <a:spcPct val="0"/>
              </a:spcBef>
              <a:spcAft>
                <a:spcPct val="50000"/>
              </a:spcAft>
              <a:buClrTx/>
              <a:buFontTx/>
              <a:buNone/>
            </a:pPr>
            <a:r>
              <a:rPr lang="de-DE" altLang="de-DE" sz="1400" b="0" i="0">
                <a:solidFill>
                  <a:srgbClr val="000000"/>
                </a:solidFill>
                <a:latin typeface="Trebuchet MS" pitchFamily="34" charset="0"/>
                <a:ea typeface="MS Gothic" pitchFamily="49" charset="-128"/>
              </a:rPr>
              <a:t> </a:t>
            </a:r>
          </a:p>
          <a:p>
            <a:pPr eaLnBrk="1" hangingPunct="1">
              <a:lnSpc>
                <a:spcPct val="130000"/>
              </a:lnSpc>
              <a:spcBef>
                <a:spcPct val="0"/>
              </a:spcBef>
              <a:spcAft>
                <a:spcPct val="50000"/>
              </a:spcAft>
              <a:buClrTx/>
              <a:buFontTx/>
              <a:buNone/>
            </a:pPr>
            <a:endParaRPr lang="de-DE" altLang="de-DE" sz="1400" b="0" i="0">
              <a:solidFill>
                <a:srgbClr val="000000"/>
              </a:solidFill>
              <a:latin typeface="Trebuchet MS" pitchFamily="34" charset="0"/>
              <a:ea typeface="MS Gothic" pitchFamily="49" charset="-128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079500" y="220663"/>
            <a:ext cx="5418138" cy="40005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altLang="de-DE" sz="2000" kern="0" dirty="0">
                <a:solidFill>
                  <a:srgbClr val="FFFFFF"/>
                </a:solidFill>
              </a:rPr>
              <a:t>Inter urban comparisons - Methodology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 Box 2"/>
          <p:cNvSpPr txBox="1">
            <a:spLocks noChangeArrowheads="1"/>
          </p:cNvSpPr>
          <p:nvPr/>
        </p:nvSpPr>
        <p:spPr bwMode="auto">
          <a:xfrm>
            <a:off x="1127125" y="908050"/>
            <a:ext cx="8340725" cy="576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ea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AutoNum type="arabicPeriod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b="1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Wingdings" pitchFamily="2" charset="2"/>
              <a:buChar char="¡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50000"/>
              </a:spcAft>
              <a:buClrTx/>
              <a:buFontTx/>
              <a:buNone/>
            </a:pPr>
            <a:endParaRPr lang="de-DE" altLang="de-DE" sz="2800" i="0">
              <a:solidFill>
                <a:srgbClr val="000000"/>
              </a:solidFill>
              <a:latin typeface="Trebuchet MS" pitchFamily="34" charset="0"/>
              <a:ea typeface="MS Gothic" pitchFamily="49" charset="-128"/>
            </a:endParaRPr>
          </a:p>
        </p:txBody>
      </p:sp>
      <p:pic>
        <p:nvPicPr>
          <p:cNvPr id="276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4750" y="836613"/>
            <a:ext cx="3036888" cy="2519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76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888" y="3681413"/>
            <a:ext cx="3036887" cy="2519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7653" name="Text Box 5"/>
          <p:cNvSpPr txBox="1">
            <a:spLocks noChangeArrowheads="1"/>
          </p:cNvSpPr>
          <p:nvPr/>
        </p:nvSpPr>
        <p:spPr bwMode="auto">
          <a:xfrm>
            <a:off x="4106863" y="1866900"/>
            <a:ext cx="877887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AutoNum type="arabicPeriod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b="1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Wingdings" pitchFamily="2" charset="2"/>
              <a:buChar char="¡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50000"/>
              </a:spcAft>
              <a:buClrTx/>
              <a:buFontTx/>
              <a:buNone/>
            </a:pPr>
            <a:r>
              <a:rPr lang="de-DE" altLang="de-DE" sz="2400" b="0" i="0">
                <a:solidFill>
                  <a:srgbClr val="000000"/>
                </a:solidFill>
                <a:latin typeface="Trebuchet MS" pitchFamily="34" charset="0"/>
                <a:ea typeface="MS Gothic" pitchFamily="49" charset="-128"/>
              </a:rPr>
              <a:t>Delhi</a:t>
            </a:r>
          </a:p>
        </p:txBody>
      </p:sp>
      <p:sp>
        <p:nvSpPr>
          <p:cNvPr id="27654" name="Text Box 6"/>
          <p:cNvSpPr txBox="1">
            <a:spLocks noChangeArrowheads="1"/>
          </p:cNvSpPr>
          <p:nvPr/>
        </p:nvSpPr>
        <p:spPr bwMode="auto">
          <a:xfrm>
            <a:off x="1150938" y="4637088"/>
            <a:ext cx="1643062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AutoNum type="arabicPeriod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b="1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Wingdings" pitchFamily="2" charset="2"/>
              <a:buChar char="¡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50000"/>
              </a:spcAft>
              <a:buClrTx/>
              <a:buFontTx/>
              <a:buNone/>
            </a:pPr>
            <a:r>
              <a:rPr lang="de-DE" altLang="de-DE" sz="2400" b="0" i="0">
                <a:solidFill>
                  <a:srgbClr val="000000"/>
                </a:solidFill>
                <a:latin typeface="Trebuchet MS" pitchFamily="34" charset="0"/>
                <a:ea typeface="MS Gothic" pitchFamily="49" charset="-128"/>
              </a:rPr>
              <a:t>Hyderabad</a:t>
            </a:r>
          </a:p>
        </p:txBody>
      </p:sp>
      <p:pic>
        <p:nvPicPr>
          <p:cNvPr id="27655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3825" y="3756025"/>
            <a:ext cx="3033713" cy="2517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7656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1750" y="836613"/>
            <a:ext cx="3036888" cy="2519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7657" name="Text Box 9"/>
          <p:cNvSpPr txBox="1">
            <a:spLocks noChangeArrowheads="1"/>
          </p:cNvSpPr>
          <p:nvPr/>
        </p:nvSpPr>
        <p:spPr bwMode="auto">
          <a:xfrm>
            <a:off x="7740650" y="1866900"/>
            <a:ext cx="1203325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AutoNum type="arabicPeriod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b="1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Wingdings" pitchFamily="2" charset="2"/>
              <a:buChar char="¡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50000"/>
              </a:spcAft>
              <a:buClrTx/>
              <a:buFontTx/>
              <a:buNone/>
            </a:pPr>
            <a:r>
              <a:rPr lang="de-DE" altLang="de-DE" sz="2400" b="0" i="0">
                <a:solidFill>
                  <a:srgbClr val="000000"/>
                </a:solidFill>
                <a:latin typeface="Trebuchet MS" pitchFamily="34" charset="0"/>
                <a:ea typeface="MS Gothic" pitchFamily="49" charset="-128"/>
              </a:rPr>
              <a:t>Kolkata</a:t>
            </a:r>
          </a:p>
        </p:txBody>
      </p:sp>
      <p:sp>
        <p:nvSpPr>
          <p:cNvPr id="27658" name="Text Box 10"/>
          <p:cNvSpPr txBox="1">
            <a:spLocks noChangeArrowheads="1"/>
          </p:cNvSpPr>
          <p:nvPr/>
        </p:nvSpPr>
        <p:spPr bwMode="auto">
          <a:xfrm>
            <a:off x="4967288" y="4772025"/>
            <a:ext cx="153035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AutoNum type="arabicPeriod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b="1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Wingdings" pitchFamily="2" charset="2"/>
              <a:buChar char="¡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50000"/>
              </a:spcAft>
              <a:buClrTx/>
              <a:buFontTx/>
              <a:buNone/>
            </a:pPr>
            <a:r>
              <a:rPr lang="de-DE" altLang="de-DE" sz="2400" b="0" i="0">
                <a:solidFill>
                  <a:srgbClr val="000000"/>
                </a:solidFill>
                <a:latin typeface="Trebuchet MS" pitchFamily="34" charset="0"/>
                <a:ea typeface="MS Gothic" pitchFamily="49" charset="-128"/>
              </a:rPr>
              <a:t>Bangalore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079500" y="220663"/>
            <a:ext cx="6303963" cy="40005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altLang="de-DE" sz="2000" kern="0" dirty="0" err="1">
                <a:solidFill>
                  <a:srgbClr val="FFFFFF"/>
                </a:solidFill>
              </a:rPr>
              <a:t>eGeopolis</a:t>
            </a:r>
            <a:r>
              <a:rPr lang="en-US" altLang="de-DE" sz="2000" kern="0" dirty="0">
                <a:solidFill>
                  <a:srgbClr val="FFFFFF"/>
                </a:solidFill>
              </a:rPr>
              <a:t>/</a:t>
            </a:r>
            <a:r>
              <a:rPr lang="en-US" altLang="de-DE" sz="2000" kern="0" dirty="0" err="1">
                <a:solidFill>
                  <a:srgbClr val="FFFFFF"/>
                </a:solidFill>
              </a:rPr>
              <a:t>Indiapolis</a:t>
            </a:r>
            <a:r>
              <a:rPr lang="en-US" altLang="de-DE" sz="2000" kern="0" dirty="0">
                <a:solidFill>
                  <a:srgbClr val="FFFFFF"/>
                </a:solidFill>
              </a:rPr>
              <a:t> – Test areas with 5km grid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0" y="1233488"/>
            <a:ext cx="4772025" cy="3960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8675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7413" y="1233488"/>
            <a:ext cx="4772025" cy="3960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1079500" y="220663"/>
            <a:ext cx="8064500" cy="40005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altLang="de-DE" sz="2000" kern="0" dirty="0" err="1">
                <a:solidFill>
                  <a:srgbClr val="FFFFFF"/>
                </a:solidFill>
              </a:rPr>
              <a:t>eGeopolis</a:t>
            </a:r>
            <a:r>
              <a:rPr lang="en-US" altLang="de-DE" sz="2000" kern="0" dirty="0">
                <a:solidFill>
                  <a:srgbClr val="FFFFFF"/>
                </a:solidFill>
              </a:rPr>
              <a:t>/</a:t>
            </a:r>
            <a:r>
              <a:rPr lang="en-US" altLang="de-DE" sz="2000" kern="0" dirty="0" err="1">
                <a:solidFill>
                  <a:srgbClr val="FFFFFF"/>
                </a:solidFill>
              </a:rPr>
              <a:t>Indiapolis</a:t>
            </a:r>
            <a:r>
              <a:rPr lang="en-US" altLang="de-DE" sz="2000" kern="0" dirty="0">
                <a:solidFill>
                  <a:srgbClr val="FFFFFF"/>
                </a:solidFill>
              </a:rPr>
              <a:t> - Bangalore and Kolkata with 5km grid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2"/>
          <p:cNvSpPr txBox="1">
            <a:spLocks noChangeArrowheads="1"/>
          </p:cNvSpPr>
          <p:nvPr/>
        </p:nvSpPr>
        <p:spPr bwMode="auto">
          <a:xfrm>
            <a:off x="1042988" y="4797425"/>
            <a:ext cx="7056437" cy="175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2800" tIns="41400" rIns="82800" bIns="41400"/>
          <a:lstStyle>
            <a:lvl1pPr ea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AutoNum type="arabicPeriod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b="1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Wingdings" pitchFamily="2" charset="2"/>
              <a:buChar char="¡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0"/>
              </a:spcBef>
              <a:spcAft>
                <a:spcPct val="50000"/>
              </a:spcAft>
              <a:buClrTx/>
              <a:buFont typeface="Trebuchet MS" pitchFamily="34" charset="0"/>
              <a:buChar char="•"/>
            </a:pPr>
            <a:r>
              <a:rPr lang="de-DE" altLang="de-DE" sz="2000" b="0" i="0">
                <a:solidFill>
                  <a:srgbClr val="000000"/>
                </a:solidFill>
                <a:latin typeface="Trebuchet MS" pitchFamily="34" charset="0"/>
                <a:ea typeface="MS Gothic" pitchFamily="49" charset="-128"/>
              </a:rPr>
              <a:t>All start at similar high density level</a:t>
            </a:r>
          </a:p>
          <a:p>
            <a:pPr eaLnBrk="1" hangingPunct="1">
              <a:lnSpc>
                <a:spcPct val="110000"/>
              </a:lnSpc>
              <a:spcBef>
                <a:spcPct val="0"/>
              </a:spcBef>
              <a:spcAft>
                <a:spcPct val="50000"/>
              </a:spcAft>
              <a:buClrTx/>
              <a:buFont typeface="Trebuchet MS" pitchFamily="34" charset="0"/>
              <a:buChar char="•"/>
            </a:pPr>
            <a:r>
              <a:rPr lang="de-DE" altLang="de-DE" sz="2000" b="0" i="0">
                <a:solidFill>
                  <a:srgbClr val="000000"/>
                </a:solidFill>
                <a:latin typeface="Trebuchet MS" pitchFamily="34" charset="0"/>
                <a:ea typeface="MS Gothic" pitchFamily="49" charset="-128"/>
              </a:rPr>
              <a:t>MC Delhi and Kolkata show higher values in increasing distance and slower decrease, higher variation (SD) than emerging MC Hyderabad and Bangalore</a:t>
            </a:r>
          </a:p>
          <a:p>
            <a:pPr eaLnBrk="1" hangingPunct="1">
              <a:lnSpc>
                <a:spcPct val="110000"/>
              </a:lnSpc>
              <a:spcBef>
                <a:spcPct val="0"/>
              </a:spcBef>
              <a:spcAft>
                <a:spcPct val="50000"/>
              </a:spcAft>
              <a:buClrTx/>
              <a:buFontTx/>
              <a:buNone/>
            </a:pPr>
            <a:endParaRPr lang="de-DE" altLang="de-DE" sz="2000" b="0" i="0">
              <a:solidFill>
                <a:srgbClr val="000000"/>
              </a:solidFill>
              <a:latin typeface="Trebuchet MS" pitchFamily="34" charset="0"/>
              <a:ea typeface="MS Gothic" pitchFamily="49" charset="-128"/>
            </a:endParaRPr>
          </a:p>
        </p:txBody>
      </p:sp>
      <p:graphicFrame>
        <p:nvGraphicFramePr>
          <p:cNvPr id="29699" name="Object 3"/>
          <p:cNvGraphicFramePr>
            <a:graphicFrameLocks noChangeAspect="1"/>
          </p:cNvGraphicFramePr>
          <p:nvPr/>
        </p:nvGraphicFramePr>
        <p:xfrm>
          <a:off x="250825" y="1412875"/>
          <a:ext cx="4392613" cy="2725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14" r:id="rId4" imgW="4572163" imgH="2838298" progId="">
                  <p:embed/>
                </p:oleObj>
              </mc:Choice>
              <mc:Fallback>
                <p:oleObj r:id="rId4" imgW="4572163" imgH="2838298" progId="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825" y="1412875"/>
                        <a:ext cx="4392613" cy="27257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700" name="Object 4"/>
          <p:cNvGraphicFramePr>
            <a:graphicFrameLocks noChangeAspect="1"/>
          </p:cNvGraphicFramePr>
          <p:nvPr/>
        </p:nvGraphicFramePr>
        <p:xfrm>
          <a:off x="4859338" y="1449388"/>
          <a:ext cx="4032250" cy="2686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15" r:id="rId6" imgW="4562409" imgH="2886090" progId="">
                  <p:embed/>
                </p:oleObj>
              </mc:Choice>
              <mc:Fallback>
                <p:oleObj r:id="rId6" imgW="4562409" imgH="2886090" progId="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59338" y="1449388"/>
                        <a:ext cx="4032250" cy="2686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/>
          <p:cNvSpPr/>
          <p:nvPr/>
        </p:nvSpPr>
        <p:spPr>
          <a:xfrm>
            <a:off x="1147763" y="225425"/>
            <a:ext cx="6303962" cy="40005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altLang="de-DE" sz="2000" kern="0" dirty="0">
                <a:solidFill>
                  <a:srgbClr val="FFFFFF"/>
                </a:solidFill>
              </a:rPr>
              <a:t>Inter Urban Comparisons - Results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Box 3"/>
          <p:cNvSpPr txBox="1">
            <a:spLocks noChangeArrowheads="1"/>
          </p:cNvSpPr>
          <p:nvPr/>
        </p:nvSpPr>
        <p:spPr bwMode="auto">
          <a:xfrm>
            <a:off x="1187450" y="4437063"/>
            <a:ext cx="5976938" cy="2284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2800" tIns="41400" rIns="82800" bIns="41400"/>
          <a:lstStyle>
            <a:lvl1pPr marL="328613" indent="-328613" ea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AutoNum type="arabicPeriod"/>
              <a:tabLst>
                <a:tab pos="328613" algn="l"/>
                <a:tab pos="776288" algn="l"/>
                <a:tab pos="1225550" algn="l"/>
                <a:tab pos="1674813" algn="l"/>
                <a:tab pos="2124075" algn="l"/>
                <a:tab pos="2573338" algn="l"/>
                <a:tab pos="3022600" algn="l"/>
                <a:tab pos="3471863" algn="l"/>
                <a:tab pos="3921125" algn="l"/>
                <a:tab pos="4370388" algn="l"/>
                <a:tab pos="4819650" algn="l"/>
                <a:tab pos="5268913" algn="l"/>
                <a:tab pos="5718175" algn="l"/>
                <a:tab pos="6167438" algn="l"/>
                <a:tab pos="6616700" algn="l"/>
                <a:tab pos="7065963" algn="l"/>
                <a:tab pos="7515225" algn="l"/>
                <a:tab pos="7964488" algn="l"/>
                <a:tab pos="8413750" algn="l"/>
                <a:tab pos="8863013" algn="l"/>
                <a:tab pos="9312275" algn="l"/>
              </a:tabLst>
              <a:defRPr b="1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tabLst>
                <a:tab pos="328613" algn="l"/>
                <a:tab pos="776288" algn="l"/>
                <a:tab pos="1225550" algn="l"/>
                <a:tab pos="1674813" algn="l"/>
                <a:tab pos="2124075" algn="l"/>
                <a:tab pos="2573338" algn="l"/>
                <a:tab pos="3022600" algn="l"/>
                <a:tab pos="3471863" algn="l"/>
                <a:tab pos="3921125" algn="l"/>
                <a:tab pos="4370388" algn="l"/>
                <a:tab pos="4819650" algn="l"/>
                <a:tab pos="5268913" algn="l"/>
                <a:tab pos="5718175" algn="l"/>
                <a:tab pos="6167438" algn="l"/>
                <a:tab pos="6616700" algn="l"/>
                <a:tab pos="7065963" algn="l"/>
                <a:tab pos="7515225" algn="l"/>
                <a:tab pos="7964488" algn="l"/>
                <a:tab pos="8413750" algn="l"/>
                <a:tab pos="8863013" algn="l"/>
                <a:tab pos="9312275" algn="l"/>
              </a:tabLst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328613" algn="l"/>
                <a:tab pos="776288" algn="l"/>
                <a:tab pos="1225550" algn="l"/>
                <a:tab pos="1674813" algn="l"/>
                <a:tab pos="2124075" algn="l"/>
                <a:tab pos="2573338" algn="l"/>
                <a:tab pos="3022600" algn="l"/>
                <a:tab pos="3471863" algn="l"/>
                <a:tab pos="3921125" algn="l"/>
                <a:tab pos="4370388" algn="l"/>
                <a:tab pos="4819650" algn="l"/>
                <a:tab pos="5268913" algn="l"/>
                <a:tab pos="5718175" algn="l"/>
                <a:tab pos="6167438" algn="l"/>
                <a:tab pos="6616700" algn="l"/>
                <a:tab pos="7065963" algn="l"/>
                <a:tab pos="7515225" algn="l"/>
                <a:tab pos="7964488" algn="l"/>
                <a:tab pos="8413750" algn="l"/>
                <a:tab pos="8863013" algn="l"/>
                <a:tab pos="9312275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Wingdings" pitchFamily="2" charset="2"/>
              <a:buChar char="¡"/>
              <a:tabLst>
                <a:tab pos="328613" algn="l"/>
                <a:tab pos="776288" algn="l"/>
                <a:tab pos="1225550" algn="l"/>
                <a:tab pos="1674813" algn="l"/>
                <a:tab pos="2124075" algn="l"/>
                <a:tab pos="2573338" algn="l"/>
                <a:tab pos="3022600" algn="l"/>
                <a:tab pos="3471863" algn="l"/>
                <a:tab pos="3921125" algn="l"/>
                <a:tab pos="4370388" algn="l"/>
                <a:tab pos="4819650" algn="l"/>
                <a:tab pos="5268913" algn="l"/>
                <a:tab pos="5718175" algn="l"/>
                <a:tab pos="6167438" algn="l"/>
                <a:tab pos="6616700" algn="l"/>
                <a:tab pos="7065963" algn="l"/>
                <a:tab pos="7515225" algn="l"/>
                <a:tab pos="7964488" algn="l"/>
                <a:tab pos="8413750" algn="l"/>
                <a:tab pos="8863013" algn="l"/>
                <a:tab pos="931227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328613" algn="l"/>
                <a:tab pos="776288" algn="l"/>
                <a:tab pos="1225550" algn="l"/>
                <a:tab pos="1674813" algn="l"/>
                <a:tab pos="2124075" algn="l"/>
                <a:tab pos="2573338" algn="l"/>
                <a:tab pos="3022600" algn="l"/>
                <a:tab pos="3471863" algn="l"/>
                <a:tab pos="3921125" algn="l"/>
                <a:tab pos="4370388" algn="l"/>
                <a:tab pos="4819650" algn="l"/>
                <a:tab pos="5268913" algn="l"/>
                <a:tab pos="5718175" algn="l"/>
                <a:tab pos="6167438" algn="l"/>
                <a:tab pos="6616700" algn="l"/>
                <a:tab pos="7065963" algn="l"/>
                <a:tab pos="7515225" algn="l"/>
                <a:tab pos="7964488" algn="l"/>
                <a:tab pos="8413750" algn="l"/>
                <a:tab pos="8863013" algn="l"/>
                <a:tab pos="931227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328613" algn="l"/>
                <a:tab pos="776288" algn="l"/>
                <a:tab pos="1225550" algn="l"/>
                <a:tab pos="1674813" algn="l"/>
                <a:tab pos="2124075" algn="l"/>
                <a:tab pos="2573338" algn="l"/>
                <a:tab pos="3022600" algn="l"/>
                <a:tab pos="3471863" algn="l"/>
                <a:tab pos="3921125" algn="l"/>
                <a:tab pos="4370388" algn="l"/>
                <a:tab pos="4819650" algn="l"/>
                <a:tab pos="5268913" algn="l"/>
                <a:tab pos="5718175" algn="l"/>
                <a:tab pos="6167438" algn="l"/>
                <a:tab pos="6616700" algn="l"/>
                <a:tab pos="7065963" algn="l"/>
                <a:tab pos="7515225" algn="l"/>
                <a:tab pos="7964488" algn="l"/>
                <a:tab pos="8413750" algn="l"/>
                <a:tab pos="8863013" algn="l"/>
                <a:tab pos="931227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328613" algn="l"/>
                <a:tab pos="776288" algn="l"/>
                <a:tab pos="1225550" algn="l"/>
                <a:tab pos="1674813" algn="l"/>
                <a:tab pos="2124075" algn="l"/>
                <a:tab pos="2573338" algn="l"/>
                <a:tab pos="3022600" algn="l"/>
                <a:tab pos="3471863" algn="l"/>
                <a:tab pos="3921125" algn="l"/>
                <a:tab pos="4370388" algn="l"/>
                <a:tab pos="4819650" algn="l"/>
                <a:tab pos="5268913" algn="l"/>
                <a:tab pos="5718175" algn="l"/>
                <a:tab pos="6167438" algn="l"/>
                <a:tab pos="6616700" algn="l"/>
                <a:tab pos="7065963" algn="l"/>
                <a:tab pos="7515225" algn="l"/>
                <a:tab pos="7964488" algn="l"/>
                <a:tab pos="8413750" algn="l"/>
                <a:tab pos="8863013" algn="l"/>
                <a:tab pos="931227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328613" algn="l"/>
                <a:tab pos="776288" algn="l"/>
                <a:tab pos="1225550" algn="l"/>
                <a:tab pos="1674813" algn="l"/>
                <a:tab pos="2124075" algn="l"/>
                <a:tab pos="2573338" algn="l"/>
                <a:tab pos="3022600" algn="l"/>
                <a:tab pos="3471863" algn="l"/>
                <a:tab pos="3921125" algn="l"/>
                <a:tab pos="4370388" algn="l"/>
                <a:tab pos="4819650" algn="l"/>
                <a:tab pos="5268913" algn="l"/>
                <a:tab pos="5718175" algn="l"/>
                <a:tab pos="6167438" algn="l"/>
                <a:tab pos="6616700" algn="l"/>
                <a:tab pos="7065963" algn="l"/>
                <a:tab pos="7515225" algn="l"/>
                <a:tab pos="7964488" algn="l"/>
                <a:tab pos="8413750" algn="l"/>
                <a:tab pos="8863013" algn="l"/>
                <a:tab pos="931227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328613" algn="l"/>
                <a:tab pos="776288" algn="l"/>
                <a:tab pos="1225550" algn="l"/>
                <a:tab pos="1674813" algn="l"/>
                <a:tab pos="2124075" algn="l"/>
                <a:tab pos="2573338" algn="l"/>
                <a:tab pos="3022600" algn="l"/>
                <a:tab pos="3471863" algn="l"/>
                <a:tab pos="3921125" algn="l"/>
                <a:tab pos="4370388" algn="l"/>
                <a:tab pos="4819650" algn="l"/>
                <a:tab pos="5268913" algn="l"/>
                <a:tab pos="5718175" algn="l"/>
                <a:tab pos="6167438" algn="l"/>
                <a:tab pos="6616700" algn="l"/>
                <a:tab pos="7065963" algn="l"/>
                <a:tab pos="7515225" algn="l"/>
                <a:tab pos="7964488" algn="l"/>
                <a:tab pos="8413750" algn="l"/>
                <a:tab pos="8863013" algn="l"/>
                <a:tab pos="931227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ts val="500"/>
              </a:spcBef>
              <a:spcAft>
                <a:spcPct val="50000"/>
              </a:spcAft>
              <a:buClrTx/>
              <a:buFont typeface="Trebuchet MS" pitchFamily="34" charset="0"/>
              <a:buChar char="•"/>
            </a:pPr>
            <a:r>
              <a:rPr lang="de-DE" altLang="de-DE" sz="2000" b="0" i="0">
                <a:solidFill>
                  <a:srgbClr val="000000"/>
                </a:solidFill>
                <a:latin typeface="Trebuchet MS" pitchFamily="34" charset="0"/>
                <a:ea typeface="MS Gothic" pitchFamily="49" charset="-128"/>
              </a:rPr>
              <a:t>MC higher Majority values overall</a:t>
            </a:r>
          </a:p>
          <a:p>
            <a:pPr eaLnBrk="1" hangingPunct="1">
              <a:lnSpc>
                <a:spcPct val="110000"/>
              </a:lnSpc>
              <a:spcBef>
                <a:spcPts val="500"/>
              </a:spcBef>
              <a:spcAft>
                <a:spcPct val="50000"/>
              </a:spcAft>
              <a:buClrTx/>
              <a:buFont typeface="Trebuchet MS" pitchFamily="34" charset="0"/>
              <a:buChar char="•"/>
            </a:pPr>
            <a:r>
              <a:rPr lang="de-DE" altLang="de-DE" sz="2000" b="0" i="0">
                <a:solidFill>
                  <a:srgbClr val="000000"/>
                </a:solidFill>
                <a:latin typeface="Trebuchet MS" pitchFamily="34" charset="0"/>
                <a:ea typeface="MS Gothic" pitchFamily="49" charset="-128"/>
              </a:rPr>
              <a:t>Minority varies a lot in the closer fringe areas, ‚stabilize‘ in the outer areas with higher values for the MC, lower for the EMC</a:t>
            </a:r>
          </a:p>
          <a:p>
            <a:pPr eaLnBrk="1" hangingPunct="1">
              <a:lnSpc>
                <a:spcPct val="110000"/>
              </a:lnSpc>
              <a:spcBef>
                <a:spcPts val="500"/>
              </a:spcBef>
              <a:spcAft>
                <a:spcPct val="50000"/>
              </a:spcAft>
              <a:buClrTx/>
              <a:buFontTx/>
              <a:buNone/>
            </a:pPr>
            <a:endParaRPr lang="de-DE" altLang="de-DE" sz="2000" b="0" i="0">
              <a:solidFill>
                <a:srgbClr val="000000"/>
              </a:solidFill>
              <a:latin typeface="Trebuchet MS" pitchFamily="34" charset="0"/>
              <a:ea typeface="MS Gothic" pitchFamily="49" charset="-128"/>
            </a:endParaRPr>
          </a:p>
          <a:p>
            <a:pPr eaLnBrk="1" hangingPunct="1">
              <a:lnSpc>
                <a:spcPct val="110000"/>
              </a:lnSpc>
              <a:spcBef>
                <a:spcPts val="500"/>
              </a:spcBef>
              <a:spcAft>
                <a:spcPct val="50000"/>
              </a:spcAft>
              <a:buClrTx/>
              <a:buFontTx/>
              <a:buNone/>
            </a:pPr>
            <a:endParaRPr lang="de-DE" altLang="de-DE" sz="2000" b="0" i="0">
              <a:solidFill>
                <a:srgbClr val="000000"/>
              </a:solidFill>
              <a:latin typeface="Trebuchet MS" pitchFamily="34" charset="0"/>
              <a:ea typeface="MS Gothic" pitchFamily="49" charset="-128"/>
            </a:endParaRPr>
          </a:p>
        </p:txBody>
      </p:sp>
      <p:graphicFrame>
        <p:nvGraphicFramePr>
          <p:cNvPr id="30723" name="Object 4"/>
          <p:cNvGraphicFramePr>
            <a:graphicFrameLocks noChangeAspect="1"/>
          </p:cNvGraphicFramePr>
          <p:nvPr/>
        </p:nvGraphicFramePr>
        <p:xfrm>
          <a:off x="935038" y="1341438"/>
          <a:ext cx="4105275" cy="2547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38" r:id="rId4" imgW="4572163" imgH="2828869" progId="">
                  <p:embed/>
                </p:oleObj>
              </mc:Choice>
              <mc:Fallback>
                <p:oleObj r:id="rId4" imgW="4572163" imgH="2828869" progId="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5038" y="1341438"/>
                        <a:ext cx="4105275" cy="25479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24" name="Object 5"/>
          <p:cNvGraphicFramePr>
            <a:graphicFrameLocks noChangeAspect="1"/>
          </p:cNvGraphicFramePr>
          <p:nvPr/>
        </p:nvGraphicFramePr>
        <p:xfrm>
          <a:off x="5221288" y="1304925"/>
          <a:ext cx="3886200" cy="2595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39" r:id="rId6" imgW="4581591" imgH="2905272" progId="">
                  <p:embed/>
                </p:oleObj>
              </mc:Choice>
              <mc:Fallback>
                <p:oleObj r:id="rId6" imgW="4581591" imgH="2905272" progId="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21288" y="1304925"/>
                        <a:ext cx="3886200" cy="25955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/>
          <p:cNvSpPr/>
          <p:nvPr/>
        </p:nvSpPr>
        <p:spPr>
          <a:xfrm>
            <a:off x="1079500" y="220663"/>
            <a:ext cx="5418138" cy="40005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fr-FR" altLang="de-DE" sz="2000" kern="0" dirty="0">
                <a:solidFill>
                  <a:srgbClr val="FFFFFF"/>
                </a:solidFill>
              </a:rPr>
              <a:t>Inter </a:t>
            </a:r>
            <a:r>
              <a:rPr lang="fr-FR" altLang="de-DE" sz="2000" kern="0" dirty="0" err="1">
                <a:solidFill>
                  <a:srgbClr val="FFFFFF"/>
                </a:solidFill>
              </a:rPr>
              <a:t>urban</a:t>
            </a:r>
            <a:r>
              <a:rPr lang="fr-FR" altLang="de-DE" sz="2000" kern="0" dirty="0">
                <a:solidFill>
                  <a:srgbClr val="FFFFFF"/>
                </a:solidFill>
              </a:rPr>
              <a:t> </a:t>
            </a:r>
            <a:r>
              <a:rPr lang="fr-FR" altLang="de-DE" sz="2000" kern="0" dirty="0" err="1">
                <a:solidFill>
                  <a:srgbClr val="FFFFFF"/>
                </a:solidFill>
              </a:rPr>
              <a:t>comparisons</a:t>
            </a:r>
            <a:r>
              <a:rPr lang="fr-FR" altLang="de-DE" sz="2000" kern="0" dirty="0">
                <a:solidFill>
                  <a:srgbClr val="FFFFFF"/>
                </a:solidFill>
              </a:rPr>
              <a:t> – </a:t>
            </a:r>
            <a:r>
              <a:rPr lang="fr-FR" altLang="de-DE" sz="2000" kern="0" dirty="0" err="1">
                <a:solidFill>
                  <a:srgbClr val="FFFFFF"/>
                </a:solidFill>
              </a:rPr>
              <a:t>Results</a:t>
            </a:r>
            <a:r>
              <a:rPr lang="fr-FR" altLang="de-DE" sz="2000" kern="0" dirty="0">
                <a:solidFill>
                  <a:srgbClr val="FFFFFF"/>
                </a:solidFill>
              </a:rPr>
              <a:t> (</a:t>
            </a:r>
            <a:r>
              <a:rPr lang="fr-FR" altLang="de-DE" sz="2000" kern="0" dirty="0" err="1">
                <a:solidFill>
                  <a:srgbClr val="FFFFFF"/>
                </a:solidFill>
              </a:rPr>
              <a:t>cont</a:t>
            </a:r>
            <a:r>
              <a:rPr lang="fr-FR" altLang="de-DE" sz="2000" kern="0" dirty="0">
                <a:solidFill>
                  <a:srgbClr val="FFFFFF"/>
                </a:solidFill>
              </a:rPr>
              <a:t>.)</a:t>
            </a:r>
            <a:endParaRPr lang="en-US" altLang="de-DE" sz="2000" kern="0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 Box 2"/>
          <p:cNvSpPr txBox="1">
            <a:spLocks noChangeArrowheads="1"/>
          </p:cNvSpPr>
          <p:nvPr/>
        </p:nvSpPr>
        <p:spPr bwMode="auto">
          <a:xfrm>
            <a:off x="4216400" y="1090613"/>
            <a:ext cx="4926013" cy="4702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ea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AutoNum type="arabicPeriod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b="1" i="1">
                <a:solidFill>
                  <a:schemeClr val="tx1"/>
                </a:solidFill>
                <a:latin typeface="Arial" charset="0"/>
              </a:defRPr>
            </a:lvl1pPr>
            <a:lvl2pPr marL="776288" indent="-249238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Wingdings" pitchFamily="2" charset="2"/>
              <a:buChar char="¡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spcAft>
                <a:spcPct val="50000"/>
              </a:spcAft>
              <a:buClrTx/>
              <a:buFont typeface="Trebuchet MS" pitchFamily="34" charset="0"/>
              <a:buChar char="•"/>
            </a:pPr>
            <a:r>
              <a:rPr lang="de-DE" altLang="de-DE" sz="2000" b="0" i="0">
                <a:solidFill>
                  <a:srgbClr val="000000"/>
                </a:solidFill>
                <a:latin typeface="Trebuchet MS" pitchFamily="34" charset="0"/>
                <a:ea typeface="MS Gothic" pitchFamily="49" charset="-128"/>
              </a:rPr>
              <a:t>Comparative study of ten biggest indian urban agglomerations:</a:t>
            </a:r>
          </a:p>
          <a:p>
            <a:pPr lvl="1" eaLnBrk="1" hangingPunct="1">
              <a:spcBef>
                <a:spcPts val="700"/>
              </a:spcBef>
              <a:spcAft>
                <a:spcPct val="50000"/>
              </a:spcAft>
              <a:buClrTx/>
              <a:buSzTx/>
              <a:buFont typeface="Trebuchet MS" pitchFamily="34" charset="0"/>
              <a:buChar char="•"/>
            </a:pPr>
            <a:r>
              <a:rPr lang="de-DE" altLang="de-DE">
                <a:solidFill>
                  <a:srgbClr val="000000"/>
                </a:solidFill>
                <a:latin typeface="Trebuchet MS" pitchFamily="34" charset="0"/>
                <a:ea typeface="MS Gothic" pitchFamily="49" charset="-128"/>
              </a:rPr>
              <a:t>3 Megacities: Delhi, Mumbai and Kolkata</a:t>
            </a:r>
          </a:p>
          <a:p>
            <a:pPr lvl="1" eaLnBrk="1" hangingPunct="1">
              <a:spcBef>
                <a:spcPts val="700"/>
              </a:spcBef>
              <a:spcAft>
                <a:spcPct val="50000"/>
              </a:spcAft>
              <a:buClrTx/>
              <a:buSzTx/>
              <a:buFont typeface="Trebuchet MS" pitchFamily="34" charset="0"/>
              <a:buChar char="•"/>
            </a:pPr>
            <a:r>
              <a:rPr lang="de-DE" altLang="de-DE">
                <a:solidFill>
                  <a:srgbClr val="000000"/>
                </a:solidFill>
                <a:latin typeface="Trebuchet MS" pitchFamily="34" charset="0"/>
                <a:ea typeface="MS Gothic" pitchFamily="49" charset="-128"/>
              </a:rPr>
              <a:t>Incipient mega cities (5-7 mill. inh.: Chennai, Bengaluru, Hyderabad and Ahmadabad</a:t>
            </a:r>
          </a:p>
          <a:p>
            <a:pPr lvl="1" eaLnBrk="1" hangingPunct="1">
              <a:spcBef>
                <a:spcPts val="700"/>
              </a:spcBef>
              <a:spcAft>
                <a:spcPct val="50000"/>
              </a:spcAft>
              <a:buClrTx/>
              <a:buSzTx/>
              <a:buFont typeface="Trebuchet MS" pitchFamily="34" charset="0"/>
              <a:buChar char="•"/>
            </a:pPr>
            <a:r>
              <a:rPr lang="en-US" altLang="de-DE">
                <a:solidFill>
                  <a:srgbClr val="000000"/>
                </a:solidFill>
                <a:latin typeface="Trebuchet MS" pitchFamily="34" charset="0"/>
                <a:ea typeface="MS Gothic" pitchFamily="49" charset="-128"/>
              </a:rPr>
              <a:t>Urban agglomerations 2.5 and 5 mill. Inh.: Poona, Surat, Kanpur, Jaipur and Lucknow</a:t>
            </a:r>
          </a:p>
          <a:p>
            <a:pPr eaLnBrk="1" hangingPunct="1">
              <a:lnSpc>
                <a:spcPct val="130000"/>
              </a:lnSpc>
              <a:spcBef>
                <a:spcPct val="0"/>
              </a:spcBef>
              <a:spcAft>
                <a:spcPct val="50000"/>
              </a:spcAft>
              <a:buClrTx/>
              <a:buFont typeface="Trebuchet MS" pitchFamily="34" charset="0"/>
              <a:buChar char="•"/>
            </a:pPr>
            <a:r>
              <a:rPr lang="en-US" altLang="de-DE" sz="2000" b="0" i="0">
                <a:solidFill>
                  <a:srgbClr val="000000"/>
                </a:solidFill>
                <a:latin typeface="Trebuchet MS" pitchFamily="34" charset="0"/>
                <a:ea typeface="MS Gothic" pitchFamily="49" charset="-128"/>
              </a:rPr>
              <a:t>Population data vs. Satellite based LC/LU classification (H. Taubenböck et al. / Computers, Environment and Urban Systems 33 (2009) 179–188</a:t>
            </a:r>
          </a:p>
          <a:p>
            <a:pPr lvl="1" eaLnBrk="1" hangingPunct="1">
              <a:spcBef>
                <a:spcPts val="700"/>
              </a:spcBef>
              <a:spcAft>
                <a:spcPct val="50000"/>
              </a:spcAft>
              <a:buClrTx/>
              <a:buSzTx/>
              <a:buFontTx/>
              <a:buNone/>
            </a:pPr>
            <a:endParaRPr lang="en-US" altLang="de-DE" sz="2000">
              <a:solidFill>
                <a:srgbClr val="000000"/>
              </a:solidFill>
              <a:latin typeface="Trebuchet MS" pitchFamily="34" charset="0"/>
              <a:ea typeface="MS Gothic" pitchFamily="49" charset="-128"/>
            </a:endParaRPr>
          </a:p>
        </p:txBody>
      </p:sp>
      <p:pic>
        <p:nvPicPr>
          <p:cNvPr id="3174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0938" y="1376363"/>
            <a:ext cx="3065462" cy="4537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1748" name="Rectangle 4"/>
          <p:cNvSpPr>
            <a:spLocks noChangeArrowheads="1"/>
          </p:cNvSpPr>
          <p:nvPr/>
        </p:nvSpPr>
        <p:spPr bwMode="auto">
          <a:xfrm>
            <a:off x="1152525" y="1376363"/>
            <a:ext cx="3095625" cy="287337"/>
          </a:xfrm>
          <a:prstGeom prst="rect">
            <a:avLst/>
          </a:prstGeom>
          <a:solidFill>
            <a:srgbClr val="FFFFFF"/>
          </a:solidFill>
          <a:ln w="9360">
            <a:solidFill>
              <a:srgbClr val="FFFF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AutoNum type="arabicPeriod"/>
              <a:defRPr b="1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Wingdings" pitchFamily="2" charset="2"/>
              <a:buChar char="¡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50000"/>
              </a:spcAft>
              <a:buClrTx/>
              <a:buFontTx/>
              <a:buNone/>
            </a:pPr>
            <a:endParaRPr lang="de-DE" altLang="de-DE" b="0" i="0">
              <a:solidFill>
                <a:schemeClr val="bg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079500" y="220663"/>
            <a:ext cx="6445250" cy="40005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altLang="de-DE" sz="2000" kern="0" dirty="0">
                <a:solidFill>
                  <a:srgbClr val="FFFFFF"/>
                </a:solidFill>
              </a:rPr>
              <a:t>Recent Research Activities on Urbanization in India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 Box 1"/>
          <p:cNvSpPr txBox="1">
            <a:spLocks noChangeArrowheads="1"/>
          </p:cNvSpPr>
          <p:nvPr/>
        </p:nvSpPr>
        <p:spPr bwMode="auto">
          <a:xfrm>
            <a:off x="1116013" y="733425"/>
            <a:ext cx="8334375" cy="1123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ea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AutoNum type="arabicPeriod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b="1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Wingdings" pitchFamily="2" charset="2"/>
              <a:buChar char="¡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50000"/>
              </a:spcAft>
              <a:buClrTx/>
              <a:buFontTx/>
              <a:buNone/>
            </a:pPr>
            <a:endParaRPr lang="en-US" altLang="de-DE" sz="2800" i="0">
              <a:solidFill>
                <a:srgbClr val="000000"/>
              </a:solidFill>
              <a:latin typeface="Trebuchet MS" pitchFamily="34" charset="0"/>
              <a:ea typeface="MS Gothic" pitchFamily="49" charset="-128"/>
            </a:endParaRPr>
          </a:p>
        </p:txBody>
      </p:sp>
      <p:pic>
        <p:nvPicPr>
          <p:cNvPr id="3277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" y="944563"/>
            <a:ext cx="5472113" cy="4110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2772" name="Text Box 3"/>
          <p:cNvSpPr txBox="1">
            <a:spLocks noChangeArrowheads="1"/>
          </p:cNvSpPr>
          <p:nvPr/>
        </p:nvSpPr>
        <p:spPr bwMode="auto">
          <a:xfrm>
            <a:off x="5472113" y="1052513"/>
            <a:ext cx="3635375" cy="5349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ea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AutoNum type="arabicPeriod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b="1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Wingdings" pitchFamily="2" charset="2"/>
              <a:buChar char="¡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spcAft>
                <a:spcPct val="50000"/>
              </a:spcAft>
              <a:buClrTx/>
              <a:buFont typeface="Arial" charset="0"/>
              <a:buChar char="•"/>
            </a:pPr>
            <a:r>
              <a:rPr lang="de-DE" altLang="de-DE" b="0" i="0">
                <a:solidFill>
                  <a:srgbClr val="000000"/>
                </a:solidFill>
                <a:ea typeface="MS Gothic" pitchFamily="49" charset="-128"/>
              </a:rPr>
              <a:t>Megacities show consistent similarities: extensive LSI to TE axis and a graph development giving the net an Area, BD and LSI leaning shape. 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  <a:spcAft>
                <a:spcPct val="50000"/>
              </a:spcAft>
              <a:buClrTx/>
              <a:buFont typeface="Arial" charset="0"/>
              <a:buChar char="•"/>
            </a:pPr>
            <a:r>
              <a:rPr lang="de-DE" altLang="de-DE" b="0" i="0">
                <a:solidFill>
                  <a:srgbClr val="000000"/>
                </a:solidFill>
                <a:ea typeface="MS Gothic" pitchFamily="49" charset="-128"/>
              </a:rPr>
              <a:t>consist of disaggregated patches and parallel a high built-up density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  <a:spcAft>
                <a:spcPct val="50000"/>
              </a:spcAft>
              <a:buClrTx/>
              <a:buFont typeface="Arial" charset="0"/>
              <a:buChar char="•"/>
            </a:pPr>
            <a:r>
              <a:rPr lang="de-DE" altLang="de-DE" b="0" i="0">
                <a:solidFill>
                  <a:srgbClr val="000000"/>
                </a:solidFill>
                <a:ea typeface="MS Gothic" pitchFamily="49" charset="-128"/>
              </a:rPr>
              <a:t>Incipient mega cities: Chennai, Hyderabad, Bengaluru show very similar shapes 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  <a:spcAft>
                <a:spcPct val="50000"/>
              </a:spcAft>
              <a:buClrTx/>
              <a:buFont typeface="Arial" charset="0"/>
              <a:buChar char="•"/>
            </a:pPr>
            <a:r>
              <a:rPr lang="de-DE" altLang="de-DE" b="0" i="0">
                <a:solidFill>
                  <a:srgbClr val="000000"/>
                </a:solidFill>
                <a:ea typeface="MS Gothic" pitchFamily="49" charset="-128"/>
              </a:rPr>
              <a:t>Gradients from various parameter axes, as well as the enclosed areas, almost consistently correspond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  <a:spcAft>
                <a:spcPct val="50000"/>
              </a:spcAft>
              <a:buClrTx/>
              <a:buFontTx/>
              <a:buNone/>
            </a:pPr>
            <a:endParaRPr lang="de-DE" altLang="de-DE" b="0" i="0">
              <a:solidFill>
                <a:srgbClr val="000000"/>
              </a:solidFill>
              <a:ea typeface="MS Gothic" pitchFamily="49" charset="-128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79500" y="220663"/>
            <a:ext cx="7380288" cy="40005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altLang="de-DE" sz="2000" kern="0" dirty="0">
                <a:solidFill>
                  <a:srgbClr val="FFFFFF"/>
                </a:solidFill>
              </a:rPr>
              <a:t>Spider charts </a:t>
            </a:r>
            <a:r>
              <a:rPr lang="en-US" altLang="de-DE" sz="2000" kern="0" dirty="0" err="1">
                <a:solidFill>
                  <a:srgbClr val="FFFFFF"/>
                </a:solidFill>
              </a:rPr>
              <a:t>characterising</a:t>
            </a:r>
            <a:r>
              <a:rPr lang="en-US" altLang="de-DE" sz="2000" kern="0" dirty="0">
                <a:solidFill>
                  <a:srgbClr val="FFFFFF"/>
                </a:solidFill>
              </a:rPr>
              <a:t> spatiotemporal urban development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ext Box 1"/>
          <p:cNvSpPr txBox="1">
            <a:spLocks noChangeArrowheads="1"/>
          </p:cNvSpPr>
          <p:nvPr/>
        </p:nvSpPr>
        <p:spPr bwMode="auto">
          <a:xfrm>
            <a:off x="395288" y="1125538"/>
            <a:ext cx="8342312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ea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AutoNum type="arabicPeriod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b="1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Wingdings" pitchFamily="2" charset="2"/>
              <a:buChar char="¡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50000"/>
              </a:spcAft>
              <a:buClrTx/>
              <a:buFontTx/>
              <a:buNone/>
            </a:pPr>
            <a:r>
              <a:rPr lang="de-DE" altLang="de-DE" sz="2800" i="0">
                <a:solidFill>
                  <a:srgbClr val="000000"/>
                </a:solidFill>
                <a:latin typeface="Trebuchet MS" pitchFamily="34" charset="0"/>
                <a:ea typeface="MS Gothic" pitchFamily="49" charset="-128"/>
              </a:rPr>
              <a:t>Conclusions and Outlook</a:t>
            </a:r>
          </a:p>
        </p:txBody>
      </p:sp>
      <p:sp>
        <p:nvSpPr>
          <p:cNvPr id="40963" name="Text Box 2"/>
          <p:cNvSpPr txBox="1">
            <a:spLocks noChangeArrowheads="1"/>
          </p:cNvSpPr>
          <p:nvPr/>
        </p:nvSpPr>
        <p:spPr bwMode="auto">
          <a:xfrm>
            <a:off x="2124075" y="1844675"/>
            <a:ext cx="6470650" cy="3971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AutoNum type="arabicPeriod"/>
              <a:defRPr b="1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Wingdings" pitchFamily="2" charset="2"/>
              <a:buChar char="¡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50000"/>
              </a:spcAft>
              <a:buClrTx/>
              <a:buFontTx/>
              <a:buNone/>
            </a:pPr>
            <a:endParaRPr lang="de-DE" altLang="de-DE" b="0" i="0">
              <a:solidFill>
                <a:schemeClr val="bg1"/>
              </a:solidFill>
            </a:endParaRPr>
          </a:p>
        </p:txBody>
      </p:sp>
      <p:sp>
        <p:nvSpPr>
          <p:cNvPr id="40964" name="Rectangle 3"/>
          <p:cNvSpPr>
            <a:spLocks noGrp="1" noChangeArrowheads="1"/>
          </p:cNvSpPr>
          <p:nvPr>
            <p:ph idx="1"/>
          </p:nvPr>
        </p:nvSpPr>
        <p:spPr>
          <a:xfrm>
            <a:off x="1998663" y="1809750"/>
            <a:ext cx="6461125" cy="4418013"/>
          </a:xfrm>
        </p:spPr>
        <p:txBody>
          <a:bodyPr/>
          <a:lstStyle/>
          <a:p>
            <a:pPr marL="339725" indent="-339725">
              <a:buSzPct val="45000"/>
              <a:buFont typeface="Wingdings" pitchFamily="2" charset="2"/>
              <a:buChar char="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de-DE" altLang="de-DE" sz="2200" smtClean="0"/>
              <a:t>Remote Sensing and Landscape Metrics widely used during the last decade for evaluating spatio-temporal dynamics in urban regions</a:t>
            </a:r>
          </a:p>
          <a:p>
            <a:pPr marL="339725" indent="-339725">
              <a:buSzPct val="45000"/>
              <a:buFont typeface="Wingdings" pitchFamily="2" charset="2"/>
              <a:buChar char="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de-DE" altLang="de-DE" sz="2200" smtClean="0"/>
              <a:t>Need to standardize/harmonize methods for a real evaluation, especially for inter-urban comparisons, LU/LC budgets and prognosis</a:t>
            </a:r>
          </a:p>
          <a:p>
            <a:pPr marL="339725" indent="-339725">
              <a:buSzPct val="45000"/>
              <a:buFont typeface="Wingdings" pitchFamily="2" charset="2"/>
              <a:buChar char="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de-DE" altLang="de-DE" sz="2200" smtClean="0"/>
              <a:t>How can we integrate case studies into a common and widely accepted framework? </a:t>
            </a:r>
          </a:p>
          <a:p>
            <a:pPr marL="339725" indent="-339725">
              <a:buClrTx/>
              <a:buFontTx/>
              <a:buNone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endParaRPr lang="de-DE" altLang="de-DE" sz="2200" smtClean="0"/>
          </a:p>
        </p:txBody>
      </p:sp>
      <p:sp>
        <p:nvSpPr>
          <p:cNvPr id="5" name="Rectangle 4"/>
          <p:cNvSpPr/>
          <p:nvPr/>
        </p:nvSpPr>
        <p:spPr>
          <a:xfrm>
            <a:off x="1079500" y="220663"/>
            <a:ext cx="5418138" cy="40005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altLang="de-DE" sz="2000" kern="0" dirty="0">
                <a:solidFill>
                  <a:srgbClr val="FFFFFF"/>
                </a:solidFill>
              </a:rPr>
              <a:t>Physical expansion of Hyderabad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ext Box 2"/>
          <p:cNvSpPr txBox="1">
            <a:spLocks noChangeArrowheads="1"/>
          </p:cNvSpPr>
          <p:nvPr/>
        </p:nvSpPr>
        <p:spPr bwMode="auto">
          <a:xfrm>
            <a:off x="360363" y="1366838"/>
            <a:ext cx="8347075" cy="957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 ea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AutoNum type="arabicPeriod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b="1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Wingdings" pitchFamily="2" charset="2"/>
              <a:buChar char="¡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50000"/>
              </a:spcAft>
              <a:buClrTx/>
              <a:buFontTx/>
              <a:buNone/>
            </a:pPr>
            <a:r>
              <a:rPr lang="de-DE" altLang="de-DE" sz="3200" i="0">
                <a:solidFill>
                  <a:srgbClr val="000000"/>
                </a:solidFill>
                <a:ea typeface="MS Gothic" pitchFamily="49" charset="-128"/>
              </a:rPr>
              <a:t>Thanks for your attention !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2"/>
          <p:cNvSpPr txBox="1">
            <a:spLocks noChangeArrowheads="1"/>
          </p:cNvSpPr>
          <p:nvPr/>
        </p:nvSpPr>
        <p:spPr bwMode="auto">
          <a:xfrm>
            <a:off x="863600" y="873125"/>
            <a:ext cx="6985000" cy="4197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342900" indent="-342900" ea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AutoNum type="arabicPeriod"/>
              <a:tabLst>
                <a:tab pos="790575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  <a:tab pos="9774238" algn="l"/>
              </a:tabLst>
              <a:defRPr b="1" i="1">
                <a:solidFill>
                  <a:schemeClr val="tx1"/>
                </a:solidFill>
                <a:latin typeface="Arial" charset="0"/>
              </a:defRPr>
            </a:lvl1pPr>
            <a:lvl2pPr marL="790575" indent="-263525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tabLst>
                <a:tab pos="790575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  <a:tab pos="9774238" algn="l"/>
              </a:tabLst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790575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  <a:tab pos="9774238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Wingdings" pitchFamily="2" charset="2"/>
              <a:buChar char="¡"/>
              <a:tabLst>
                <a:tab pos="790575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  <a:tab pos="97742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790575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  <a:tab pos="97742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790575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  <a:tab pos="97742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790575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  <a:tab pos="97742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790575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  <a:tab pos="97742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790575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  <a:tab pos="97742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lvl="1" eaLnBrk="1" hangingPunct="1">
              <a:lnSpc>
                <a:spcPct val="80000"/>
              </a:lnSpc>
              <a:spcBef>
                <a:spcPts val="700"/>
              </a:spcBef>
              <a:spcAft>
                <a:spcPct val="50000"/>
              </a:spcAft>
              <a:buClrTx/>
              <a:buSzTx/>
              <a:buFont typeface="Trebuchet MS" pitchFamily="34" charset="0"/>
              <a:buChar char="-"/>
            </a:pPr>
            <a:r>
              <a:rPr lang="en-US" altLang="de-DE" sz="2200">
                <a:solidFill>
                  <a:srgbClr val="000000"/>
                </a:solidFill>
                <a:latin typeface="Trebuchet MS" pitchFamily="34" charset="0"/>
                <a:ea typeface="MS Gothic" pitchFamily="49" charset="-128"/>
              </a:rPr>
              <a:t>Degree of spatial concentration and dispersion exhibited by a geographical variable in a specified area</a:t>
            </a:r>
          </a:p>
          <a:p>
            <a:pPr lvl="1" eaLnBrk="1" hangingPunct="1">
              <a:lnSpc>
                <a:spcPct val="80000"/>
              </a:lnSpc>
              <a:spcBef>
                <a:spcPts val="700"/>
              </a:spcBef>
              <a:spcAft>
                <a:spcPct val="50000"/>
              </a:spcAft>
              <a:buClrTx/>
              <a:buSzTx/>
              <a:buFont typeface="Trebuchet MS" pitchFamily="34" charset="0"/>
              <a:buChar char="-"/>
            </a:pPr>
            <a:r>
              <a:rPr lang="en-US" altLang="de-DE" sz="2200">
                <a:solidFill>
                  <a:srgbClr val="000000"/>
                </a:solidFill>
                <a:latin typeface="Trebuchet MS" pitchFamily="34" charset="0"/>
                <a:ea typeface="MS Gothic" pitchFamily="49" charset="-128"/>
              </a:rPr>
              <a:t>For all 35 wards and also for four fringe zones i.e. SE, NE, NW and SW</a:t>
            </a:r>
          </a:p>
          <a:p>
            <a:pPr lvl="1" eaLnBrk="1" hangingPunct="1">
              <a:lnSpc>
                <a:spcPct val="80000"/>
              </a:lnSpc>
              <a:spcBef>
                <a:spcPts val="700"/>
              </a:spcBef>
              <a:spcAft>
                <a:spcPct val="50000"/>
              </a:spcAft>
              <a:buClrTx/>
              <a:buSzTx/>
              <a:buFont typeface="Trebuchet MS" pitchFamily="34" charset="0"/>
              <a:buChar char="-"/>
            </a:pPr>
            <a:r>
              <a:rPr lang="en-US" altLang="de-DE" sz="2200">
                <a:solidFill>
                  <a:srgbClr val="000000"/>
                </a:solidFill>
                <a:latin typeface="Trebuchet MS" pitchFamily="34" charset="0"/>
                <a:ea typeface="MS Gothic" pitchFamily="49" charset="-128"/>
              </a:rPr>
              <a:t>Results: urban sprawl has occurred in all the wards of twin city but not at the same rate.</a:t>
            </a:r>
          </a:p>
          <a:p>
            <a:pPr lvl="1" eaLnBrk="1" hangingPunct="1">
              <a:lnSpc>
                <a:spcPct val="80000"/>
              </a:lnSpc>
              <a:spcBef>
                <a:spcPts val="700"/>
              </a:spcBef>
              <a:spcAft>
                <a:spcPct val="50000"/>
              </a:spcAft>
              <a:buClrTx/>
              <a:buSzTx/>
              <a:buFont typeface="Trebuchet MS" pitchFamily="34" charset="0"/>
              <a:buChar char="-"/>
            </a:pPr>
            <a:r>
              <a:rPr lang="en-US" altLang="de-DE" sz="2200">
                <a:solidFill>
                  <a:srgbClr val="000000"/>
                </a:solidFill>
                <a:latin typeface="Trebuchet MS" pitchFamily="34" charset="0"/>
                <a:ea typeface="MS Gothic" pitchFamily="49" charset="-128"/>
              </a:rPr>
              <a:t>Sprawl has been expected more in the fringe wards but the wards, which are in the city centre, have also experienced development i.e. vertical expansion - some open/vacant lands are now occupied with high rising buildings. </a:t>
            </a:r>
          </a:p>
          <a:p>
            <a:pPr lvl="1" eaLnBrk="1" hangingPunct="1">
              <a:lnSpc>
                <a:spcPct val="80000"/>
              </a:lnSpc>
              <a:spcBef>
                <a:spcPts val="700"/>
              </a:spcBef>
              <a:spcAft>
                <a:spcPct val="50000"/>
              </a:spcAft>
              <a:buClrTx/>
              <a:buSzTx/>
              <a:buFontTx/>
              <a:buNone/>
            </a:pPr>
            <a:endParaRPr lang="en-US" altLang="de-DE" sz="2200">
              <a:solidFill>
                <a:srgbClr val="000000"/>
              </a:solidFill>
              <a:latin typeface="Trebuchet MS" pitchFamily="34" charset="0"/>
              <a:ea typeface="MS Gothic" pitchFamily="49" charset="-128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079500" y="220663"/>
            <a:ext cx="5418138" cy="40005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altLang="de-DE" sz="2000" kern="0" dirty="0">
                <a:solidFill>
                  <a:srgbClr val="FFFFFF"/>
                </a:solidFill>
              </a:rPr>
              <a:t>Shannon Entropy value Calculation </a:t>
            </a:r>
          </a:p>
        </p:txBody>
      </p:sp>
    </p:spTree>
    <p:extLst>
      <p:ext uri="{BB962C8B-B14F-4D97-AF65-F5344CB8AC3E}">
        <p14:creationId xmlns:p14="http://schemas.microsoft.com/office/powerpoint/2010/main" val="87441658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Foliennummernplatzhalt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AutoNum type="arabicPeriod"/>
              <a:defRPr b="1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Wingdings" pitchFamily="2" charset="2"/>
              <a:buChar char="¡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601609FA-8FDA-48E6-807F-4ABF094E0279}" type="slidenum">
              <a:rPr lang="de-DE" altLang="de-DE" b="0" i="0" smtClean="0"/>
              <a:pPr eaLnBrk="1" hangingPunct="1">
                <a:spcBef>
                  <a:spcPct val="0"/>
                </a:spcBef>
                <a:buClrTx/>
                <a:buFontTx/>
                <a:buNone/>
              </a:pPr>
              <a:t>36</a:t>
            </a:fld>
            <a:endParaRPr lang="de-DE" altLang="de-DE" b="0" i="0" smtClean="0"/>
          </a:p>
        </p:txBody>
      </p:sp>
      <p:pic>
        <p:nvPicPr>
          <p:cNvPr id="3891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2411" y="1232756"/>
            <a:ext cx="3603625" cy="4500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1079500" y="220663"/>
            <a:ext cx="792099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de-DE" sz="2000" kern="0" dirty="0">
                <a:solidFill>
                  <a:srgbClr val="FFFFFF"/>
                </a:solidFill>
              </a:rPr>
              <a:t>Urban growth of Hanoi: 2000 (yellow), 2002 (orange), 2011 (red) </a:t>
            </a: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9996" y="1340768"/>
            <a:ext cx="4105275" cy="4129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58179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794" name="Group 2"/>
          <p:cNvGrpSpPr>
            <a:grpSpLocks/>
          </p:cNvGrpSpPr>
          <p:nvPr/>
        </p:nvGrpSpPr>
        <p:grpSpPr bwMode="auto">
          <a:xfrm>
            <a:off x="1187450" y="981075"/>
            <a:ext cx="7939088" cy="4686300"/>
            <a:chOff x="180" y="540"/>
            <a:chExt cx="12502" cy="7379"/>
          </a:xfrm>
        </p:grpSpPr>
        <p:sp>
          <p:nvSpPr>
            <p:cNvPr id="33796" name="Text Box 3"/>
            <p:cNvSpPr txBox="1">
              <a:spLocks noChangeArrowheads="1"/>
            </p:cNvSpPr>
            <p:nvPr/>
          </p:nvSpPr>
          <p:spPr bwMode="auto">
            <a:xfrm>
              <a:off x="180" y="540"/>
              <a:ext cx="12502" cy="7379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Font typeface="Wingdings" pitchFamily="2" charset="2"/>
                <a:buAutoNum type="arabicPeriod"/>
                <a:defRPr b="1" i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65000"/>
                <a:buFont typeface="Wingdings" pitchFamily="2" charset="2"/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5000"/>
                <a:buFont typeface="Wingdings" pitchFamily="2" charset="2"/>
                <a:buChar char="¡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spcAft>
                  <a:spcPct val="50000"/>
                </a:spcAft>
                <a:buClrTx/>
                <a:buFontTx/>
                <a:buNone/>
              </a:pPr>
              <a:endParaRPr lang="de-DE" altLang="de-DE" b="0" i="0">
                <a:solidFill>
                  <a:schemeClr val="bg1"/>
                </a:solidFill>
              </a:endParaRPr>
            </a:p>
          </p:txBody>
        </p:sp>
        <p:pic>
          <p:nvPicPr>
            <p:cNvPr id="33797" name="Picture 4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4" y="593"/>
              <a:ext cx="4066" cy="35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33798" name="Picture 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98" y="586"/>
              <a:ext cx="4066" cy="35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33799" name="Picture 6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536" y="583"/>
              <a:ext cx="4066" cy="35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33800" name="Picture 7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8" y="4279"/>
              <a:ext cx="4066" cy="35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33801" name="Picture 8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20" y="4279"/>
              <a:ext cx="4066" cy="35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33802" name="Picture 9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560" y="4279"/>
              <a:ext cx="4066" cy="35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</p:grpSp>
      <p:sp>
        <p:nvSpPr>
          <p:cNvPr id="11" name="Rectangle 10"/>
          <p:cNvSpPr/>
          <p:nvPr/>
        </p:nvSpPr>
        <p:spPr>
          <a:xfrm>
            <a:off x="1079500" y="220663"/>
            <a:ext cx="7921625" cy="40005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altLang="de-DE" sz="2000" kern="0" dirty="0">
                <a:solidFill>
                  <a:srgbClr val="FFFFFF"/>
                </a:solidFill>
              </a:rPr>
              <a:t>Comparison of Spatial Metrics across Regions (Huang et al., 2010)</a:t>
            </a:r>
          </a:p>
        </p:txBody>
      </p:sp>
    </p:spTree>
    <p:extLst>
      <p:ext uri="{BB962C8B-B14F-4D97-AF65-F5344CB8AC3E}">
        <p14:creationId xmlns:p14="http://schemas.microsoft.com/office/powerpoint/2010/main" val="1475704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1"/>
          <p:cNvSpPr>
            <a:spLocks noChangeArrowheads="1"/>
          </p:cNvSpPr>
          <p:nvPr/>
        </p:nvSpPr>
        <p:spPr bwMode="auto">
          <a:xfrm>
            <a:off x="0" y="8667750"/>
            <a:ext cx="5591175" cy="4910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AutoNum type="arabicPeriod"/>
              <a:defRPr b="1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Wingdings" pitchFamily="2" charset="2"/>
              <a:buChar char="¡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50000"/>
              </a:spcAft>
              <a:buClrTx/>
              <a:buFontTx/>
              <a:buNone/>
            </a:pPr>
            <a:endParaRPr lang="de-DE" altLang="de-DE" b="0" i="0">
              <a:solidFill>
                <a:schemeClr val="bg1"/>
              </a:solidFill>
            </a:endParaRPr>
          </a:p>
        </p:txBody>
      </p:sp>
      <p:sp>
        <p:nvSpPr>
          <p:cNvPr id="34819" name="Rectangle 14"/>
          <p:cNvSpPr>
            <a:spLocks noChangeArrowheads="1"/>
          </p:cNvSpPr>
          <p:nvPr/>
        </p:nvSpPr>
        <p:spPr bwMode="auto">
          <a:xfrm>
            <a:off x="0" y="86677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AutoNum type="arabicPeriod"/>
              <a:defRPr b="1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Wingdings" pitchFamily="2" charset="2"/>
              <a:buChar char="¡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50000"/>
              </a:spcAft>
              <a:buClrTx/>
              <a:buFontTx/>
              <a:buNone/>
            </a:pPr>
            <a:endParaRPr lang="de-DE" altLang="de-DE" b="0" i="0">
              <a:solidFill>
                <a:schemeClr val="bg1"/>
              </a:solidFill>
            </a:endParaRPr>
          </a:p>
        </p:txBody>
      </p:sp>
      <p:sp>
        <p:nvSpPr>
          <p:cNvPr id="34820" name="Rectangle 15"/>
          <p:cNvSpPr>
            <a:spLocks noChangeArrowheads="1"/>
          </p:cNvSpPr>
          <p:nvPr/>
        </p:nvSpPr>
        <p:spPr bwMode="auto">
          <a:xfrm>
            <a:off x="0" y="135778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AutoNum type="arabicPeriod"/>
              <a:defRPr b="1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Wingdings" pitchFamily="2" charset="2"/>
              <a:buChar char="¡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50000"/>
              </a:spcAft>
              <a:buClrTx/>
              <a:buFontTx/>
              <a:buNone/>
            </a:pPr>
            <a:endParaRPr lang="de-DE" altLang="de-DE" b="0" i="0">
              <a:solidFill>
                <a:schemeClr val="bg1"/>
              </a:solidFill>
            </a:endParaRPr>
          </a:p>
        </p:txBody>
      </p:sp>
      <p:pic>
        <p:nvPicPr>
          <p:cNvPr id="34821" name="Picture 2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4588" y="908050"/>
            <a:ext cx="3300412" cy="259238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2" name="Picture 2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725" y="931863"/>
            <a:ext cx="3235325" cy="259238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3" name="Picture 2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9050" y="3608388"/>
            <a:ext cx="3317875" cy="2582862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4" name="Picture 2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4825" y="3716338"/>
            <a:ext cx="3201988" cy="254952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25" name="Rectangle 17"/>
          <p:cNvSpPr>
            <a:spLocks noChangeArrowheads="1"/>
          </p:cNvSpPr>
          <p:nvPr/>
        </p:nvSpPr>
        <p:spPr bwMode="auto">
          <a:xfrm>
            <a:off x="152400" y="8820150"/>
            <a:ext cx="5591175" cy="4910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AutoNum type="arabicPeriod"/>
              <a:defRPr b="1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Wingdings" pitchFamily="2" charset="2"/>
              <a:buChar char="¡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50000"/>
              </a:spcAft>
              <a:buClrTx/>
              <a:buFontTx/>
              <a:buNone/>
            </a:pPr>
            <a:endParaRPr lang="de-DE" altLang="de-DE" b="0" i="0">
              <a:solidFill>
                <a:schemeClr val="bg1"/>
              </a:solidFill>
            </a:endParaRPr>
          </a:p>
        </p:txBody>
      </p:sp>
      <p:sp>
        <p:nvSpPr>
          <p:cNvPr id="34826" name="Rectangle 29"/>
          <p:cNvSpPr>
            <a:spLocks noChangeArrowheads="1"/>
          </p:cNvSpPr>
          <p:nvPr/>
        </p:nvSpPr>
        <p:spPr bwMode="auto">
          <a:xfrm>
            <a:off x="152400" y="1524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AutoNum type="arabicPeriod"/>
              <a:defRPr b="1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Wingdings" pitchFamily="2" charset="2"/>
              <a:buChar char="¡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50000"/>
              </a:spcAft>
              <a:buClrTx/>
              <a:buFontTx/>
              <a:buNone/>
            </a:pPr>
            <a:endParaRPr lang="de-DE" altLang="de-DE" b="0" i="0">
              <a:solidFill>
                <a:schemeClr val="bg1"/>
              </a:solidFill>
            </a:endParaRPr>
          </a:p>
        </p:txBody>
      </p:sp>
      <p:sp>
        <p:nvSpPr>
          <p:cNvPr id="34827" name="Rectangle 30"/>
          <p:cNvSpPr>
            <a:spLocks noChangeArrowheads="1"/>
          </p:cNvSpPr>
          <p:nvPr/>
        </p:nvSpPr>
        <p:spPr bwMode="auto">
          <a:xfrm>
            <a:off x="152400" y="88201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AutoNum type="arabicPeriod"/>
              <a:defRPr b="1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Wingdings" pitchFamily="2" charset="2"/>
              <a:buChar char="¡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50000"/>
              </a:spcAft>
              <a:buClrTx/>
              <a:buFontTx/>
              <a:buNone/>
            </a:pPr>
            <a:endParaRPr lang="de-DE" altLang="de-DE" b="0" i="0">
              <a:solidFill>
                <a:schemeClr val="bg1"/>
              </a:solidFill>
            </a:endParaRPr>
          </a:p>
        </p:txBody>
      </p:sp>
      <p:sp>
        <p:nvSpPr>
          <p:cNvPr id="34828" name="Rectangle 31"/>
          <p:cNvSpPr>
            <a:spLocks noChangeArrowheads="1"/>
          </p:cNvSpPr>
          <p:nvPr/>
        </p:nvSpPr>
        <p:spPr bwMode="auto">
          <a:xfrm>
            <a:off x="152400" y="137302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AutoNum type="arabicPeriod"/>
              <a:defRPr b="1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Wingdings" pitchFamily="2" charset="2"/>
              <a:buChar char="¡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50000"/>
              </a:spcAft>
              <a:buClrTx/>
              <a:buFontTx/>
              <a:buNone/>
            </a:pPr>
            <a:endParaRPr lang="de-DE" altLang="de-DE" b="0" i="0">
              <a:solidFill>
                <a:schemeClr val="bg1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079500" y="220663"/>
            <a:ext cx="6985000" cy="40005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altLang="de-DE" sz="2000" kern="0" dirty="0">
                <a:solidFill>
                  <a:srgbClr val="FFFFFF"/>
                </a:solidFill>
              </a:rPr>
              <a:t>Correlations between spatial variables (Huang et al., 2010) </a:t>
            </a:r>
          </a:p>
        </p:txBody>
      </p:sp>
    </p:spTree>
    <p:extLst>
      <p:ext uri="{BB962C8B-B14F-4D97-AF65-F5344CB8AC3E}">
        <p14:creationId xmlns:p14="http://schemas.microsoft.com/office/powerpoint/2010/main" val="804409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xis">
  <a:themeElements>
    <a:clrScheme name="Axis 8">
      <a:dk1>
        <a:srgbClr val="292929"/>
      </a:dk1>
      <a:lt1>
        <a:srgbClr val="FFFFFF"/>
      </a:lt1>
      <a:dk2>
        <a:srgbClr val="000000"/>
      </a:dk2>
      <a:lt2>
        <a:srgbClr val="808080"/>
      </a:lt2>
      <a:accent1>
        <a:srgbClr val="CC9900"/>
      </a:accent1>
      <a:accent2>
        <a:srgbClr val="CCCC99"/>
      </a:accent2>
      <a:accent3>
        <a:srgbClr val="FFFFFF"/>
      </a:accent3>
      <a:accent4>
        <a:srgbClr val="212121"/>
      </a:accent4>
      <a:accent5>
        <a:srgbClr val="E2CAAA"/>
      </a:accent5>
      <a:accent6>
        <a:srgbClr val="B9B98A"/>
      </a:accent6>
      <a:hlink>
        <a:srgbClr val="999933"/>
      </a:hlink>
      <a:folHlink>
        <a:srgbClr val="B2B2B2"/>
      </a:folHlink>
    </a:clrScheme>
    <a:fontScheme name="Axi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50000"/>
          </a:spcAft>
          <a:buClrTx/>
          <a:buSzTx/>
          <a:buFontTx/>
          <a:buNone/>
          <a:tabLst/>
          <a:defRPr kumimoji="0" lang="de-DE" sz="16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50000"/>
          </a:spcAft>
          <a:buClrTx/>
          <a:buSzTx/>
          <a:buFontTx/>
          <a:buNone/>
          <a:tabLst/>
          <a:defRPr kumimoji="0" lang="de-DE" sz="16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Axis 1">
        <a:dk1>
          <a:srgbClr val="080808"/>
        </a:dk1>
        <a:lt1>
          <a:srgbClr val="F8F8F8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ADAAAA"/>
        </a:accent3>
        <a:accent4>
          <a:srgbClr val="D4D4D4"/>
        </a:accent4>
        <a:accent5>
          <a:srgbClr val="FFCAAA"/>
        </a:accent5>
        <a:accent6>
          <a:srgbClr val="B92D00"/>
        </a:accent6>
        <a:hlink>
          <a:srgbClr val="CC6600"/>
        </a:hlink>
        <a:folHlink>
          <a:srgbClr val="B2B28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xis 2">
        <a:dk1>
          <a:srgbClr val="333333"/>
        </a:dk1>
        <a:lt1>
          <a:srgbClr val="F8F8F8"/>
        </a:lt1>
        <a:dk2>
          <a:srgbClr val="800000"/>
        </a:dk2>
        <a:lt2>
          <a:srgbClr val="FFFFFF"/>
        </a:lt2>
        <a:accent1>
          <a:srgbClr val="CC9900"/>
        </a:accent1>
        <a:accent2>
          <a:srgbClr val="666666"/>
        </a:accent2>
        <a:accent3>
          <a:srgbClr val="C0AAAA"/>
        </a:accent3>
        <a:accent4>
          <a:srgbClr val="D4D4D4"/>
        </a:accent4>
        <a:accent5>
          <a:srgbClr val="E2CAAA"/>
        </a:accent5>
        <a:accent6>
          <a:srgbClr val="5C5C5C"/>
        </a:accent6>
        <a:hlink>
          <a:srgbClr val="CC6600"/>
        </a:hlink>
        <a:folHlink>
          <a:srgbClr val="95A58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xis 3">
        <a:dk1>
          <a:srgbClr val="5F5F5F"/>
        </a:dk1>
        <a:lt1>
          <a:srgbClr val="A4BEE0"/>
        </a:lt1>
        <a:dk2>
          <a:srgbClr val="013253"/>
        </a:dk2>
        <a:lt2>
          <a:srgbClr val="FFFFFF"/>
        </a:lt2>
        <a:accent1>
          <a:srgbClr val="588480"/>
        </a:accent1>
        <a:accent2>
          <a:srgbClr val="6600FF"/>
        </a:accent2>
        <a:accent3>
          <a:srgbClr val="AAADB3"/>
        </a:accent3>
        <a:accent4>
          <a:srgbClr val="8BA2BF"/>
        </a:accent4>
        <a:accent5>
          <a:srgbClr val="B4C2C0"/>
        </a:accent5>
        <a:accent6>
          <a:srgbClr val="5C00E7"/>
        </a:accent6>
        <a:hlink>
          <a:srgbClr val="CCCC00"/>
        </a:hlink>
        <a:folHlink>
          <a:srgbClr val="5F5F5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xis 4">
        <a:dk1>
          <a:srgbClr val="003300"/>
        </a:dk1>
        <a:lt1>
          <a:srgbClr val="F8F8F8"/>
        </a:lt1>
        <a:dk2>
          <a:srgbClr val="3D4A1C"/>
        </a:dk2>
        <a:lt2>
          <a:srgbClr val="FFFFFF"/>
        </a:lt2>
        <a:accent1>
          <a:srgbClr val="99CC00"/>
        </a:accent1>
        <a:accent2>
          <a:srgbClr val="669900"/>
        </a:accent2>
        <a:accent3>
          <a:srgbClr val="AFB1AB"/>
        </a:accent3>
        <a:accent4>
          <a:srgbClr val="D4D4D4"/>
        </a:accent4>
        <a:accent5>
          <a:srgbClr val="CAE2AA"/>
        </a:accent5>
        <a:accent6>
          <a:srgbClr val="5C8A00"/>
        </a:accent6>
        <a:hlink>
          <a:srgbClr val="CC9900"/>
        </a:hlink>
        <a:folHlink>
          <a:srgbClr val="B2B28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xis 5">
        <a:dk1>
          <a:srgbClr val="333333"/>
        </a:dk1>
        <a:lt1>
          <a:srgbClr val="F8F8F8"/>
        </a:lt1>
        <a:dk2>
          <a:srgbClr val="005D8C"/>
        </a:dk2>
        <a:lt2>
          <a:srgbClr val="FFFFFF"/>
        </a:lt2>
        <a:accent1>
          <a:srgbClr val="00CC99"/>
        </a:accent1>
        <a:accent2>
          <a:srgbClr val="0099CC"/>
        </a:accent2>
        <a:accent3>
          <a:srgbClr val="AAB6C5"/>
        </a:accent3>
        <a:accent4>
          <a:srgbClr val="D4D4D4"/>
        </a:accent4>
        <a:accent5>
          <a:srgbClr val="AAE2CA"/>
        </a:accent5>
        <a:accent6>
          <a:srgbClr val="008AB9"/>
        </a:accent6>
        <a:hlink>
          <a:srgbClr val="FFCC00"/>
        </a:hlink>
        <a:folHlink>
          <a:srgbClr val="D8D48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xis 6">
        <a:dk1>
          <a:srgbClr val="000000"/>
        </a:dk1>
        <a:lt1>
          <a:srgbClr val="ECAE00"/>
        </a:lt1>
        <a:dk2>
          <a:srgbClr val="FFFFFF"/>
        </a:dk2>
        <a:lt2>
          <a:srgbClr val="333333"/>
        </a:lt2>
        <a:accent1>
          <a:srgbClr val="CC6600"/>
        </a:accent1>
        <a:accent2>
          <a:srgbClr val="BA6D10"/>
        </a:accent2>
        <a:accent3>
          <a:srgbClr val="F4D3AA"/>
        </a:accent3>
        <a:accent4>
          <a:srgbClr val="000000"/>
        </a:accent4>
        <a:accent5>
          <a:srgbClr val="E2B8AA"/>
        </a:accent5>
        <a:accent6>
          <a:srgbClr val="A8620D"/>
        </a:accent6>
        <a:hlink>
          <a:srgbClr val="666633"/>
        </a:hlink>
        <a:folHlink>
          <a:srgbClr val="8D996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xis 7">
        <a:dk1>
          <a:srgbClr val="000000"/>
        </a:dk1>
        <a:lt1>
          <a:srgbClr val="FFFFFF"/>
        </a:lt1>
        <a:dk2>
          <a:srgbClr val="372221"/>
        </a:dk2>
        <a:lt2>
          <a:srgbClr val="808080"/>
        </a:lt2>
        <a:accent1>
          <a:srgbClr val="009999"/>
        </a:accent1>
        <a:accent2>
          <a:srgbClr val="9AAC98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8B9B89"/>
        </a:accent6>
        <a:hlink>
          <a:srgbClr val="666699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xis 8">
        <a:dk1>
          <a:srgbClr val="292929"/>
        </a:dk1>
        <a:lt1>
          <a:srgbClr val="FFFFFF"/>
        </a:lt1>
        <a:dk2>
          <a:srgbClr val="000000"/>
        </a:dk2>
        <a:lt2>
          <a:srgbClr val="808080"/>
        </a:lt2>
        <a:accent1>
          <a:srgbClr val="CC9900"/>
        </a:accent1>
        <a:accent2>
          <a:srgbClr val="CCCC99"/>
        </a:accent2>
        <a:accent3>
          <a:srgbClr val="FFFFFF"/>
        </a:accent3>
        <a:accent4>
          <a:srgbClr val="212121"/>
        </a:accent4>
        <a:accent5>
          <a:srgbClr val="E2CAAA"/>
        </a:accent5>
        <a:accent6>
          <a:srgbClr val="B9B98A"/>
        </a:accent6>
        <a:hlink>
          <a:srgbClr val="999933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Larissa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Larissa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Larissa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Larissa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Larissa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Larissa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Axis</Template>
  <TotalTime>0</TotalTime>
  <Words>2264</Words>
  <Application>Microsoft Office PowerPoint</Application>
  <PresentationFormat>On-screen Show (4:3)</PresentationFormat>
  <Paragraphs>355</Paragraphs>
  <Slides>38</Slides>
  <Notes>33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38</vt:i4>
      </vt:variant>
    </vt:vector>
  </HeadingPairs>
  <TitlesOfParts>
    <vt:vector size="41" baseType="lpstr">
      <vt:lpstr>Axis</vt:lpstr>
      <vt:lpstr>Tabelle</vt:lpstr>
      <vt:lpstr>Arbeitsblatt</vt:lpstr>
      <vt:lpstr>Geoinformatics Department, Palacky University Olomouc</vt:lpstr>
      <vt:lpstr>Urban Remote Sensing and Geomatics</vt:lpstr>
      <vt:lpstr>Indicators for the urban environment </vt:lpstr>
      <vt:lpstr>Methodological Background</vt:lpstr>
      <vt:lpstr>PowerPoint Presentation</vt:lpstr>
      <vt:lpstr>Scale-dependency: different sensors, resolutions, semantics </vt:lpstr>
      <vt:lpstr>PowerPoint Presentation</vt:lpstr>
      <vt:lpstr>PowerPoint Presentation</vt:lpstr>
      <vt:lpstr>IRS 1C Satellite Image Data -Classified Vegetation Cover</vt:lpstr>
      <vt:lpstr>Configuration of green spaces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UFZ-Umweltforschungszentrum Leipzig-Halle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renehoef</dc:creator>
  <cp:lastModifiedBy>Maik</cp:lastModifiedBy>
  <cp:revision>337</cp:revision>
  <cp:lastPrinted>2013-03-19T10:12:14Z</cp:lastPrinted>
  <dcterms:created xsi:type="dcterms:W3CDTF">2008-05-16T14:23:48Z</dcterms:created>
  <dcterms:modified xsi:type="dcterms:W3CDTF">2013-11-19T19:24:40Z</dcterms:modified>
</cp:coreProperties>
</file>