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sldIdLst>
    <p:sldId id="301" r:id="rId2"/>
    <p:sldId id="257" r:id="rId3"/>
    <p:sldId id="285" r:id="rId4"/>
    <p:sldId id="286" r:id="rId5"/>
    <p:sldId id="300" r:id="rId6"/>
    <p:sldId id="289" r:id="rId7"/>
    <p:sldId id="293" r:id="rId8"/>
    <p:sldId id="294" r:id="rId9"/>
    <p:sldId id="290" r:id="rId10"/>
    <p:sldId id="295" r:id="rId11"/>
    <p:sldId id="314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296" r:id="rId21"/>
    <p:sldId id="297" r:id="rId22"/>
    <p:sldId id="302" r:id="rId23"/>
    <p:sldId id="315" r:id="rId24"/>
    <p:sldId id="316" r:id="rId25"/>
    <p:sldId id="305" r:id="rId26"/>
    <p:sldId id="287" r:id="rId27"/>
    <p:sldId id="288" r:id="rId28"/>
    <p:sldId id="299" r:id="rId29"/>
    <p:sldId id="298" r:id="rId3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81723-D482-4DAD-9D31-ED3433118F6C}" type="doc">
      <dgm:prSet loTypeId="urn:microsoft.com/office/officeart/2005/8/layout/equation1" loCatId="process" qsTypeId="urn:microsoft.com/office/officeart/2005/8/quickstyle/simple1" qsCatId="simple" csTypeId="urn:microsoft.com/office/officeart/2005/8/colors/accent2_1" csCatId="accent2" phldr="1"/>
      <dgm:spPr/>
    </dgm:pt>
    <dgm:pt modelId="{C687C19A-7F4C-49C5-AFEA-ECDA4BEB3562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 smtClean="0"/>
            <a:t>Influence from 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dirty="0" smtClean="0"/>
            <a:t>environmental variables</a:t>
          </a:r>
          <a:endParaRPr lang="en-US" sz="1200" dirty="0"/>
        </a:p>
      </dgm:t>
    </dgm:pt>
    <dgm:pt modelId="{936D3F4F-9A3A-43EF-8E16-CBC9B16836D5}" type="parTrans" cxnId="{5CD124EB-8EAC-4F9E-9B5D-8DDB29964221}">
      <dgm:prSet/>
      <dgm:spPr/>
      <dgm:t>
        <a:bodyPr/>
        <a:lstStyle/>
        <a:p>
          <a:endParaRPr lang="en-US"/>
        </a:p>
      </dgm:t>
    </dgm:pt>
    <dgm:pt modelId="{2243D8E8-96A9-4811-9544-D054A4DF2A32}" type="sibTrans" cxnId="{5CD124EB-8EAC-4F9E-9B5D-8DDB29964221}">
      <dgm:prSet/>
      <dgm:spPr/>
      <dgm:t>
        <a:bodyPr/>
        <a:lstStyle/>
        <a:p>
          <a:endParaRPr lang="en-US"/>
        </a:p>
      </dgm:t>
    </dgm:pt>
    <dgm:pt modelId="{0FC16282-830F-42CA-B9B7-F21765AB5BA6}">
      <dgm:prSet phldrT="[Text]" custT="1"/>
      <dgm:spPr/>
      <dgm:t>
        <a:bodyPr/>
        <a:lstStyle/>
        <a:p>
          <a:r>
            <a:rPr lang="en-US" sz="1200" dirty="0" smtClean="0"/>
            <a:t>rainfall-runoff process</a:t>
          </a:r>
          <a:endParaRPr lang="en-US" sz="1200" dirty="0"/>
        </a:p>
      </dgm:t>
    </dgm:pt>
    <dgm:pt modelId="{2D95A4FD-5384-4563-9C14-6CD3BD2A4192}" type="parTrans" cxnId="{D412E836-EE0D-4435-9600-D45CAA36F281}">
      <dgm:prSet/>
      <dgm:spPr/>
      <dgm:t>
        <a:bodyPr/>
        <a:lstStyle/>
        <a:p>
          <a:endParaRPr lang="en-US"/>
        </a:p>
      </dgm:t>
    </dgm:pt>
    <dgm:pt modelId="{5C8453CF-1A27-4399-8DAC-954960325A4E}" type="sibTrans" cxnId="{D412E836-EE0D-4435-9600-D45CAA36F281}">
      <dgm:prSet/>
      <dgm:spPr/>
      <dgm:t>
        <a:bodyPr/>
        <a:lstStyle/>
        <a:p>
          <a:endParaRPr lang="en-US"/>
        </a:p>
      </dgm:t>
    </dgm:pt>
    <dgm:pt modelId="{D000EB71-E7BC-4142-9DCB-ECFB1805B0A1}">
      <dgm:prSet phldrT="[Text]"/>
      <dgm:spPr/>
      <dgm:t>
        <a:bodyPr/>
        <a:lstStyle/>
        <a:p>
          <a:r>
            <a:rPr lang="en-US" dirty="0" smtClean="0"/>
            <a:t>Real-time early warning system</a:t>
          </a:r>
          <a:endParaRPr lang="en-US" dirty="0"/>
        </a:p>
      </dgm:t>
    </dgm:pt>
    <dgm:pt modelId="{79F85FA6-E253-4EE8-BA94-5D77B1DAA9FF}" type="parTrans" cxnId="{EF574D1A-1CBB-48CE-9548-084DE60B2C33}">
      <dgm:prSet/>
      <dgm:spPr/>
      <dgm:t>
        <a:bodyPr/>
        <a:lstStyle/>
        <a:p>
          <a:endParaRPr lang="en-US"/>
        </a:p>
      </dgm:t>
    </dgm:pt>
    <dgm:pt modelId="{BDEC8C89-CBF7-4B74-9BDF-587A13DD89E6}" type="sibTrans" cxnId="{EF574D1A-1CBB-48CE-9548-084DE60B2C33}">
      <dgm:prSet/>
      <dgm:spPr/>
      <dgm:t>
        <a:bodyPr/>
        <a:lstStyle/>
        <a:p>
          <a:endParaRPr lang="en-US"/>
        </a:p>
      </dgm:t>
    </dgm:pt>
    <dgm:pt modelId="{4AD35166-6651-4DA2-89D1-81D886D5FEE9}" type="pres">
      <dgm:prSet presAssocID="{22F81723-D482-4DAD-9D31-ED3433118F6C}" presName="linearFlow" presStyleCnt="0">
        <dgm:presLayoutVars>
          <dgm:dir/>
          <dgm:resizeHandles val="exact"/>
        </dgm:presLayoutVars>
      </dgm:prSet>
      <dgm:spPr/>
    </dgm:pt>
    <dgm:pt modelId="{06B83074-F8F0-479F-B24E-3C3BA0417024}" type="pres">
      <dgm:prSet presAssocID="{C687C19A-7F4C-49C5-AFEA-ECDA4BEB3562}" presName="node" presStyleLbl="node1" presStyleIdx="0" presStyleCnt="3" custScaleX="11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E4BED-3B09-4851-9FA8-54EC858C623D}" type="pres">
      <dgm:prSet presAssocID="{2243D8E8-96A9-4811-9544-D054A4DF2A32}" presName="spacerL" presStyleCnt="0"/>
      <dgm:spPr/>
    </dgm:pt>
    <dgm:pt modelId="{3245AFB7-E613-495B-8021-9FF90F27C358}" type="pres">
      <dgm:prSet presAssocID="{2243D8E8-96A9-4811-9544-D054A4DF2A32}" presName="sibTrans" presStyleLbl="sibTrans2D1" presStyleIdx="0" presStyleCnt="2"/>
      <dgm:spPr/>
      <dgm:t>
        <a:bodyPr/>
        <a:lstStyle/>
        <a:p>
          <a:endParaRPr lang="en-AU"/>
        </a:p>
      </dgm:t>
    </dgm:pt>
    <dgm:pt modelId="{3D716381-1778-4E04-B352-9899EBAD584F}" type="pres">
      <dgm:prSet presAssocID="{2243D8E8-96A9-4811-9544-D054A4DF2A32}" presName="spacerR" presStyleCnt="0"/>
      <dgm:spPr/>
    </dgm:pt>
    <dgm:pt modelId="{A03DBF82-5778-4342-8E4F-2379EF19C661}" type="pres">
      <dgm:prSet presAssocID="{0FC16282-830F-42CA-B9B7-F21765AB5BA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91241-8D98-470C-95C5-2C3D256A486A}" type="pres">
      <dgm:prSet presAssocID="{5C8453CF-1A27-4399-8DAC-954960325A4E}" presName="spacerL" presStyleCnt="0"/>
      <dgm:spPr/>
    </dgm:pt>
    <dgm:pt modelId="{F45E1A50-10A7-486C-8061-A9CDDBB6B753}" type="pres">
      <dgm:prSet presAssocID="{5C8453CF-1A27-4399-8DAC-954960325A4E}" presName="sibTrans" presStyleLbl="sibTrans2D1" presStyleIdx="1" presStyleCnt="2"/>
      <dgm:spPr/>
      <dgm:t>
        <a:bodyPr/>
        <a:lstStyle/>
        <a:p>
          <a:endParaRPr lang="en-AU"/>
        </a:p>
      </dgm:t>
    </dgm:pt>
    <dgm:pt modelId="{9F76E3C4-9FF0-44FB-A2C0-CB8D6878184A}" type="pres">
      <dgm:prSet presAssocID="{5C8453CF-1A27-4399-8DAC-954960325A4E}" presName="spacerR" presStyleCnt="0"/>
      <dgm:spPr/>
    </dgm:pt>
    <dgm:pt modelId="{A183E2E8-4ED7-4A55-A4F4-DB6C146698B8}" type="pres">
      <dgm:prSet presAssocID="{D000EB71-E7BC-4142-9DCB-ECFB1805B0A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D5586D5B-4DDF-4669-A51C-05E418726CE6}" type="presOf" srcId="{C687C19A-7F4C-49C5-AFEA-ECDA4BEB3562}" destId="{06B83074-F8F0-479F-B24E-3C3BA0417024}" srcOrd="0" destOrd="0" presId="urn:microsoft.com/office/officeart/2005/8/layout/equation1"/>
    <dgm:cxn modelId="{2A0282AC-4457-4DCD-896A-668AAED865B5}" type="presOf" srcId="{5C8453CF-1A27-4399-8DAC-954960325A4E}" destId="{F45E1A50-10A7-486C-8061-A9CDDBB6B753}" srcOrd="0" destOrd="0" presId="urn:microsoft.com/office/officeart/2005/8/layout/equation1"/>
    <dgm:cxn modelId="{DEE41A7C-7302-4DFD-9ED9-841D388E41B9}" type="presOf" srcId="{D000EB71-E7BC-4142-9DCB-ECFB1805B0A1}" destId="{A183E2E8-4ED7-4A55-A4F4-DB6C146698B8}" srcOrd="0" destOrd="0" presId="urn:microsoft.com/office/officeart/2005/8/layout/equation1"/>
    <dgm:cxn modelId="{EF574D1A-1CBB-48CE-9548-084DE60B2C33}" srcId="{22F81723-D482-4DAD-9D31-ED3433118F6C}" destId="{D000EB71-E7BC-4142-9DCB-ECFB1805B0A1}" srcOrd="2" destOrd="0" parTransId="{79F85FA6-E253-4EE8-BA94-5D77B1DAA9FF}" sibTransId="{BDEC8C89-CBF7-4B74-9BDF-587A13DD89E6}"/>
    <dgm:cxn modelId="{5CD124EB-8EAC-4F9E-9B5D-8DDB29964221}" srcId="{22F81723-D482-4DAD-9D31-ED3433118F6C}" destId="{C687C19A-7F4C-49C5-AFEA-ECDA4BEB3562}" srcOrd="0" destOrd="0" parTransId="{936D3F4F-9A3A-43EF-8E16-CBC9B16836D5}" sibTransId="{2243D8E8-96A9-4811-9544-D054A4DF2A32}"/>
    <dgm:cxn modelId="{D738C265-1A71-4D67-AAD2-B7A5A683BF73}" type="presOf" srcId="{0FC16282-830F-42CA-B9B7-F21765AB5BA6}" destId="{A03DBF82-5778-4342-8E4F-2379EF19C661}" srcOrd="0" destOrd="0" presId="urn:microsoft.com/office/officeart/2005/8/layout/equation1"/>
    <dgm:cxn modelId="{D412E836-EE0D-4435-9600-D45CAA36F281}" srcId="{22F81723-D482-4DAD-9D31-ED3433118F6C}" destId="{0FC16282-830F-42CA-B9B7-F21765AB5BA6}" srcOrd="1" destOrd="0" parTransId="{2D95A4FD-5384-4563-9C14-6CD3BD2A4192}" sibTransId="{5C8453CF-1A27-4399-8DAC-954960325A4E}"/>
    <dgm:cxn modelId="{3C37DECF-AE62-4B5A-BB14-471E63602CC9}" type="presOf" srcId="{22F81723-D482-4DAD-9D31-ED3433118F6C}" destId="{4AD35166-6651-4DA2-89D1-81D886D5FEE9}" srcOrd="0" destOrd="0" presId="urn:microsoft.com/office/officeart/2005/8/layout/equation1"/>
    <dgm:cxn modelId="{CD7391F0-92D0-42C7-8234-B3311FECC1C6}" type="presOf" srcId="{2243D8E8-96A9-4811-9544-D054A4DF2A32}" destId="{3245AFB7-E613-495B-8021-9FF90F27C358}" srcOrd="0" destOrd="0" presId="urn:microsoft.com/office/officeart/2005/8/layout/equation1"/>
    <dgm:cxn modelId="{F1213952-F829-4B1B-ADC3-1D61A0F83E35}" type="presParOf" srcId="{4AD35166-6651-4DA2-89D1-81D886D5FEE9}" destId="{06B83074-F8F0-479F-B24E-3C3BA0417024}" srcOrd="0" destOrd="0" presId="urn:microsoft.com/office/officeart/2005/8/layout/equation1"/>
    <dgm:cxn modelId="{4065EFEF-A27F-4691-973D-7853A4C5E017}" type="presParOf" srcId="{4AD35166-6651-4DA2-89D1-81D886D5FEE9}" destId="{46DE4BED-3B09-4851-9FA8-54EC858C623D}" srcOrd="1" destOrd="0" presId="urn:microsoft.com/office/officeart/2005/8/layout/equation1"/>
    <dgm:cxn modelId="{461C05BD-4226-46ED-B563-41C60DF78F6D}" type="presParOf" srcId="{4AD35166-6651-4DA2-89D1-81D886D5FEE9}" destId="{3245AFB7-E613-495B-8021-9FF90F27C358}" srcOrd="2" destOrd="0" presId="urn:microsoft.com/office/officeart/2005/8/layout/equation1"/>
    <dgm:cxn modelId="{2860447C-F2E5-4158-80F1-D122AC77B968}" type="presParOf" srcId="{4AD35166-6651-4DA2-89D1-81D886D5FEE9}" destId="{3D716381-1778-4E04-B352-9899EBAD584F}" srcOrd="3" destOrd="0" presId="urn:microsoft.com/office/officeart/2005/8/layout/equation1"/>
    <dgm:cxn modelId="{A44DD1BE-15F6-4476-8AA6-EBCBC81F65C9}" type="presParOf" srcId="{4AD35166-6651-4DA2-89D1-81D886D5FEE9}" destId="{A03DBF82-5778-4342-8E4F-2379EF19C661}" srcOrd="4" destOrd="0" presId="urn:microsoft.com/office/officeart/2005/8/layout/equation1"/>
    <dgm:cxn modelId="{4CD92726-156C-48C1-8B1E-F03FE70936CA}" type="presParOf" srcId="{4AD35166-6651-4DA2-89D1-81D886D5FEE9}" destId="{62A91241-8D98-470C-95C5-2C3D256A486A}" srcOrd="5" destOrd="0" presId="urn:microsoft.com/office/officeart/2005/8/layout/equation1"/>
    <dgm:cxn modelId="{F747C7D6-CA98-424F-B6BE-A293E767219A}" type="presParOf" srcId="{4AD35166-6651-4DA2-89D1-81D886D5FEE9}" destId="{F45E1A50-10A7-486C-8061-A9CDDBB6B753}" srcOrd="6" destOrd="0" presId="urn:microsoft.com/office/officeart/2005/8/layout/equation1"/>
    <dgm:cxn modelId="{144D4C53-9E7F-49EF-A613-41EEB2ABE97F}" type="presParOf" srcId="{4AD35166-6651-4DA2-89D1-81D886D5FEE9}" destId="{9F76E3C4-9FF0-44FB-A2C0-CB8D6878184A}" srcOrd="7" destOrd="0" presId="urn:microsoft.com/office/officeart/2005/8/layout/equation1"/>
    <dgm:cxn modelId="{CDAE2BE0-3697-41CF-861B-4B3FAD2916AF}" type="presParOf" srcId="{4AD35166-6651-4DA2-89D1-81D886D5FEE9}" destId="{A183E2E8-4ED7-4A55-A4F4-DB6C146698B8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83074-F8F0-479F-B24E-3C3BA0417024}">
      <dsp:nvSpPr>
        <dsp:cNvPr id="0" name=""/>
        <dsp:cNvSpPr/>
      </dsp:nvSpPr>
      <dsp:spPr>
        <a:xfrm>
          <a:off x="2421" y="1368970"/>
          <a:ext cx="1470108" cy="13260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Influence from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environmental variables</a:t>
          </a:r>
          <a:endParaRPr lang="en-US" sz="1200" kern="1200" dirty="0"/>
        </a:p>
      </dsp:txBody>
      <dsp:txXfrm>
        <a:off x="217713" y="1563167"/>
        <a:ext cx="1039524" cy="937664"/>
      </dsp:txXfrm>
    </dsp:sp>
    <dsp:sp modelId="{3245AFB7-E613-495B-8021-9FF90F27C358}">
      <dsp:nvSpPr>
        <dsp:cNvPr id="0" name=""/>
        <dsp:cNvSpPr/>
      </dsp:nvSpPr>
      <dsp:spPr>
        <a:xfrm>
          <a:off x="1580205" y="1647443"/>
          <a:ext cx="769113" cy="769113"/>
        </a:xfrm>
        <a:prstGeom prst="mathPl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682151" y="1941552"/>
        <a:ext cx="565221" cy="180895"/>
      </dsp:txXfrm>
    </dsp:sp>
    <dsp:sp modelId="{A03DBF82-5778-4342-8E4F-2379EF19C661}">
      <dsp:nvSpPr>
        <dsp:cNvPr id="0" name=""/>
        <dsp:cNvSpPr/>
      </dsp:nvSpPr>
      <dsp:spPr>
        <a:xfrm>
          <a:off x="2456995" y="1368970"/>
          <a:ext cx="1326058" cy="13260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rainfall-runoff process</a:t>
          </a:r>
          <a:endParaRPr lang="en-US" sz="1200" kern="1200" dirty="0"/>
        </a:p>
      </dsp:txBody>
      <dsp:txXfrm>
        <a:off x="2651192" y="1563167"/>
        <a:ext cx="937664" cy="937664"/>
      </dsp:txXfrm>
    </dsp:sp>
    <dsp:sp modelId="{F45E1A50-10A7-486C-8061-A9CDDBB6B753}">
      <dsp:nvSpPr>
        <dsp:cNvPr id="0" name=""/>
        <dsp:cNvSpPr/>
      </dsp:nvSpPr>
      <dsp:spPr>
        <a:xfrm>
          <a:off x="3890730" y="1647443"/>
          <a:ext cx="769113" cy="769113"/>
        </a:xfrm>
        <a:prstGeom prst="mathEqual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992676" y="1805880"/>
        <a:ext cx="565221" cy="452239"/>
      </dsp:txXfrm>
    </dsp:sp>
    <dsp:sp modelId="{A183E2E8-4ED7-4A55-A4F4-DB6C146698B8}">
      <dsp:nvSpPr>
        <dsp:cNvPr id="0" name=""/>
        <dsp:cNvSpPr/>
      </dsp:nvSpPr>
      <dsp:spPr>
        <a:xfrm>
          <a:off x="4767520" y="1368970"/>
          <a:ext cx="1326058" cy="13260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Real-time early warning system</a:t>
          </a:r>
          <a:endParaRPr lang="en-US" sz="1600" kern="1200" dirty="0"/>
        </a:p>
      </dsp:txBody>
      <dsp:txXfrm>
        <a:off x="4961717" y="1563167"/>
        <a:ext cx="937664" cy="937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84456-490F-4AED-9B04-B4F65FDFE8B5}" type="datetimeFigureOut">
              <a:rPr lang="en-US" smtClean="0"/>
              <a:t>11/21/2013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6E6A9-7A84-46FB-B7B3-2BF09D09C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19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34224C-F911-4D9E-B61D-4ED58D90BB10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DF7E02A-3040-4EB7-BDD5-983C73B7740D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8F0AD5-94D8-44F5-9063-7D22308EDA82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A91BB4-7226-4B70-A68B-60E78F3C4A94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386E0B-5D98-459F-B22D-ABFDC0C7AFEB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6187B14-71A2-4BDE-8C5F-4C8E413E5C18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FF111C4-B46D-49D4-BA87-849EEECA7100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54DDD6E-3973-4108-8A08-F90478C4C2E8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071633-9917-430A-826D-EB34B92C5066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978A80-BAA5-4017-90F7-55EC9F3B760F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D7C19D8-B5D4-493A-93AD-87BFA0178EC5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61694C-63CC-42C7-BD66-2EBFDB31A1E9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A88951D-E2D1-4FDF-B951-8C32BA8AE0F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8BA669-5720-448B-9264-E294CAD2471C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7A81317-E323-4AF4-B50C-B3D2EE1ACCDF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0D1E7E1-87D7-43BA-9E19-57332589BDAC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B0CC50-6E58-4071-86E9-C8FD7CDF4A94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484438" y="549275"/>
            <a:ext cx="5973762" cy="3051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/>
            <a:r>
              <a:rPr lang="en-AU" altLang="en-US" sz="3600" b="1" dirty="0" smtClean="0"/>
              <a:t>Title</a:t>
            </a:r>
            <a:endParaRPr lang="en-US" altLang="en-US" sz="3600" b="1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132138" y="3933825"/>
            <a:ext cx="5000625" cy="127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algn="l" eaLnBrk="1" hangingPunct="1">
              <a:spcAft>
                <a:spcPts val="1800"/>
              </a:spcAft>
            </a:pPr>
            <a:r>
              <a:rPr lang="en-AU" altLang="en-US" sz="2800" dirty="0" smtClean="0"/>
              <a:t>Author</a:t>
            </a:r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659438"/>
            <a:ext cx="77390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03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2123728" y="1700808"/>
            <a:ext cx="6563072" cy="4425355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000" baseline="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First level</a:t>
            </a:r>
            <a:endParaRPr lang="cs-CZ" dirty="0" smtClean="0"/>
          </a:p>
          <a:p>
            <a:pPr lvl="1"/>
            <a:r>
              <a:rPr lang="en-AU" dirty="0" smtClean="0"/>
              <a:t>Second level</a:t>
            </a:r>
            <a:endParaRPr lang="cs-CZ" dirty="0" smtClean="0"/>
          </a:p>
          <a:p>
            <a:pPr lvl="2"/>
            <a:r>
              <a:rPr lang="en-AU" dirty="0" smtClean="0"/>
              <a:t>Third level</a:t>
            </a:r>
            <a:endParaRPr lang="cs-CZ" dirty="0" smtClean="0"/>
          </a:p>
          <a:p>
            <a:pPr lvl="3"/>
            <a:r>
              <a:rPr lang="en-AU" dirty="0" smtClean="0"/>
              <a:t>Fourth level</a:t>
            </a:r>
            <a:endParaRPr lang="cs-CZ" dirty="0" smtClean="0"/>
          </a:p>
          <a:p>
            <a:pPr lvl="4"/>
            <a:r>
              <a:rPr lang="en-AU" dirty="0" smtClean="0"/>
              <a:t>Fifth level</a:t>
            </a:r>
            <a:endParaRPr lang="cs-CZ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29C81FD6-9B21-46B9-951B-41E09BE66B74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5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4486A056-F439-4572-A5BD-EE3D20C3EA47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80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4486A056-F439-4572-A5BD-EE3D20C3EA47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02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088465AE-F4DA-4267-BB65-B16723FFD16B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76462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4486A056-F439-4572-A5BD-EE3D20C3EA47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21428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4486A056-F439-4572-A5BD-EE3D20C3EA47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audio" Target="../media/audio1.wav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audio" Target="../media/audio1.wav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audio" Target="../media/audio1.wav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audio" Target="../media/audio1.wav"/><Relationship Id="rId10" Type="http://schemas.openxmlformats.org/officeDocument/2006/relationships/image" Target="../media/image23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audio" Target="../media/audio1.wav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audio" Target="../media/audio1.wav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6.bin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7.bin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audio" Target="../media/audio1.wav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1.wav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AU" dirty="0"/>
              <a:t>Towards a real-time landslide early warning strategy in Hong Kong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400" dirty="0" err="1" smtClean="0"/>
              <a:t>Qiming</a:t>
            </a:r>
            <a:r>
              <a:rPr lang="en-AU" sz="2400" dirty="0" smtClean="0"/>
              <a:t> Zhou and </a:t>
            </a:r>
            <a:r>
              <a:rPr lang="en-AU" sz="2400" dirty="0" err="1" smtClean="0"/>
              <a:t>Junyi</a:t>
            </a:r>
            <a:r>
              <a:rPr lang="en-AU" sz="2400" dirty="0" smtClean="0"/>
              <a:t> Huang</a:t>
            </a:r>
            <a:endParaRPr lang="en-AU" sz="2400" dirty="0"/>
          </a:p>
        </p:txBody>
      </p:sp>
      <p:pic>
        <p:nvPicPr>
          <p:cNvPr id="6" name="Picture 7" descr="http://gao.hkbu.edu.hk/site/eng/images/pc01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848" y="4564277"/>
            <a:ext cx="298767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55"/>
          <p:cNvGrpSpPr>
            <a:grpSpLocks noChangeAspect="1"/>
          </p:cNvGrpSpPr>
          <p:nvPr/>
        </p:nvGrpSpPr>
        <p:grpSpPr bwMode="auto">
          <a:xfrm>
            <a:off x="6467188" y="4545111"/>
            <a:ext cx="900112" cy="900113"/>
            <a:chOff x="793" y="73"/>
            <a:chExt cx="4174" cy="4174"/>
          </a:xfrm>
        </p:grpSpPr>
        <p:sp>
          <p:nvSpPr>
            <p:cNvPr id="8" name="Oval 56"/>
            <p:cNvSpPr>
              <a:spLocks noChangeAspect="1" noChangeArrowheads="1"/>
            </p:cNvSpPr>
            <p:nvPr/>
          </p:nvSpPr>
          <p:spPr bwMode="auto">
            <a:xfrm>
              <a:off x="793" y="73"/>
              <a:ext cx="4174" cy="4174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9" name="WordArt 57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155" y="459"/>
              <a:ext cx="3448" cy="3402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8386407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noFill/>
                    <a:round/>
                    <a:headEnd/>
                    <a:tailEnd/>
                  </a:ln>
                  <a:solidFill>
                    <a:srgbClr val="003366"/>
                  </a:solidFill>
                  <a:latin typeface="Arial"/>
                  <a:cs typeface="Arial"/>
                </a:rPr>
                <a:t>CENTRE FOR GEO-COMPUTATION STUDIES</a:t>
              </a:r>
            </a:p>
          </p:txBody>
        </p:sp>
        <p:sp>
          <p:nvSpPr>
            <p:cNvPr id="10" name="WordArt 58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155" y="504"/>
              <a:ext cx="3448" cy="3402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3252373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noFill/>
                    <a:round/>
                    <a:headEnd/>
                    <a:tailEnd/>
                  </a:ln>
                  <a:solidFill>
                    <a:srgbClr val="003366"/>
                  </a:solidFill>
                  <a:latin typeface="Arial"/>
                  <a:cs typeface="Arial"/>
                </a:rPr>
                <a:t>HONG KONG</a:t>
              </a:r>
            </a:p>
          </p:txBody>
        </p:sp>
        <p:sp>
          <p:nvSpPr>
            <p:cNvPr id="11" name="Oval 59"/>
            <p:cNvSpPr>
              <a:spLocks noChangeAspect="1" noChangeArrowheads="1"/>
            </p:cNvSpPr>
            <p:nvPr/>
          </p:nvSpPr>
          <p:spPr bwMode="auto">
            <a:xfrm>
              <a:off x="1406" y="686"/>
              <a:ext cx="2947" cy="2947"/>
            </a:xfrm>
            <a:prstGeom prst="ellipse">
              <a:avLst/>
            </a:prstGeom>
            <a:solidFill>
              <a:srgbClr val="FFFF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grpSp>
          <p:nvGrpSpPr>
            <p:cNvPr id="12" name="Group 60"/>
            <p:cNvGrpSpPr>
              <a:grpSpLocks noChangeAspect="1"/>
            </p:cNvGrpSpPr>
            <p:nvPr/>
          </p:nvGrpSpPr>
          <p:grpSpPr bwMode="auto">
            <a:xfrm>
              <a:off x="1633" y="912"/>
              <a:ext cx="2494" cy="2494"/>
              <a:chOff x="1633" y="912"/>
              <a:chExt cx="2494" cy="2494"/>
            </a:xfrm>
          </p:grpSpPr>
          <p:sp>
            <p:nvSpPr>
              <p:cNvPr id="36" name="Freeform 61"/>
              <p:cNvSpPr>
                <a:spLocks noChangeAspect="1"/>
              </p:cNvSpPr>
              <p:nvPr/>
            </p:nvSpPr>
            <p:spPr bwMode="auto">
              <a:xfrm>
                <a:off x="2748" y="1363"/>
                <a:ext cx="159" cy="192"/>
              </a:xfrm>
              <a:custGeom>
                <a:avLst/>
                <a:gdLst/>
                <a:ahLst/>
                <a:cxnLst>
                  <a:cxn ang="0">
                    <a:pos x="52" y="102"/>
                  </a:cxn>
                  <a:cxn ang="0">
                    <a:pos x="62" y="101"/>
                  </a:cxn>
                  <a:cxn ang="0">
                    <a:pos x="71" y="98"/>
                  </a:cxn>
                  <a:cxn ang="0">
                    <a:pos x="79" y="93"/>
                  </a:cxn>
                  <a:cxn ang="0">
                    <a:pos x="87" y="87"/>
                  </a:cxn>
                  <a:cxn ang="0">
                    <a:pos x="93" y="79"/>
                  </a:cxn>
                  <a:cxn ang="0">
                    <a:pos x="99" y="71"/>
                  </a:cxn>
                  <a:cxn ang="0">
                    <a:pos x="101" y="61"/>
                  </a:cxn>
                  <a:cxn ang="0">
                    <a:pos x="102" y="51"/>
                  </a:cxn>
                  <a:cxn ang="0">
                    <a:pos x="101" y="40"/>
                  </a:cxn>
                  <a:cxn ang="0">
                    <a:pos x="99" y="31"/>
                  </a:cxn>
                  <a:cxn ang="0">
                    <a:pos x="93" y="23"/>
                  </a:cxn>
                  <a:cxn ang="0">
                    <a:pos x="87" y="15"/>
                  </a:cxn>
                  <a:cxn ang="0">
                    <a:pos x="79" y="9"/>
                  </a:cxn>
                  <a:cxn ang="0">
                    <a:pos x="71" y="3"/>
                  </a:cxn>
                  <a:cxn ang="0">
                    <a:pos x="62" y="1"/>
                  </a:cxn>
                  <a:cxn ang="0">
                    <a:pos x="52" y="0"/>
                  </a:cxn>
                  <a:cxn ang="0">
                    <a:pos x="41" y="1"/>
                  </a:cxn>
                  <a:cxn ang="0">
                    <a:pos x="31" y="3"/>
                  </a:cxn>
                  <a:cxn ang="0">
                    <a:pos x="23" y="9"/>
                  </a:cxn>
                  <a:cxn ang="0">
                    <a:pos x="15" y="15"/>
                  </a:cxn>
                  <a:cxn ang="0">
                    <a:pos x="9" y="23"/>
                  </a:cxn>
                  <a:cxn ang="0">
                    <a:pos x="4" y="31"/>
                  </a:cxn>
                  <a:cxn ang="0">
                    <a:pos x="1" y="40"/>
                  </a:cxn>
                  <a:cxn ang="0">
                    <a:pos x="0" y="51"/>
                  </a:cxn>
                  <a:cxn ang="0">
                    <a:pos x="1" y="61"/>
                  </a:cxn>
                  <a:cxn ang="0">
                    <a:pos x="4" y="71"/>
                  </a:cxn>
                  <a:cxn ang="0">
                    <a:pos x="9" y="79"/>
                  </a:cxn>
                  <a:cxn ang="0">
                    <a:pos x="15" y="87"/>
                  </a:cxn>
                  <a:cxn ang="0">
                    <a:pos x="23" y="93"/>
                  </a:cxn>
                  <a:cxn ang="0">
                    <a:pos x="31" y="98"/>
                  </a:cxn>
                  <a:cxn ang="0">
                    <a:pos x="41" y="101"/>
                  </a:cxn>
                  <a:cxn ang="0">
                    <a:pos x="52" y="102"/>
                  </a:cxn>
                </a:cxnLst>
                <a:rect l="0" t="0" r="r" b="b"/>
                <a:pathLst>
                  <a:path w="102" h="102">
                    <a:moveTo>
                      <a:pt x="52" y="102"/>
                    </a:moveTo>
                    <a:lnTo>
                      <a:pt x="62" y="101"/>
                    </a:lnTo>
                    <a:lnTo>
                      <a:pt x="71" y="98"/>
                    </a:lnTo>
                    <a:lnTo>
                      <a:pt x="79" y="93"/>
                    </a:lnTo>
                    <a:lnTo>
                      <a:pt x="87" y="87"/>
                    </a:lnTo>
                    <a:lnTo>
                      <a:pt x="93" y="79"/>
                    </a:lnTo>
                    <a:lnTo>
                      <a:pt x="99" y="71"/>
                    </a:lnTo>
                    <a:lnTo>
                      <a:pt x="101" y="61"/>
                    </a:lnTo>
                    <a:lnTo>
                      <a:pt x="102" y="51"/>
                    </a:lnTo>
                    <a:lnTo>
                      <a:pt x="101" y="40"/>
                    </a:lnTo>
                    <a:lnTo>
                      <a:pt x="99" y="31"/>
                    </a:lnTo>
                    <a:lnTo>
                      <a:pt x="93" y="23"/>
                    </a:lnTo>
                    <a:lnTo>
                      <a:pt x="87" y="15"/>
                    </a:lnTo>
                    <a:lnTo>
                      <a:pt x="79" y="9"/>
                    </a:lnTo>
                    <a:lnTo>
                      <a:pt x="71" y="3"/>
                    </a:lnTo>
                    <a:lnTo>
                      <a:pt x="62" y="1"/>
                    </a:lnTo>
                    <a:lnTo>
                      <a:pt x="52" y="0"/>
                    </a:lnTo>
                    <a:lnTo>
                      <a:pt x="41" y="1"/>
                    </a:lnTo>
                    <a:lnTo>
                      <a:pt x="31" y="3"/>
                    </a:lnTo>
                    <a:lnTo>
                      <a:pt x="23" y="9"/>
                    </a:lnTo>
                    <a:lnTo>
                      <a:pt x="15" y="15"/>
                    </a:lnTo>
                    <a:lnTo>
                      <a:pt x="9" y="23"/>
                    </a:lnTo>
                    <a:lnTo>
                      <a:pt x="4" y="31"/>
                    </a:lnTo>
                    <a:lnTo>
                      <a:pt x="1" y="40"/>
                    </a:lnTo>
                    <a:lnTo>
                      <a:pt x="0" y="51"/>
                    </a:lnTo>
                    <a:lnTo>
                      <a:pt x="1" y="61"/>
                    </a:lnTo>
                    <a:lnTo>
                      <a:pt x="4" y="71"/>
                    </a:lnTo>
                    <a:lnTo>
                      <a:pt x="9" y="79"/>
                    </a:lnTo>
                    <a:lnTo>
                      <a:pt x="15" y="87"/>
                    </a:lnTo>
                    <a:lnTo>
                      <a:pt x="23" y="93"/>
                    </a:lnTo>
                    <a:lnTo>
                      <a:pt x="31" y="98"/>
                    </a:lnTo>
                    <a:lnTo>
                      <a:pt x="41" y="101"/>
                    </a:lnTo>
                    <a:lnTo>
                      <a:pt x="52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62"/>
              <p:cNvSpPr>
                <a:spLocks noChangeAspect="1"/>
              </p:cNvSpPr>
              <p:nvPr/>
            </p:nvSpPr>
            <p:spPr bwMode="auto">
              <a:xfrm>
                <a:off x="1633" y="912"/>
                <a:ext cx="2494" cy="2494"/>
              </a:xfrm>
              <a:custGeom>
                <a:avLst/>
                <a:gdLst/>
                <a:ahLst/>
                <a:cxnLst>
                  <a:cxn ang="0">
                    <a:pos x="469" y="60"/>
                  </a:cxn>
                  <a:cxn ang="0">
                    <a:pos x="512" y="45"/>
                  </a:cxn>
                  <a:cxn ang="0">
                    <a:pos x="557" y="33"/>
                  </a:cxn>
                  <a:cxn ang="0">
                    <a:pos x="602" y="22"/>
                  </a:cxn>
                  <a:cxn ang="0">
                    <a:pos x="648" y="13"/>
                  </a:cxn>
                  <a:cxn ang="0">
                    <a:pos x="695" y="7"/>
                  </a:cxn>
                  <a:cxn ang="0">
                    <a:pos x="738" y="3"/>
                  </a:cxn>
                  <a:cxn ang="0">
                    <a:pos x="782" y="0"/>
                  </a:cxn>
                  <a:cxn ang="0">
                    <a:pos x="835" y="2"/>
                  </a:cxn>
                  <a:cxn ang="0">
                    <a:pos x="893" y="4"/>
                  </a:cxn>
                  <a:cxn ang="0">
                    <a:pos x="946" y="10"/>
                  </a:cxn>
                  <a:cxn ang="0">
                    <a:pos x="1011" y="21"/>
                  </a:cxn>
                  <a:cxn ang="0">
                    <a:pos x="1071" y="40"/>
                  </a:cxn>
                  <a:cxn ang="0">
                    <a:pos x="1166" y="74"/>
                  </a:cxn>
                  <a:cxn ang="0">
                    <a:pos x="1316" y="151"/>
                  </a:cxn>
                  <a:cxn ang="0">
                    <a:pos x="1441" y="252"/>
                  </a:cxn>
                  <a:cxn ang="0">
                    <a:pos x="1535" y="370"/>
                  </a:cxn>
                  <a:cxn ang="0">
                    <a:pos x="1594" y="508"/>
                  </a:cxn>
                  <a:cxn ang="0">
                    <a:pos x="1615" y="658"/>
                  </a:cxn>
                  <a:cxn ang="0">
                    <a:pos x="1605" y="760"/>
                  </a:cxn>
                  <a:cxn ang="0">
                    <a:pos x="1579" y="857"/>
                  </a:cxn>
                  <a:cxn ang="0">
                    <a:pos x="1536" y="947"/>
                  </a:cxn>
                  <a:cxn ang="0">
                    <a:pos x="1479" y="1030"/>
                  </a:cxn>
                  <a:cxn ang="0">
                    <a:pos x="1407" y="1104"/>
                  </a:cxn>
                  <a:cxn ang="0">
                    <a:pos x="1323" y="1169"/>
                  </a:cxn>
                  <a:cxn ang="0">
                    <a:pos x="1229" y="1224"/>
                  </a:cxn>
                  <a:cxn ang="0">
                    <a:pos x="1124" y="1267"/>
                  </a:cxn>
                  <a:cxn ang="0">
                    <a:pos x="1011" y="1298"/>
                  </a:cxn>
                  <a:cxn ang="0">
                    <a:pos x="891" y="1315"/>
                  </a:cxn>
                  <a:cxn ang="0">
                    <a:pos x="769" y="1318"/>
                  </a:cxn>
                  <a:cxn ang="0">
                    <a:pos x="653" y="1306"/>
                  </a:cxn>
                  <a:cxn ang="0">
                    <a:pos x="541" y="1281"/>
                  </a:cxn>
                  <a:cxn ang="0">
                    <a:pos x="435" y="1244"/>
                  </a:cxn>
                  <a:cxn ang="0">
                    <a:pos x="337" y="1194"/>
                  </a:cxn>
                  <a:cxn ang="0">
                    <a:pos x="249" y="1133"/>
                  </a:cxn>
                  <a:cxn ang="0">
                    <a:pos x="172" y="1063"/>
                  </a:cxn>
                  <a:cxn ang="0">
                    <a:pos x="106" y="982"/>
                  </a:cxn>
                  <a:cxn ang="0">
                    <a:pos x="56" y="894"/>
                  </a:cxn>
                  <a:cxn ang="0">
                    <a:pos x="21" y="798"/>
                  </a:cxn>
                  <a:cxn ang="0">
                    <a:pos x="3" y="694"/>
                  </a:cxn>
                  <a:cxn ang="0">
                    <a:pos x="6" y="564"/>
                  </a:cxn>
                  <a:cxn ang="0">
                    <a:pos x="46" y="429"/>
                  </a:cxn>
                  <a:cxn ang="0">
                    <a:pos x="119" y="308"/>
                  </a:cxn>
                  <a:cxn ang="0">
                    <a:pos x="220" y="203"/>
                  </a:cxn>
                  <a:cxn ang="0">
                    <a:pos x="347" y="117"/>
                  </a:cxn>
                </a:cxnLst>
                <a:rect l="0" t="0" r="r" b="b"/>
                <a:pathLst>
                  <a:path w="1615" h="1319">
                    <a:moveTo>
                      <a:pt x="442" y="71"/>
                    </a:moveTo>
                    <a:lnTo>
                      <a:pt x="456" y="65"/>
                    </a:lnTo>
                    <a:lnTo>
                      <a:pt x="469" y="60"/>
                    </a:lnTo>
                    <a:lnTo>
                      <a:pt x="484" y="55"/>
                    </a:lnTo>
                    <a:lnTo>
                      <a:pt x="498" y="50"/>
                    </a:lnTo>
                    <a:lnTo>
                      <a:pt x="512" y="45"/>
                    </a:lnTo>
                    <a:lnTo>
                      <a:pt x="527" y="41"/>
                    </a:lnTo>
                    <a:lnTo>
                      <a:pt x="542" y="36"/>
                    </a:lnTo>
                    <a:lnTo>
                      <a:pt x="557" y="33"/>
                    </a:lnTo>
                    <a:lnTo>
                      <a:pt x="572" y="29"/>
                    </a:lnTo>
                    <a:lnTo>
                      <a:pt x="587" y="26"/>
                    </a:lnTo>
                    <a:lnTo>
                      <a:pt x="602" y="22"/>
                    </a:lnTo>
                    <a:lnTo>
                      <a:pt x="617" y="19"/>
                    </a:lnTo>
                    <a:lnTo>
                      <a:pt x="633" y="15"/>
                    </a:lnTo>
                    <a:lnTo>
                      <a:pt x="648" y="13"/>
                    </a:lnTo>
                    <a:lnTo>
                      <a:pt x="664" y="11"/>
                    </a:lnTo>
                    <a:lnTo>
                      <a:pt x="680" y="8"/>
                    </a:lnTo>
                    <a:lnTo>
                      <a:pt x="695" y="7"/>
                    </a:lnTo>
                    <a:lnTo>
                      <a:pt x="710" y="5"/>
                    </a:lnTo>
                    <a:lnTo>
                      <a:pt x="724" y="4"/>
                    </a:lnTo>
                    <a:lnTo>
                      <a:pt x="738" y="3"/>
                    </a:lnTo>
                    <a:lnTo>
                      <a:pt x="753" y="2"/>
                    </a:lnTo>
                    <a:lnTo>
                      <a:pt x="767" y="2"/>
                    </a:lnTo>
                    <a:lnTo>
                      <a:pt x="782" y="0"/>
                    </a:lnTo>
                    <a:lnTo>
                      <a:pt x="798" y="0"/>
                    </a:lnTo>
                    <a:lnTo>
                      <a:pt x="815" y="0"/>
                    </a:lnTo>
                    <a:lnTo>
                      <a:pt x="835" y="2"/>
                    </a:lnTo>
                    <a:lnTo>
                      <a:pt x="853" y="2"/>
                    </a:lnTo>
                    <a:lnTo>
                      <a:pt x="874" y="3"/>
                    </a:lnTo>
                    <a:lnTo>
                      <a:pt x="893" y="4"/>
                    </a:lnTo>
                    <a:lnTo>
                      <a:pt x="912" y="6"/>
                    </a:lnTo>
                    <a:lnTo>
                      <a:pt x="930" y="7"/>
                    </a:lnTo>
                    <a:lnTo>
                      <a:pt x="946" y="10"/>
                    </a:lnTo>
                    <a:lnTo>
                      <a:pt x="968" y="13"/>
                    </a:lnTo>
                    <a:lnTo>
                      <a:pt x="990" y="17"/>
                    </a:lnTo>
                    <a:lnTo>
                      <a:pt x="1011" y="21"/>
                    </a:lnTo>
                    <a:lnTo>
                      <a:pt x="1031" y="27"/>
                    </a:lnTo>
                    <a:lnTo>
                      <a:pt x="1051" y="34"/>
                    </a:lnTo>
                    <a:lnTo>
                      <a:pt x="1071" y="40"/>
                    </a:lnTo>
                    <a:lnTo>
                      <a:pt x="1090" y="47"/>
                    </a:lnTo>
                    <a:lnTo>
                      <a:pt x="1111" y="53"/>
                    </a:lnTo>
                    <a:lnTo>
                      <a:pt x="1166" y="74"/>
                    </a:lnTo>
                    <a:lnTo>
                      <a:pt x="1219" y="97"/>
                    </a:lnTo>
                    <a:lnTo>
                      <a:pt x="1269" y="123"/>
                    </a:lnTo>
                    <a:lnTo>
                      <a:pt x="1316" y="151"/>
                    </a:lnTo>
                    <a:lnTo>
                      <a:pt x="1361" y="183"/>
                    </a:lnTo>
                    <a:lnTo>
                      <a:pt x="1403" y="216"/>
                    </a:lnTo>
                    <a:lnTo>
                      <a:pt x="1441" y="252"/>
                    </a:lnTo>
                    <a:lnTo>
                      <a:pt x="1475" y="289"/>
                    </a:lnTo>
                    <a:lnTo>
                      <a:pt x="1508" y="329"/>
                    </a:lnTo>
                    <a:lnTo>
                      <a:pt x="1535" y="370"/>
                    </a:lnTo>
                    <a:lnTo>
                      <a:pt x="1558" y="414"/>
                    </a:lnTo>
                    <a:lnTo>
                      <a:pt x="1578" y="460"/>
                    </a:lnTo>
                    <a:lnTo>
                      <a:pt x="1594" y="508"/>
                    </a:lnTo>
                    <a:lnTo>
                      <a:pt x="1605" y="556"/>
                    </a:lnTo>
                    <a:lnTo>
                      <a:pt x="1612" y="607"/>
                    </a:lnTo>
                    <a:lnTo>
                      <a:pt x="1615" y="658"/>
                    </a:lnTo>
                    <a:lnTo>
                      <a:pt x="1614" y="693"/>
                    </a:lnTo>
                    <a:lnTo>
                      <a:pt x="1610" y="726"/>
                    </a:lnTo>
                    <a:lnTo>
                      <a:pt x="1605" y="760"/>
                    </a:lnTo>
                    <a:lnTo>
                      <a:pt x="1599" y="792"/>
                    </a:lnTo>
                    <a:lnTo>
                      <a:pt x="1589" y="824"/>
                    </a:lnTo>
                    <a:lnTo>
                      <a:pt x="1579" y="857"/>
                    </a:lnTo>
                    <a:lnTo>
                      <a:pt x="1566" y="887"/>
                    </a:lnTo>
                    <a:lnTo>
                      <a:pt x="1552" y="918"/>
                    </a:lnTo>
                    <a:lnTo>
                      <a:pt x="1536" y="947"/>
                    </a:lnTo>
                    <a:lnTo>
                      <a:pt x="1518" y="975"/>
                    </a:lnTo>
                    <a:lnTo>
                      <a:pt x="1499" y="1003"/>
                    </a:lnTo>
                    <a:lnTo>
                      <a:pt x="1479" y="1030"/>
                    </a:lnTo>
                    <a:lnTo>
                      <a:pt x="1456" y="1055"/>
                    </a:lnTo>
                    <a:lnTo>
                      <a:pt x="1433" y="1080"/>
                    </a:lnTo>
                    <a:lnTo>
                      <a:pt x="1407" y="1104"/>
                    </a:lnTo>
                    <a:lnTo>
                      <a:pt x="1381" y="1126"/>
                    </a:lnTo>
                    <a:lnTo>
                      <a:pt x="1352" y="1148"/>
                    </a:lnTo>
                    <a:lnTo>
                      <a:pt x="1323" y="1169"/>
                    </a:lnTo>
                    <a:lnTo>
                      <a:pt x="1293" y="1189"/>
                    </a:lnTo>
                    <a:lnTo>
                      <a:pt x="1261" y="1207"/>
                    </a:lnTo>
                    <a:lnTo>
                      <a:pt x="1229" y="1224"/>
                    </a:lnTo>
                    <a:lnTo>
                      <a:pt x="1195" y="1240"/>
                    </a:lnTo>
                    <a:lnTo>
                      <a:pt x="1160" y="1254"/>
                    </a:lnTo>
                    <a:lnTo>
                      <a:pt x="1124" y="1267"/>
                    </a:lnTo>
                    <a:lnTo>
                      <a:pt x="1087" y="1280"/>
                    </a:lnTo>
                    <a:lnTo>
                      <a:pt x="1050" y="1290"/>
                    </a:lnTo>
                    <a:lnTo>
                      <a:pt x="1011" y="1298"/>
                    </a:lnTo>
                    <a:lnTo>
                      <a:pt x="972" y="1306"/>
                    </a:lnTo>
                    <a:lnTo>
                      <a:pt x="933" y="1311"/>
                    </a:lnTo>
                    <a:lnTo>
                      <a:pt x="891" y="1315"/>
                    </a:lnTo>
                    <a:lnTo>
                      <a:pt x="850" y="1318"/>
                    </a:lnTo>
                    <a:lnTo>
                      <a:pt x="808" y="1319"/>
                    </a:lnTo>
                    <a:lnTo>
                      <a:pt x="769" y="1318"/>
                    </a:lnTo>
                    <a:lnTo>
                      <a:pt x="730" y="1315"/>
                    </a:lnTo>
                    <a:lnTo>
                      <a:pt x="691" y="1312"/>
                    </a:lnTo>
                    <a:lnTo>
                      <a:pt x="653" y="1306"/>
                    </a:lnTo>
                    <a:lnTo>
                      <a:pt x="615" y="1299"/>
                    </a:lnTo>
                    <a:lnTo>
                      <a:pt x="577" y="1291"/>
                    </a:lnTo>
                    <a:lnTo>
                      <a:pt x="541" y="1281"/>
                    </a:lnTo>
                    <a:lnTo>
                      <a:pt x="504" y="1270"/>
                    </a:lnTo>
                    <a:lnTo>
                      <a:pt x="469" y="1258"/>
                    </a:lnTo>
                    <a:lnTo>
                      <a:pt x="435" y="1244"/>
                    </a:lnTo>
                    <a:lnTo>
                      <a:pt x="401" y="1228"/>
                    </a:lnTo>
                    <a:lnTo>
                      <a:pt x="369" y="1212"/>
                    </a:lnTo>
                    <a:lnTo>
                      <a:pt x="337" y="1194"/>
                    </a:lnTo>
                    <a:lnTo>
                      <a:pt x="307" y="1175"/>
                    </a:lnTo>
                    <a:lnTo>
                      <a:pt x="277" y="1155"/>
                    </a:lnTo>
                    <a:lnTo>
                      <a:pt x="249" y="1133"/>
                    </a:lnTo>
                    <a:lnTo>
                      <a:pt x="222" y="1111"/>
                    </a:lnTo>
                    <a:lnTo>
                      <a:pt x="196" y="1087"/>
                    </a:lnTo>
                    <a:lnTo>
                      <a:pt x="172" y="1063"/>
                    </a:lnTo>
                    <a:lnTo>
                      <a:pt x="149" y="1038"/>
                    </a:lnTo>
                    <a:lnTo>
                      <a:pt x="127" y="1010"/>
                    </a:lnTo>
                    <a:lnTo>
                      <a:pt x="106" y="982"/>
                    </a:lnTo>
                    <a:lnTo>
                      <a:pt x="88" y="955"/>
                    </a:lnTo>
                    <a:lnTo>
                      <a:pt x="72" y="925"/>
                    </a:lnTo>
                    <a:lnTo>
                      <a:pt x="56" y="894"/>
                    </a:lnTo>
                    <a:lnTo>
                      <a:pt x="42" y="862"/>
                    </a:lnTo>
                    <a:lnTo>
                      <a:pt x="30" y="830"/>
                    </a:lnTo>
                    <a:lnTo>
                      <a:pt x="21" y="798"/>
                    </a:lnTo>
                    <a:lnTo>
                      <a:pt x="13" y="765"/>
                    </a:lnTo>
                    <a:lnTo>
                      <a:pt x="6" y="730"/>
                    </a:lnTo>
                    <a:lnTo>
                      <a:pt x="3" y="694"/>
                    </a:lnTo>
                    <a:lnTo>
                      <a:pt x="0" y="658"/>
                    </a:lnTo>
                    <a:lnTo>
                      <a:pt x="2" y="610"/>
                    </a:lnTo>
                    <a:lnTo>
                      <a:pt x="6" y="564"/>
                    </a:lnTo>
                    <a:lnTo>
                      <a:pt x="15" y="518"/>
                    </a:lnTo>
                    <a:lnTo>
                      <a:pt x="29" y="473"/>
                    </a:lnTo>
                    <a:lnTo>
                      <a:pt x="46" y="429"/>
                    </a:lnTo>
                    <a:lnTo>
                      <a:pt x="67" y="388"/>
                    </a:lnTo>
                    <a:lnTo>
                      <a:pt x="91" y="347"/>
                    </a:lnTo>
                    <a:lnTo>
                      <a:pt x="119" y="308"/>
                    </a:lnTo>
                    <a:lnTo>
                      <a:pt x="150" y="271"/>
                    </a:lnTo>
                    <a:lnTo>
                      <a:pt x="185" y="237"/>
                    </a:lnTo>
                    <a:lnTo>
                      <a:pt x="220" y="203"/>
                    </a:lnTo>
                    <a:lnTo>
                      <a:pt x="261" y="172"/>
                    </a:lnTo>
                    <a:lnTo>
                      <a:pt x="302" y="143"/>
                    </a:lnTo>
                    <a:lnTo>
                      <a:pt x="347" y="117"/>
                    </a:lnTo>
                    <a:lnTo>
                      <a:pt x="393" y="93"/>
                    </a:lnTo>
                    <a:lnTo>
                      <a:pt x="442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63"/>
              <p:cNvSpPr>
                <a:spLocks noChangeAspect="1"/>
              </p:cNvSpPr>
              <p:nvPr/>
            </p:nvSpPr>
            <p:spPr bwMode="auto">
              <a:xfrm>
                <a:off x="2403" y="957"/>
                <a:ext cx="441" cy="603"/>
              </a:xfrm>
              <a:custGeom>
                <a:avLst/>
                <a:gdLst/>
                <a:ahLst/>
                <a:cxnLst>
                  <a:cxn ang="0">
                    <a:pos x="173" y="35"/>
                  </a:cxn>
                  <a:cxn ang="0">
                    <a:pos x="145" y="62"/>
                  </a:cxn>
                  <a:cxn ang="0">
                    <a:pos x="120" y="88"/>
                  </a:cxn>
                  <a:cxn ang="0">
                    <a:pos x="97" y="116"/>
                  </a:cxn>
                  <a:cxn ang="0">
                    <a:pos x="75" y="145"/>
                  </a:cxn>
                  <a:cxn ang="0">
                    <a:pos x="54" y="174"/>
                  </a:cxn>
                  <a:cxn ang="0">
                    <a:pos x="35" y="204"/>
                  </a:cxn>
                  <a:cxn ang="0">
                    <a:pos x="17" y="235"/>
                  </a:cxn>
                  <a:cxn ang="0">
                    <a:pos x="0" y="266"/>
                  </a:cxn>
                  <a:cxn ang="0">
                    <a:pos x="16" y="270"/>
                  </a:cxn>
                  <a:cxn ang="0">
                    <a:pos x="32" y="275"/>
                  </a:cxn>
                  <a:cxn ang="0">
                    <a:pos x="49" y="280"/>
                  </a:cxn>
                  <a:cxn ang="0">
                    <a:pos x="66" y="284"/>
                  </a:cxn>
                  <a:cxn ang="0">
                    <a:pos x="84" y="288"/>
                  </a:cxn>
                  <a:cxn ang="0">
                    <a:pos x="102" y="292"/>
                  </a:cxn>
                  <a:cxn ang="0">
                    <a:pos x="120" y="296"/>
                  </a:cxn>
                  <a:cxn ang="0">
                    <a:pos x="138" y="300"/>
                  </a:cxn>
                  <a:cxn ang="0">
                    <a:pos x="157" y="304"/>
                  </a:cxn>
                  <a:cxn ang="0">
                    <a:pos x="175" y="306"/>
                  </a:cxn>
                  <a:cxn ang="0">
                    <a:pos x="194" y="310"/>
                  </a:cxn>
                  <a:cxn ang="0">
                    <a:pos x="212" y="312"/>
                  </a:cxn>
                  <a:cxn ang="0">
                    <a:pos x="232" y="314"/>
                  </a:cxn>
                  <a:cxn ang="0">
                    <a:pos x="250" y="315"/>
                  </a:cxn>
                  <a:cxn ang="0">
                    <a:pos x="269" y="317"/>
                  </a:cxn>
                  <a:cxn ang="0">
                    <a:pos x="287" y="318"/>
                  </a:cxn>
                  <a:cxn ang="0">
                    <a:pos x="287" y="1"/>
                  </a:cxn>
                  <a:cxn ang="0">
                    <a:pos x="276" y="0"/>
                  </a:cxn>
                  <a:cxn ang="0">
                    <a:pos x="265" y="0"/>
                  </a:cxn>
                  <a:cxn ang="0">
                    <a:pos x="254" y="0"/>
                  </a:cxn>
                  <a:cxn ang="0">
                    <a:pos x="242" y="1"/>
                  </a:cxn>
                  <a:cxn ang="0">
                    <a:pos x="232" y="1"/>
                  </a:cxn>
                  <a:cxn ang="0">
                    <a:pos x="221" y="2"/>
                  </a:cxn>
                  <a:cxn ang="0">
                    <a:pos x="212" y="3"/>
                  </a:cxn>
                  <a:cxn ang="0">
                    <a:pos x="204" y="4"/>
                  </a:cxn>
                  <a:cxn ang="0">
                    <a:pos x="173" y="35"/>
                  </a:cxn>
                </a:cxnLst>
                <a:rect l="0" t="0" r="r" b="b"/>
                <a:pathLst>
                  <a:path w="287" h="318">
                    <a:moveTo>
                      <a:pt x="173" y="35"/>
                    </a:moveTo>
                    <a:lnTo>
                      <a:pt x="145" y="62"/>
                    </a:lnTo>
                    <a:lnTo>
                      <a:pt x="120" y="88"/>
                    </a:lnTo>
                    <a:lnTo>
                      <a:pt x="97" y="116"/>
                    </a:lnTo>
                    <a:lnTo>
                      <a:pt x="75" y="145"/>
                    </a:lnTo>
                    <a:lnTo>
                      <a:pt x="54" y="174"/>
                    </a:lnTo>
                    <a:lnTo>
                      <a:pt x="35" y="204"/>
                    </a:lnTo>
                    <a:lnTo>
                      <a:pt x="17" y="235"/>
                    </a:lnTo>
                    <a:lnTo>
                      <a:pt x="0" y="266"/>
                    </a:lnTo>
                    <a:lnTo>
                      <a:pt x="16" y="270"/>
                    </a:lnTo>
                    <a:lnTo>
                      <a:pt x="32" y="275"/>
                    </a:lnTo>
                    <a:lnTo>
                      <a:pt x="49" y="280"/>
                    </a:lnTo>
                    <a:lnTo>
                      <a:pt x="66" y="284"/>
                    </a:lnTo>
                    <a:lnTo>
                      <a:pt x="84" y="288"/>
                    </a:lnTo>
                    <a:lnTo>
                      <a:pt x="102" y="292"/>
                    </a:lnTo>
                    <a:lnTo>
                      <a:pt x="120" y="296"/>
                    </a:lnTo>
                    <a:lnTo>
                      <a:pt x="138" y="300"/>
                    </a:lnTo>
                    <a:lnTo>
                      <a:pt x="157" y="304"/>
                    </a:lnTo>
                    <a:lnTo>
                      <a:pt x="175" y="306"/>
                    </a:lnTo>
                    <a:lnTo>
                      <a:pt x="194" y="310"/>
                    </a:lnTo>
                    <a:lnTo>
                      <a:pt x="212" y="312"/>
                    </a:lnTo>
                    <a:lnTo>
                      <a:pt x="232" y="314"/>
                    </a:lnTo>
                    <a:lnTo>
                      <a:pt x="250" y="315"/>
                    </a:lnTo>
                    <a:lnTo>
                      <a:pt x="269" y="317"/>
                    </a:lnTo>
                    <a:lnTo>
                      <a:pt x="287" y="318"/>
                    </a:lnTo>
                    <a:lnTo>
                      <a:pt x="287" y="1"/>
                    </a:lnTo>
                    <a:lnTo>
                      <a:pt x="276" y="0"/>
                    </a:lnTo>
                    <a:lnTo>
                      <a:pt x="265" y="0"/>
                    </a:lnTo>
                    <a:lnTo>
                      <a:pt x="254" y="0"/>
                    </a:lnTo>
                    <a:lnTo>
                      <a:pt x="242" y="1"/>
                    </a:lnTo>
                    <a:lnTo>
                      <a:pt x="232" y="1"/>
                    </a:lnTo>
                    <a:lnTo>
                      <a:pt x="221" y="2"/>
                    </a:lnTo>
                    <a:lnTo>
                      <a:pt x="212" y="3"/>
                    </a:lnTo>
                    <a:lnTo>
                      <a:pt x="204" y="4"/>
                    </a:lnTo>
                    <a:lnTo>
                      <a:pt x="173" y="35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64"/>
              <p:cNvSpPr>
                <a:spLocks noChangeAspect="1"/>
              </p:cNvSpPr>
              <p:nvPr/>
            </p:nvSpPr>
            <p:spPr bwMode="auto">
              <a:xfrm>
                <a:off x="2239" y="1506"/>
                <a:ext cx="605" cy="640"/>
              </a:xfrm>
              <a:custGeom>
                <a:avLst/>
                <a:gdLst/>
                <a:ahLst/>
                <a:cxnLst>
                  <a:cxn ang="0">
                    <a:pos x="393" y="53"/>
                  </a:cxn>
                  <a:cxn ang="0">
                    <a:pos x="375" y="52"/>
                  </a:cxn>
                  <a:cxn ang="0">
                    <a:pos x="355" y="51"/>
                  </a:cxn>
                  <a:cxn ang="0">
                    <a:pos x="337" y="49"/>
                  </a:cxn>
                  <a:cxn ang="0">
                    <a:pos x="317" y="47"/>
                  </a:cxn>
                  <a:cxn ang="0">
                    <a:pos x="299" y="45"/>
                  </a:cxn>
                  <a:cxn ang="0">
                    <a:pos x="279" y="43"/>
                  </a:cxn>
                  <a:cxn ang="0">
                    <a:pos x="261" y="40"/>
                  </a:cxn>
                  <a:cxn ang="0">
                    <a:pos x="241" y="37"/>
                  </a:cxn>
                  <a:cxn ang="0">
                    <a:pos x="223" y="33"/>
                  </a:cxn>
                  <a:cxn ang="0">
                    <a:pos x="204" y="30"/>
                  </a:cxn>
                  <a:cxn ang="0">
                    <a:pos x="185" y="25"/>
                  </a:cxn>
                  <a:cxn ang="0">
                    <a:pos x="166" y="21"/>
                  </a:cxn>
                  <a:cxn ang="0">
                    <a:pos x="148" y="16"/>
                  </a:cxn>
                  <a:cxn ang="0">
                    <a:pos x="129" y="11"/>
                  </a:cxn>
                  <a:cxn ang="0">
                    <a:pos x="111" y="6"/>
                  </a:cxn>
                  <a:cxn ang="0">
                    <a:pos x="92" y="0"/>
                  </a:cxn>
                  <a:cxn ang="0">
                    <a:pos x="76" y="37"/>
                  </a:cxn>
                  <a:cxn ang="0">
                    <a:pos x="60" y="76"/>
                  </a:cxn>
                  <a:cxn ang="0">
                    <a:pos x="45" y="117"/>
                  </a:cxn>
                  <a:cxn ang="0">
                    <a:pos x="31" y="160"/>
                  </a:cxn>
                  <a:cxn ang="0">
                    <a:pos x="20" y="204"/>
                  </a:cxn>
                  <a:cxn ang="0">
                    <a:pos x="11" y="249"/>
                  </a:cxn>
                  <a:cxn ang="0">
                    <a:pos x="4" y="293"/>
                  </a:cxn>
                  <a:cxn ang="0">
                    <a:pos x="0" y="338"/>
                  </a:cxn>
                  <a:cxn ang="0">
                    <a:pos x="393" y="338"/>
                  </a:cxn>
                  <a:cxn ang="0">
                    <a:pos x="393" y="53"/>
                  </a:cxn>
                </a:cxnLst>
                <a:rect l="0" t="0" r="r" b="b"/>
                <a:pathLst>
                  <a:path w="393" h="338">
                    <a:moveTo>
                      <a:pt x="393" y="53"/>
                    </a:moveTo>
                    <a:lnTo>
                      <a:pt x="375" y="52"/>
                    </a:lnTo>
                    <a:lnTo>
                      <a:pt x="355" y="51"/>
                    </a:lnTo>
                    <a:lnTo>
                      <a:pt x="337" y="49"/>
                    </a:lnTo>
                    <a:lnTo>
                      <a:pt x="317" y="47"/>
                    </a:lnTo>
                    <a:lnTo>
                      <a:pt x="299" y="45"/>
                    </a:lnTo>
                    <a:lnTo>
                      <a:pt x="279" y="43"/>
                    </a:lnTo>
                    <a:lnTo>
                      <a:pt x="261" y="40"/>
                    </a:lnTo>
                    <a:lnTo>
                      <a:pt x="241" y="37"/>
                    </a:lnTo>
                    <a:lnTo>
                      <a:pt x="223" y="33"/>
                    </a:lnTo>
                    <a:lnTo>
                      <a:pt x="204" y="30"/>
                    </a:lnTo>
                    <a:lnTo>
                      <a:pt x="185" y="25"/>
                    </a:lnTo>
                    <a:lnTo>
                      <a:pt x="166" y="21"/>
                    </a:lnTo>
                    <a:lnTo>
                      <a:pt x="148" y="16"/>
                    </a:lnTo>
                    <a:lnTo>
                      <a:pt x="129" y="11"/>
                    </a:lnTo>
                    <a:lnTo>
                      <a:pt x="111" y="6"/>
                    </a:lnTo>
                    <a:lnTo>
                      <a:pt x="92" y="0"/>
                    </a:lnTo>
                    <a:lnTo>
                      <a:pt x="76" y="37"/>
                    </a:lnTo>
                    <a:lnTo>
                      <a:pt x="60" y="76"/>
                    </a:lnTo>
                    <a:lnTo>
                      <a:pt x="45" y="117"/>
                    </a:lnTo>
                    <a:lnTo>
                      <a:pt x="31" y="160"/>
                    </a:lnTo>
                    <a:lnTo>
                      <a:pt x="20" y="204"/>
                    </a:lnTo>
                    <a:lnTo>
                      <a:pt x="11" y="249"/>
                    </a:lnTo>
                    <a:lnTo>
                      <a:pt x="4" y="293"/>
                    </a:lnTo>
                    <a:lnTo>
                      <a:pt x="0" y="338"/>
                    </a:lnTo>
                    <a:lnTo>
                      <a:pt x="393" y="338"/>
                    </a:lnTo>
                    <a:lnTo>
                      <a:pt x="393" y="53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5"/>
              <p:cNvSpPr>
                <a:spLocks noChangeAspect="1"/>
              </p:cNvSpPr>
              <p:nvPr/>
            </p:nvSpPr>
            <p:spPr bwMode="auto">
              <a:xfrm>
                <a:off x="2239" y="2183"/>
                <a:ext cx="608" cy="59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1"/>
                  </a:cxn>
                  <a:cxn ang="0">
                    <a:pos x="4" y="81"/>
                  </a:cxn>
                  <a:cxn ang="0">
                    <a:pos x="11" y="121"/>
                  </a:cxn>
                  <a:cxn ang="0">
                    <a:pos x="21" y="162"/>
                  </a:cxn>
                  <a:cxn ang="0">
                    <a:pos x="32" y="201"/>
                  </a:cxn>
                  <a:cxn ang="0">
                    <a:pos x="46" y="239"/>
                  </a:cxn>
                  <a:cxn ang="0">
                    <a:pos x="61" y="277"/>
                  </a:cxn>
                  <a:cxn ang="0">
                    <a:pos x="79" y="314"/>
                  </a:cxn>
                  <a:cxn ang="0">
                    <a:pos x="93" y="309"/>
                  </a:cxn>
                  <a:cxn ang="0">
                    <a:pos x="108" y="305"/>
                  </a:cxn>
                  <a:cxn ang="0">
                    <a:pos x="123" y="299"/>
                  </a:cxn>
                  <a:cxn ang="0">
                    <a:pos x="140" y="294"/>
                  </a:cxn>
                  <a:cxn ang="0">
                    <a:pos x="157" y="288"/>
                  </a:cxn>
                  <a:cxn ang="0">
                    <a:pos x="174" y="284"/>
                  </a:cxn>
                  <a:cxn ang="0">
                    <a:pos x="193" y="279"/>
                  </a:cxn>
                  <a:cxn ang="0">
                    <a:pos x="211" y="275"/>
                  </a:cxn>
                  <a:cxn ang="0">
                    <a:pos x="231" y="270"/>
                  </a:cxn>
                  <a:cxn ang="0">
                    <a:pos x="251" y="265"/>
                  </a:cxn>
                  <a:cxn ang="0">
                    <a:pos x="273" y="261"/>
                  </a:cxn>
                  <a:cxn ang="0">
                    <a:pos x="295" y="256"/>
                  </a:cxn>
                  <a:cxn ang="0">
                    <a:pos x="318" y="253"/>
                  </a:cxn>
                  <a:cxn ang="0">
                    <a:pos x="342" y="248"/>
                  </a:cxn>
                  <a:cxn ang="0">
                    <a:pos x="368" y="246"/>
                  </a:cxn>
                  <a:cxn ang="0">
                    <a:pos x="394" y="242"/>
                  </a:cxn>
                  <a:cxn ang="0">
                    <a:pos x="394" y="0"/>
                  </a:cxn>
                  <a:cxn ang="0">
                    <a:pos x="0" y="0"/>
                  </a:cxn>
                </a:cxnLst>
                <a:rect l="0" t="0" r="r" b="b"/>
                <a:pathLst>
                  <a:path w="394" h="314">
                    <a:moveTo>
                      <a:pt x="0" y="0"/>
                    </a:moveTo>
                    <a:lnTo>
                      <a:pt x="0" y="41"/>
                    </a:lnTo>
                    <a:lnTo>
                      <a:pt x="4" y="81"/>
                    </a:lnTo>
                    <a:lnTo>
                      <a:pt x="11" y="121"/>
                    </a:lnTo>
                    <a:lnTo>
                      <a:pt x="21" y="162"/>
                    </a:lnTo>
                    <a:lnTo>
                      <a:pt x="32" y="201"/>
                    </a:lnTo>
                    <a:lnTo>
                      <a:pt x="46" y="239"/>
                    </a:lnTo>
                    <a:lnTo>
                      <a:pt x="61" y="277"/>
                    </a:lnTo>
                    <a:lnTo>
                      <a:pt x="79" y="314"/>
                    </a:lnTo>
                    <a:lnTo>
                      <a:pt x="93" y="309"/>
                    </a:lnTo>
                    <a:lnTo>
                      <a:pt x="108" y="305"/>
                    </a:lnTo>
                    <a:lnTo>
                      <a:pt x="123" y="299"/>
                    </a:lnTo>
                    <a:lnTo>
                      <a:pt x="140" y="294"/>
                    </a:lnTo>
                    <a:lnTo>
                      <a:pt x="157" y="288"/>
                    </a:lnTo>
                    <a:lnTo>
                      <a:pt x="174" y="284"/>
                    </a:lnTo>
                    <a:lnTo>
                      <a:pt x="193" y="279"/>
                    </a:lnTo>
                    <a:lnTo>
                      <a:pt x="211" y="275"/>
                    </a:lnTo>
                    <a:lnTo>
                      <a:pt x="231" y="270"/>
                    </a:lnTo>
                    <a:lnTo>
                      <a:pt x="251" y="265"/>
                    </a:lnTo>
                    <a:lnTo>
                      <a:pt x="273" y="261"/>
                    </a:lnTo>
                    <a:lnTo>
                      <a:pt x="295" y="256"/>
                    </a:lnTo>
                    <a:lnTo>
                      <a:pt x="318" y="253"/>
                    </a:lnTo>
                    <a:lnTo>
                      <a:pt x="342" y="248"/>
                    </a:lnTo>
                    <a:lnTo>
                      <a:pt x="368" y="246"/>
                    </a:lnTo>
                    <a:lnTo>
                      <a:pt x="394" y="242"/>
                    </a:lnTo>
                    <a:lnTo>
                      <a:pt x="39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66"/>
              <p:cNvSpPr>
                <a:spLocks noChangeAspect="1"/>
              </p:cNvSpPr>
              <p:nvPr/>
            </p:nvSpPr>
            <p:spPr bwMode="auto">
              <a:xfrm>
                <a:off x="2022" y="2846"/>
                <a:ext cx="597" cy="473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17" y="101"/>
                  </a:cxn>
                  <a:cxn ang="0">
                    <a:pos x="37" y="112"/>
                  </a:cxn>
                  <a:cxn ang="0">
                    <a:pos x="58" y="125"/>
                  </a:cxn>
                  <a:cxn ang="0">
                    <a:pos x="81" y="138"/>
                  </a:cxn>
                  <a:cxn ang="0">
                    <a:pos x="104" y="150"/>
                  </a:cxn>
                  <a:cxn ang="0">
                    <a:pos x="129" y="162"/>
                  </a:cxn>
                  <a:cxn ang="0">
                    <a:pos x="154" y="174"/>
                  </a:cxn>
                  <a:cxn ang="0">
                    <a:pos x="181" y="185"/>
                  </a:cxn>
                  <a:cxn ang="0">
                    <a:pos x="207" y="197"/>
                  </a:cxn>
                  <a:cxn ang="0">
                    <a:pos x="234" y="207"/>
                  </a:cxn>
                  <a:cxn ang="0">
                    <a:pos x="260" y="216"/>
                  </a:cxn>
                  <a:cxn ang="0">
                    <a:pos x="287" y="225"/>
                  </a:cxn>
                  <a:cxn ang="0">
                    <a:pos x="312" y="233"/>
                  </a:cxn>
                  <a:cxn ang="0">
                    <a:pos x="338" y="240"/>
                  </a:cxn>
                  <a:cxn ang="0">
                    <a:pos x="362" y="246"/>
                  </a:cxn>
                  <a:cxn ang="0">
                    <a:pos x="385" y="251"/>
                  </a:cxn>
                  <a:cxn ang="0">
                    <a:pos x="373" y="238"/>
                  </a:cxn>
                  <a:cxn ang="0">
                    <a:pos x="362" y="225"/>
                  </a:cxn>
                  <a:cxn ang="0">
                    <a:pos x="349" y="212"/>
                  </a:cxn>
                  <a:cxn ang="0">
                    <a:pos x="336" y="197"/>
                  </a:cxn>
                  <a:cxn ang="0">
                    <a:pos x="323" y="180"/>
                  </a:cxn>
                  <a:cxn ang="0">
                    <a:pos x="309" y="164"/>
                  </a:cxn>
                  <a:cxn ang="0">
                    <a:pos x="295" y="148"/>
                  </a:cxn>
                  <a:cxn ang="0">
                    <a:pos x="282" y="131"/>
                  </a:cxn>
                  <a:cxn ang="0">
                    <a:pos x="268" y="114"/>
                  </a:cxn>
                  <a:cxn ang="0">
                    <a:pos x="256" y="96"/>
                  </a:cxn>
                  <a:cxn ang="0">
                    <a:pos x="243" y="79"/>
                  </a:cxn>
                  <a:cxn ang="0">
                    <a:pos x="231" y="63"/>
                  </a:cxn>
                  <a:cxn ang="0">
                    <a:pos x="221" y="46"/>
                  </a:cxn>
                  <a:cxn ang="0">
                    <a:pos x="212" y="29"/>
                  </a:cxn>
                  <a:cxn ang="0">
                    <a:pos x="203" y="14"/>
                  </a:cxn>
                  <a:cxn ang="0">
                    <a:pos x="196" y="0"/>
                  </a:cxn>
                  <a:cxn ang="0">
                    <a:pos x="183" y="4"/>
                  </a:cxn>
                  <a:cxn ang="0">
                    <a:pos x="170" y="9"/>
                  </a:cxn>
                  <a:cxn ang="0">
                    <a:pos x="158" y="13"/>
                  </a:cxn>
                  <a:cxn ang="0">
                    <a:pos x="144" y="19"/>
                  </a:cxn>
                  <a:cxn ang="0">
                    <a:pos x="131" y="25"/>
                  </a:cxn>
                  <a:cxn ang="0">
                    <a:pos x="117" y="31"/>
                  </a:cxn>
                  <a:cxn ang="0">
                    <a:pos x="104" y="36"/>
                  </a:cxn>
                  <a:cxn ang="0">
                    <a:pos x="91" y="42"/>
                  </a:cxn>
                  <a:cxn ang="0">
                    <a:pos x="78" y="48"/>
                  </a:cxn>
                  <a:cxn ang="0">
                    <a:pos x="66" y="54"/>
                  </a:cxn>
                  <a:cxn ang="0">
                    <a:pos x="53" y="61"/>
                  </a:cxn>
                  <a:cxn ang="0">
                    <a:pos x="41" y="66"/>
                  </a:cxn>
                  <a:cxn ang="0">
                    <a:pos x="30" y="72"/>
                  </a:cxn>
                  <a:cxn ang="0">
                    <a:pos x="19" y="78"/>
                  </a:cxn>
                  <a:cxn ang="0">
                    <a:pos x="9" y="82"/>
                  </a:cxn>
                  <a:cxn ang="0">
                    <a:pos x="0" y="88"/>
                  </a:cxn>
                </a:cxnLst>
                <a:rect l="0" t="0" r="r" b="b"/>
                <a:pathLst>
                  <a:path w="385" h="251">
                    <a:moveTo>
                      <a:pt x="0" y="88"/>
                    </a:moveTo>
                    <a:lnTo>
                      <a:pt x="17" y="101"/>
                    </a:lnTo>
                    <a:lnTo>
                      <a:pt x="37" y="112"/>
                    </a:lnTo>
                    <a:lnTo>
                      <a:pt x="58" y="125"/>
                    </a:lnTo>
                    <a:lnTo>
                      <a:pt x="81" y="138"/>
                    </a:lnTo>
                    <a:lnTo>
                      <a:pt x="104" y="150"/>
                    </a:lnTo>
                    <a:lnTo>
                      <a:pt x="129" y="162"/>
                    </a:lnTo>
                    <a:lnTo>
                      <a:pt x="154" y="174"/>
                    </a:lnTo>
                    <a:lnTo>
                      <a:pt x="181" y="185"/>
                    </a:lnTo>
                    <a:lnTo>
                      <a:pt x="207" y="197"/>
                    </a:lnTo>
                    <a:lnTo>
                      <a:pt x="234" y="207"/>
                    </a:lnTo>
                    <a:lnTo>
                      <a:pt x="260" y="216"/>
                    </a:lnTo>
                    <a:lnTo>
                      <a:pt x="287" y="225"/>
                    </a:lnTo>
                    <a:lnTo>
                      <a:pt x="312" y="233"/>
                    </a:lnTo>
                    <a:lnTo>
                      <a:pt x="338" y="240"/>
                    </a:lnTo>
                    <a:lnTo>
                      <a:pt x="362" y="246"/>
                    </a:lnTo>
                    <a:lnTo>
                      <a:pt x="385" y="251"/>
                    </a:lnTo>
                    <a:lnTo>
                      <a:pt x="373" y="238"/>
                    </a:lnTo>
                    <a:lnTo>
                      <a:pt x="362" y="225"/>
                    </a:lnTo>
                    <a:lnTo>
                      <a:pt x="349" y="212"/>
                    </a:lnTo>
                    <a:lnTo>
                      <a:pt x="336" y="197"/>
                    </a:lnTo>
                    <a:lnTo>
                      <a:pt x="323" y="180"/>
                    </a:lnTo>
                    <a:lnTo>
                      <a:pt x="309" y="164"/>
                    </a:lnTo>
                    <a:lnTo>
                      <a:pt x="295" y="148"/>
                    </a:lnTo>
                    <a:lnTo>
                      <a:pt x="282" y="131"/>
                    </a:lnTo>
                    <a:lnTo>
                      <a:pt x="268" y="114"/>
                    </a:lnTo>
                    <a:lnTo>
                      <a:pt x="256" y="96"/>
                    </a:lnTo>
                    <a:lnTo>
                      <a:pt x="243" y="79"/>
                    </a:lnTo>
                    <a:lnTo>
                      <a:pt x="231" y="63"/>
                    </a:lnTo>
                    <a:lnTo>
                      <a:pt x="221" y="46"/>
                    </a:lnTo>
                    <a:lnTo>
                      <a:pt x="212" y="29"/>
                    </a:lnTo>
                    <a:lnTo>
                      <a:pt x="203" y="14"/>
                    </a:lnTo>
                    <a:lnTo>
                      <a:pt x="196" y="0"/>
                    </a:lnTo>
                    <a:lnTo>
                      <a:pt x="183" y="4"/>
                    </a:lnTo>
                    <a:lnTo>
                      <a:pt x="170" y="9"/>
                    </a:lnTo>
                    <a:lnTo>
                      <a:pt x="158" y="13"/>
                    </a:lnTo>
                    <a:lnTo>
                      <a:pt x="144" y="19"/>
                    </a:lnTo>
                    <a:lnTo>
                      <a:pt x="131" y="25"/>
                    </a:lnTo>
                    <a:lnTo>
                      <a:pt x="117" y="31"/>
                    </a:lnTo>
                    <a:lnTo>
                      <a:pt x="104" y="36"/>
                    </a:lnTo>
                    <a:lnTo>
                      <a:pt x="91" y="42"/>
                    </a:lnTo>
                    <a:lnTo>
                      <a:pt x="78" y="48"/>
                    </a:lnTo>
                    <a:lnTo>
                      <a:pt x="66" y="54"/>
                    </a:lnTo>
                    <a:lnTo>
                      <a:pt x="53" y="61"/>
                    </a:lnTo>
                    <a:lnTo>
                      <a:pt x="41" y="66"/>
                    </a:lnTo>
                    <a:lnTo>
                      <a:pt x="30" y="72"/>
                    </a:lnTo>
                    <a:lnTo>
                      <a:pt x="19" y="78"/>
                    </a:lnTo>
                    <a:lnTo>
                      <a:pt x="9" y="82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67"/>
              <p:cNvSpPr>
                <a:spLocks noChangeAspect="1"/>
              </p:cNvSpPr>
              <p:nvPr/>
            </p:nvSpPr>
            <p:spPr bwMode="auto">
              <a:xfrm>
                <a:off x="1671" y="2188"/>
                <a:ext cx="642" cy="7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2"/>
                  </a:cxn>
                  <a:cxn ang="0">
                    <a:pos x="8" y="63"/>
                  </a:cxn>
                  <a:cxn ang="0">
                    <a:pos x="13" y="93"/>
                  </a:cxn>
                  <a:cxn ang="0">
                    <a:pos x="20" y="121"/>
                  </a:cxn>
                  <a:cxn ang="0">
                    <a:pos x="30" y="150"/>
                  </a:cxn>
                  <a:cxn ang="0">
                    <a:pos x="40" y="179"/>
                  </a:cxn>
                  <a:cxn ang="0">
                    <a:pos x="50" y="207"/>
                  </a:cxn>
                  <a:cxn ang="0">
                    <a:pos x="63" y="233"/>
                  </a:cxn>
                  <a:cxn ang="0">
                    <a:pos x="77" y="260"/>
                  </a:cxn>
                  <a:cxn ang="0">
                    <a:pos x="92" y="285"/>
                  </a:cxn>
                  <a:cxn ang="0">
                    <a:pos x="108" y="309"/>
                  </a:cxn>
                  <a:cxn ang="0">
                    <a:pos x="125" y="332"/>
                  </a:cxn>
                  <a:cxn ang="0">
                    <a:pos x="144" y="355"/>
                  </a:cxn>
                  <a:cxn ang="0">
                    <a:pos x="163" y="377"/>
                  </a:cxn>
                  <a:cxn ang="0">
                    <a:pos x="183" y="398"/>
                  </a:cxn>
                  <a:cxn ang="0">
                    <a:pos x="205" y="418"/>
                  </a:cxn>
                  <a:cxn ang="0">
                    <a:pos x="215" y="412"/>
                  </a:cxn>
                  <a:cxn ang="0">
                    <a:pos x="225" y="406"/>
                  </a:cxn>
                  <a:cxn ang="0">
                    <a:pos x="237" y="400"/>
                  </a:cxn>
                  <a:cxn ang="0">
                    <a:pos x="250" y="395"/>
                  </a:cxn>
                  <a:cxn ang="0">
                    <a:pos x="262" y="389"/>
                  </a:cxn>
                  <a:cxn ang="0">
                    <a:pos x="275" y="382"/>
                  </a:cxn>
                  <a:cxn ang="0">
                    <a:pos x="288" y="376"/>
                  </a:cxn>
                  <a:cxn ang="0">
                    <a:pos x="301" y="370"/>
                  </a:cxn>
                  <a:cxn ang="0">
                    <a:pos x="315" y="365"/>
                  </a:cxn>
                  <a:cxn ang="0">
                    <a:pos x="329" y="359"/>
                  </a:cxn>
                  <a:cxn ang="0">
                    <a:pos x="344" y="353"/>
                  </a:cxn>
                  <a:cxn ang="0">
                    <a:pos x="358" y="347"/>
                  </a:cxn>
                  <a:cxn ang="0">
                    <a:pos x="373" y="342"/>
                  </a:cxn>
                  <a:cxn ang="0">
                    <a:pos x="387" y="336"/>
                  </a:cxn>
                  <a:cxn ang="0">
                    <a:pos x="402" y="330"/>
                  </a:cxn>
                  <a:cxn ang="0">
                    <a:pos x="416" y="325"/>
                  </a:cxn>
                  <a:cxn ang="0">
                    <a:pos x="397" y="284"/>
                  </a:cxn>
                  <a:cxn ang="0">
                    <a:pos x="380" y="242"/>
                  </a:cxn>
                  <a:cxn ang="0">
                    <a:pos x="366" y="201"/>
                  </a:cxn>
                  <a:cxn ang="0">
                    <a:pos x="353" y="160"/>
                  </a:cxn>
                  <a:cxn ang="0">
                    <a:pos x="343" y="118"/>
                  </a:cxn>
                  <a:cxn ang="0">
                    <a:pos x="335" y="78"/>
                  </a:cxn>
                  <a:cxn ang="0">
                    <a:pos x="329" y="38"/>
                  </a:cxn>
                  <a:cxn ang="0">
                    <a:pos x="325" y="0"/>
                  </a:cxn>
                  <a:cxn ang="0">
                    <a:pos x="0" y="0"/>
                  </a:cxn>
                </a:cxnLst>
                <a:rect l="0" t="0" r="r" b="b"/>
                <a:pathLst>
                  <a:path w="416" h="418">
                    <a:moveTo>
                      <a:pt x="0" y="0"/>
                    </a:moveTo>
                    <a:lnTo>
                      <a:pt x="3" y="32"/>
                    </a:lnTo>
                    <a:lnTo>
                      <a:pt x="8" y="63"/>
                    </a:lnTo>
                    <a:lnTo>
                      <a:pt x="13" y="93"/>
                    </a:lnTo>
                    <a:lnTo>
                      <a:pt x="20" y="121"/>
                    </a:lnTo>
                    <a:lnTo>
                      <a:pt x="30" y="150"/>
                    </a:lnTo>
                    <a:lnTo>
                      <a:pt x="40" y="179"/>
                    </a:lnTo>
                    <a:lnTo>
                      <a:pt x="50" y="207"/>
                    </a:lnTo>
                    <a:lnTo>
                      <a:pt x="63" y="233"/>
                    </a:lnTo>
                    <a:lnTo>
                      <a:pt x="77" y="260"/>
                    </a:lnTo>
                    <a:lnTo>
                      <a:pt x="92" y="285"/>
                    </a:lnTo>
                    <a:lnTo>
                      <a:pt x="108" y="309"/>
                    </a:lnTo>
                    <a:lnTo>
                      <a:pt x="125" y="332"/>
                    </a:lnTo>
                    <a:lnTo>
                      <a:pt x="144" y="355"/>
                    </a:lnTo>
                    <a:lnTo>
                      <a:pt x="163" y="377"/>
                    </a:lnTo>
                    <a:lnTo>
                      <a:pt x="183" y="398"/>
                    </a:lnTo>
                    <a:lnTo>
                      <a:pt x="205" y="418"/>
                    </a:lnTo>
                    <a:lnTo>
                      <a:pt x="215" y="412"/>
                    </a:lnTo>
                    <a:lnTo>
                      <a:pt x="225" y="406"/>
                    </a:lnTo>
                    <a:lnTo>
                      <a:pt x="237" y="400"/>
                    </a:lnTo>
                    <a:lnTo>
                      <a:pt x="250" y="395"/>
                    </a:lnTo>
                    <a:lnTo>
                      <a:pt x="262" y="389"/>
                    </a:lnTo>
                    <a:lnTo>
                      <a:pt x="275" y="382"/>
                    </a:lnTo>
                    <a:lnTo>
                      <a:pt x="288" y="376"/>
                    </a:lnTo>
                    <a:lnTo>
                      <a:pt x="301" y="370"/>
                    </a:lnTo>
                    <a:lnTo>
                      <a:pt x="315" y="365"/>
                    </a:lnTo>
                    <a:lnTo>
                      <a:pt x="329" y="359"/>
                    </a:lnTo>
                    <a:lnTo>
                      <a:pt x="344" y="353"/>
                    </a:lnTo>
                    <a:lnTo>
                      <a:pt x="358" y="347"/>
                    </a:lnTo>
                    <a:lnTo>
                      <a:pt x="373" y="342"/>
                    </a:lnTo>
                    <a:lnTo>
                      <a:pt x="387" y="336"/>
                    </a:lnTo>
                    <a:lnTo>
                      <a:pt x="402" y="330"/>
                    </a:lnTo>
                    <a:lnTo>
                      <a:pt x="416" y="325"/>
                    </a:lnTo>
                    <a:lnTo>
                      <a:pt x="397" y="284"/>
                    </a:lnTo>
                    <a:lnTo>
                      <a:pt x="380" y="242"/>
                    </a:lnTo>
                    <a:lnTo>
                      <a:pt x="366" y="201"/>
                    </a:lnTo>
                    <a:lnTo>
                      <a:pt x="353" y="160"/>
                    </a:lnTo>
                    <a:lnTo>
                      <a:pt x="343" y="118"/>
                    </a:lnTo>
                    <a:lnTo>
                      <a:pt x="335" y="78"/>
                    </a:lnTo>
                    <a:lnTo>
                      <a:pt x="329" y="38"/>
                    </a:lnTo>
                    <a:lnTo>
                      <a:pt x="3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68"/>
              <p:cNvSpPr>
                <a:spLocks noChangeAspect="1"/>
              </p:cNvSpPr>
              <p:nvPr/>
            </p:nvSpPr>
            <p:spPr bwMode="auto">
              <a:xfrm>
                <a:off x="1668" y="1329"/>
                <a:ext cx="679" cy="817"/>
              </a:xfrm>
              <a:custGeom>
                <a:avLst/>
                <a:gdLst/>
                <a:ahLst/>
                <a:cxnLst>
                  <a:cxn ang="0">
                    <a:pos x="340" y="431"/>
                  </a:cxn>
                  <a:cxn ang="0">
                    <a:pos x="343" y="396"/>
                  </a:cxn>
                  <a:cxn ang="0">
                    <a:pos x="347" y="363"/>
                  </a:cxn>
                  <a:cxn ang="0">
                    <a:pos x="352" y="328"/>
                  </a:cxn>
                  <a:cxn ang="0">
                    <a:pos x="359" y="295"/>
                  </a:cxn>
                  <a:cxn ang="0">
                    <a:pos x="367" y="261"/>
                  </a:cxn>
                  <a:cxn ang="0">
                    <a:pos x="376" y="228"/>
                  </a:cxn>
                  <a:cxn ang="0">
                    <a:pos x="388" y="194"/>
                  </a:cxn>
                  <a:cxn ang="0">
                    <a:pos x="400" y="162"/>
                  </a:cxn>
                  <a:cxn ang="0">
                    <a:pos x="405" y="153"/>
                  </a:cxn>
                  <a:cxn ang="0">
                    <a:pos x="409" y="144"/>
                  </a:cxn>
                  <a:cxn ang="0">
                    <a:pos x="414" y="134"/>
                  </a:cxn>
                  <a:cxn ang="0">
                    <a:pos x="420" y="125"/>
                  </a:cxn>
                  <a:cxn ang="0">
                    <a:pos x="424" y="116"/>
                  </a:cxn>
                  <a:cxn ang="0">
                    <a:pos x="430" y="107"/>
                  </a:cxn>
                  <a:cxn ang="0">
                    <a:pos x="435" y="97"/>
                  </a:cxn>
                  <a:cxn ang="0">
                    <a:pos x="439" y="88"/>
                  </a:cxn>
                  <a:cxn ang="0">
                    <a:pos x="424" y="84"/>
                  </a:cxn>
                  <a:cxn ang="0">
                    <a:pos x="409" y="78"/>
                  </a:cxn>
                  <a:cxn ang="0">
                    <a:pos x="395" y="73"/>
                  </a:cxn>
                  <a:cxn ang="0">
                    <a:pos x="380" y="68"/>
                  </a:cxn>
                  <a:cxn ang="0">
                    <a:pos x="363" y="62"/>
                  </a:cxn>
                  <a:cxn ang="0">
                    <a:pos x="348" y="57"/>
                  </a:cxn>
                  <a:cxn ang="0">
                    <a:pos x="332" y="51"/>
                  </a:cxn>
                  <a:cxn ang="0">
                    <a:pos x="317" y="46"/>
                  </a:cxn>
                  <a:cxn ang="0">
                    <a:pos x="302" y="40"/>
                  </a:cxn>
                  <a:cxn ang="0">
                    <a:pos x="287" y="34"/>
                  </a:cxn>
                  <a:cxn ang="0">
                    <a:pos x="274" y="28"/>
                  </a:cxn>
                  <a:cxn ang="0">
                    <a:pos x="260" y="23"/>
                  </a:cxn>
                  <a:cxn ang="0">
                    <a:pos x="247" y="17"/>
                  </a:cxn>
                  <a:cxn ang="0">
                    <a:pos x="234" y="11"/>
                  </a:cxn>
                  <a:cxn ang="0">
                    <a:pos x="223" y="5"/>
                  </a:cxn>
                  <a:cxn ang="0">
                    <a:pos x="212" y="0"/>
                  </a:cxn>
                  <a:cxn ang="0">
                    <a:pos x="204" y="8"/>
                  </a:cxn>
                  <a:cxn ang="0">
                    <a:pos x="195" y="16"/>
                  </a:cxn>
                  <a:cxn ang="0">
                    <a:pos x="185" y="24"/>
                  </a:cxn>
                  <a:cxn ang="0">
                    <a:pos x="176" y="33"/>
                  </a:cxn>
                  <a:cxn ang="0">
                    <a:pos x="165" y="41"/>
                  </a:cxn>
                  <a:cxn ang="0">
                    <a:pos x="156" y="50"/>
                  </a:cxn>
                  <a:cxn ang="0">
                    <a:pos x="148" y="59"/>
                  </a:cxn>
                  <a:cxn ang="0">
                    <a:pos x="140" y="68"/>
                  </a:cxn>
                  <a:cxn ang="0">
                    <a:pos x="110" y="106"/>
                  </a:cxn>
                  <a:cxn ang="0">
                    <a:pos x="82" y="146"/>
                  </a:cxn>
                  <a:cxn ang="0">
                    <a:pos x="59" y="187"/>
                  </a:cxn>
                  <a:cxn ang="0">
                    <a:pos x="40" y="232"/>
                  </a:cxn>
                  <a:cxn ang="0">
                    <a:pos x="23" y="278"/>
                  </a:cxn>
                  <a:cxn ang="0">
                    <a:pos x="12" y="327"/>
                  </a:cxn>
                  <a:cxn ang="0">
                    <a:pos x="4" y="378"/>
                  </a:cxn>
                  <a:cxn ang="0">
                    <a:pos x="0" y="431"/>
                  </a:cxn>
                  <a:cxn ang="0">
                    <a:pos x="340" y="431"/>
                  </a:cxn>
                </a:cxnLst>
                <a:rect l="0" t="0" r="r" b="b"/>
                <a:pathLst>
                  <a:path w="439" h="431">
                    <a:moveTo>
                      <a:pt x="340" y="431"/>
                    </a:moveTo>
                    <a:lnTo>
                      <a:pt x="343" y="396"/>
                    </a:lnTo>
                    <a:lnTo>
                      <a:pt x="347" y="363"/>
                    </a:lnTo>
                    <a:lnTo>
                      <a:pt x="352" y="328"/>
                    </a:lnTo>
                    <a:lnTo>
                      <a:pt x="359" y="295"/>
                    </a:lnTo>
                    <a:lnTo>
                      <a:pt x="367" y="261"/>
                    </a:lnTo>
                    <a:lnTo>
                      <a:pt x="376" y="228"/>
                    </a:lnTo>
                    <a:lnTo>
                      <a:pt x="388" y="194"/>
                    </a:lnTo>
                    <a:lnTo>
                      <a:pt x="400" y="162"/>
                    </a:lnTo>
                    <a:lnTo>
                      <a:pt x="405" y="153"/>
                    </a:lnTo>
                    <a:lnTo>
                      <a:pt x="409" y="144"/>
                    </a:lnTo>
                    <a:lnTo>
                      <a:pt x="414" y="134"/>
                    </a:lnTo>
                    <a:lnTo>
                      <a:pt x="420" y="125"/>
                    </a:lnTo>
                    <a:lnTo>
                      <a:pt x="424" y="116"/>
                    </a:lnTo>
                    <a:lnTo>
                      <a:pt x="430" y="107"/>
                    </a:lnTo>
                    <a:lnTo>
                      <a:pt x="435" y="97"/>
                    </a:lnTo>
                    <a:lnTo>
                      <a:pt x="439" y="88"/>
                    </a:lnTo>
                    <a:lnTo>
                      <a:pt x="424" y="84"/>
                    </a:lnTo>
                    <a:lnTo>
                      <a:pt x="409" y="78"/>
                    </a:lnTo>
                    <a:lnTo>
                      <a:pt x="395" y="73"/>
                    </a:lnTo>
                    <a:lnTo>
                      <a:pt x="380" y="68"/>
                    </a:lnTo>
                    <a:lnTo>
                      <a:pt x="363" y="62"/>
                    </a:lnTo>
                    <a:lnTo>
                      <a:pt x="348" y="57"/>
                    </a:lnTo>
                    <a:lnTo>
                      <a:pt x="332" y="51"/>
                    </a:lnTo>
                    <a:lnTo>
                      <a:pt x="317" y="46"/>
                    </a:lnTo>
                    <a:lnTo>
                      <a:pt x="302" y="40"/>
                    </a:lnTo>
                    <a:lnTo>
                      <a:pt x="287" y="34"/>
                    </a:lnTo>
                    <a:lnTo>
                      <a:pt x="274" y="28"/>
                    </a:lnTo>
                    <a:lnTo>
                      <a:pt x="260" y="23"/>
                    </a:lnTo>
                    <a:lnTo>
                      <a:pt x="247" y="17"/>
                    </a:lnTo>
                    <a:lnTo>
                      <a:pt x="234" y="11"/>
                    </a:lnTo>
                    <a:lnTo>
                      <a:pt x="223" y="5"/>
                    </a:lnTo>
                    <a:lnTo>
                      <a:pt x="212" y="0"/>
                    </a:lnTo>
                    <a:lnTo>
                      <a:pt x="204" y="8"/>
                    </a:lnTo>
                    <a:lnTo>
                      <a:pt x="195" y="16"/>
                    </a:lnTo>
                    <a:lnTo>
                      <a:pt x="185" y="24"/>
                    </a:lnTo>
                    <a:lnTo>
                      <a:pt x="176" y="33"/>
                    </a:lnTo>
                    <a:lnTo>
                      <a:pt x="165" y="41"/>
                    </a:lnTo>
                    <a:lnTo>
                      <a:pt x="156" y="50"/>
                    </a:lnTo>
                    <a:lnTo>
                      <a:pt x="148" y="59"/>
                    </a:lnTo>
                    <a:lnTo>
                      <a:pt x="140" y="68"/>
                    </a:lnTo>
                    <a:lnTo>
                      <a:pt x="110" y="106"/>
                    </a:lnTo>
                    <a:lnTo>
                      <a:pt x="82" y="146"/>
                    </a:lnTo>
                    <a:lnTo>
                      <a:pt x="59" y="187"/>
                    </a:lnTo>
                    <a:lnTo>
                      <a:pt x="40" y="232"/>
                    </a:lnTo>
                    <a:lnTo>
                      <a:pt x="23" y="278"/>
                    </a:lnTo>
                    <a:lnTo>
                      <a:pt x="12" y="327"/>
                    </a:lnTo>
                    <a:lnTo>
                      <a:pt x="4" y="378"/>
                    </a:lnTo>
                    <a:lnTo>
                      <a:pt x="0" y="431"/>
                    </a:lnTo>
                    <a:lnTo>
                      <a:pt x="340" y="431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69"/>
              <p:cNvSpPr>
                <a:spLocks noChangeAspect="1"/>
              </p:cNvSpPr>
              <p:nvPr/>
            </p:nvSpPr>
            <p:spPr bwMode="auto">
              <a:xfrm>
                <a:off x="2044" y="969"/>
                <a:ext cx="622" cy="473"/>
              </a:xfrm>
              <a:custGeom>
                <a:avLst/>
                <a:gdLst/>
                <a:ahLst/>
                <a:cxnLst>
                  <a:cxn ang="0">
                    <a:pos x="335" y="57"/>
                  </a:cxn>
                  <a:cxn ang="0">
                    <a:pos x="355" y="40"/>
                  </a:cxn>
                  <a:cxn ang="0">
                    <a:pos x="377" y="22"/>
                  </a:cxn>
                  <a:cxn ang="0">
                    <a:pos x="395" y="6"/>
                  </a:cxn>
                  <a:cxn ang="0">
                    <a:pos x="391" y="3"/>
                  </a:cxn>
                  <a:cxn ang="0">
                    <a:pos x="372" y="6"/>
                  </a:cxn>
                  <a:cxn ang="0">
                    <a:pos x="352" y="11"/>
                  </a:cxn>
                  <a:cxn ang="0">
                    <a:pos x="330" y="15"/>
                  </a:cxn>
                  <a:cxn ang="0">
                    <a:pos x="307" y="20"/>
                  </a:cxn>
                  <a:cxn ang="0">
                    <a:pos x="282" y="27"/>
                  </a:cxn>
                  <a:cxn ang="0">
                    <a:pos x="254" y="36"/>
                  </a:cxn>
                  <a:cxn ang="0">
                    <a:pos x="223" y="46"/>
                  </a:cxn>
                  <a:cxn ang="0">
                    <a:pos x="191" y="58"/>
                  </a:cxn>
                  <a:cxn ang="0">
                    <a:pos x="161" y="72"/>
                  </a:cxn>
                  <a:cxn ang="0">
                    <a:pos x="131" y="87"/>
                  </a:cxn>
                  <a:cxn ang="0">
                    <a:pos x="105" y="103"/>
                  </a:cxn>
                  <a:cxn ang="0">
                    <a:pos x="78" y="120"/>
                  </a:cxn>
                  <a:cxn ang="0">
                    <a:pos x="54" y="136"/>
                  </a:cxn>
                  <a:cxn ang="0">
                    <a:pos x="31" y="153"/>
                  </a:cxn>
                  <a:cxn ang="0">
                    <a:pos x="9" y="167"/>
                  </a:cxn>
                  <a:cxn ang="0">
                    <a:pos x="9" y="179"/>
                  </a:cxn>
                  <a:cxn ang="0">
                    <a:pos x="30" y="189"/>
                  </a:cxn>
                  <a:cxn ang="0">
                    <a:pos x="54" y="199"/>
                  </a:cxn>
                  <a:cxn ang="0">
                    <a:pos x="80" y="209"/>
                  </a:cxn>
                  <a:cxn ang="0">
                    <a:pos x="108" y="218"/>
                  </a:cxn>
                  <a:cxn ang="0">
                    <a:pos x="137" y="227"/>
                  </a:cxn>
                  <a:cxn ang="0">
                    <a:pos x="164" y="237"/>
                  </a:cxn>
                  <a:cxn ang="0">
                    <a:pos x="191" y="245"/>
                  </a:cxn>
                  <a:cxn ang="0">
                    <a:pos x="215" y="227"/>
                  </a:cxn>
                  <a:cxn ang="0">
                    <a:pos x="244" y="180"/>
                  </a:cxn>
                  <a:cxn ang="0">
                    <a:pos x="276" y="132"/>
                  </a:cxn>
                  <a:cxn ang="0">
                    <a:pos x="311" y="86"/>
                  </a:cxn>
                </a:cxnLst>
                <a:rect l="0" t="0" r="r" b="b"/>
                <a:pathLst>
                  <a:path w="401" h="249">
                    <a:moveTo>
                      <a:pt x="328" y="64"/>
                    </a:moveTo>
                    <a:lnTo>
                      <a:pt x="335" y="57"/>
                    </a:lnTo>
                    <a:lnTo>
                      <a:pt x="344" y="48"/>
                    </a:lnTo>
                    <a:lnTo>
                      <a:pt x="355" y="40"/>
                    </a:lnTo>
                    <a:lnTo>
                      <a:pt x="365" y="30"/>
                    </a:lnTo>
                    <a:lnTo>
                      <a:pt x="377" y="22"/>
                    </a:lnTo>
                    <a:lnTo>
                      <a:pt x="386" y="14"/>
                    </a:lnTo>
                    <a:lnTo>
                      <a:pt x="395" y="6"/>
                    </a:lnTo>
                    <a:lnTo>
                      <a:pt x="401" y="0"/>
                    </a:lnTo>
                    <a:lnTo>
                      <a:pt x="391" y="3"/>
                    </a:lnTo>
                    <a:lnTo>
                      <a:pt x="381" y="5"/>
                    </a:lnTo>
                    <a:lnTo>
                      <a:pt x="372" y="6"/>
                    </a:lnTo>
                    <a:lnTo>
                      <a:pt x="362" y="8"/>
                    </a:lnTo>
                    <a:lnTo>
                      <a:pt x="352" y="11"/>
                    </a:lnTo>
                    <a:lnTo>
                      <a:pt x="342" y="13"/>
                    </a:lnTo>
                    <a:lnTo>
                      <a:pt x="330" y="15"/>
                    </a:lnTo>
                    <a:lnTo>
                      <a:pt x="319" y="18"/>
                    </a:lnTo>
                    <a:lnTo>
                      <a:pt x="307" y="20"/>
                    </a:lnTo>
                    <a:lnTo>
                      <a:pt x="295" y="23"/>
                    </a:lnTo>
                    <a:lnTo>
                      <a:pt x="282" y="27"/>
                    </a:lnTo>
                    <a:lnTo>
                      <a:pt x="268" y="31"/>
                    </a:lnTo>
                    <a:lnTo>
                      <a:pt x="254" y="36"/>
                    </a:lnTo>
                    <a:lnTo>
                      <a:pt x="239" y="41"/>
                    </a:lnTo>
                    <a:lnTo>
                      <a:pt x="223" y="46"/>
                    </a:lnTo>
                    <a:lnTo>
                      <a:pt x="206" y="52"/>
                    </a:lnTo>
                    <a:lnTo>
                      <a:pt x="191" y="58"/>
                    </a:lnTo>
                    <a:lnTo>
                      <a:pt x="175" y="65"/>
                    </a:lnTo>
                    <a:lnTo>
                      <a:pt x="161" y="72"/>
                    </a:lnTo>
                    <a:lnTo>
                      <a:pt x="146" y="80"/>
                    </a:lnTo>
                    <a:lnTo>
                      <a:pt x="131" y="87"/>
                    </a:lnTo>
                    <a:lnTo>
                      <a:pt x="117" y="95"/>
                    </a:lnTo>
                    <a:lnTo>
                      <a:pt x="105" y="103"/>
                    </a:lnTo>
                    <a:lnTo>
                      <a:pt x="91" y="111"/>
                    </a:lnTo>
                    <a:lnTo>
                      <a:pt x="78" y="120"/>
                    </a:lnTo>
                    <a:lnTo>
                      <a:pt x="65" y="128"/>
                    </a:lnTo>
                    <a:lnTo>
                      <a:pt x="54" y="136"/>
                    </a:lnTo>
                    <a:lnTo>
                      <a:pt x="41" y="144"/>
                    </a:lnTo>
                    <a:lnTo>
                      <a:pt x="31" y="153"/>
                    </a:lnTo>
                    <a:lnTo>
                      <a:pt x="19" y="161"/>
                    </a:lnTo>
                    <a:lnTo>
                      <a:pt x="9" y="167"/>
                    </a:lnTo>
                    <a:lnTo>
                      <a:pt x="0" y="174"/>
                    </a:lnTo>
                    <a:lnTo>
                      <a:pt x="9" y="179"/>
                    </a:lnTo>
                    <a:lnTo>
                      <a:pt x="19" y="185"/>
                    </a:lnTo>
                    <a:lnTo>
                      <a:pt x="30" y="189"/>
                    </a:lnTo>
                    <a:lnTo>
                      <a:pt x="42" y="194"/>
                    </a:lnTo>
                    <a:lnTo>
                      <a:pt x="54" y="199"/>
                    </a:lnTo>
                    <a:lnTo>
                      <a:pt x="68" y="204"/>
                    </a:lnTo>
                    <a:lnTo>
                      <a:pt x="80" y="209"/>
                    </a:lnTo>
                    <a:lnTo>
                      <a:pt x="94" y="214"/>
                    </a:lnTo>
                    <a:lnTo>
                      <a:pt x="108" y="218"/>
                    </a:lnTo>
                    <a:lnTo>
                      <a:pt x="122" y="223"/>
                    </a:lnTo>
                    <a:lnTo>
                      <a:pt x="137" y="227"/>
                    </a:lnTo>
                    <a:lnTo>
                      <a:pt x="151" y="232"/>
                    </a:lnTo>
                    <a:lnTo>
                      <a:pt x="164" y="237"/>
                    </a:lnTo>
                    <a:lnTo>
                      <a:pt x="178" y="241"/>
                    </a:lnTo>
                    <a:lnTo>
                      <a:pt x="191" y="245"/>
                    </a:lnTo>
                    <a:lnTo>
                      <a:pt x="204" y="249"/>
                    </a:lnTo>
                    <a:lnTo>
                      <a:pt x="215" y="227"/>
                    </a:lnTo>
                    <a:lnTo>
                      <a:pt x="229" y="204"/>
                    </a:lnTo>
                    <a:lnTo>
                      <a:pt x="244" y="180"/>
                    </a:lnTo>
                    <a:lnTo>
                      <a:pt x="259" y="156"/>
                    </a:lnTo>
                    <a:lnTo>
                      <a:pt x="276" y="132"/>
                    </a:lnTo>
                    <a:lnTo>
                      <a:pt x="294" y="109"/>
                    </a:lnTo>
                    <a:lnTo>
                      <a:pt x="311" y="86"/>
                    </a:lnTo>
                    <a:lnTo>
                      <a:pt x="328" y="64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70"/>
              <p:cNvSpPr>
                <a:spLocks noChangeAspect="1"/>
              </p:cNvSpPr>
              <p:nvPr/>
            </p:nvSpPr>
            <p:spPr bwMode="auto">
              <a:xfrm>
                <a:off x="2894" y="957"/>
                <a:ext cx="451" cy="603"/>
              </a:xfrm>
              <a:custGeom>
                <a:avLst/>
                <a:gdLst/>
                <a:ahLst/>
                <a:cxnLst>
                  <a:cxn ang="0">
                    <a:pos x="96" y="9"/>
                  </a:cxn>
                  <a:cxn ang="0">
                    <a:pos x="87" y="7"/>
                  </a:cxn>
                  <a:cxn ang="0">
                    <a:pos x="78" y="5"/>
                  </a:cxn>
                  <a:cxn ang="0">
                    <a:pos x="68" y="4"/>
                  </a:cxn>
                  <a:cxn ang="0">
                    <a:pos x="59" y="3"/>
                  </a:cxn>
                  <a:cxn ang="0">
                    <a:pos x="49" y="2"/>
                  </a:cxn>
                  <a:cxn ang="0">
                    <a:pos x="36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320"/>
                  </a:cxn>
                  <a:cxn ang="0">
                    <a:pos x="21" y="320"/>
                  </a:cxn>
                  <a:cxn ang="0">
                    <a:pos x="41" y="319"/>
                  </a:cxn>
                  <a:cxn ang="0">
                    <a:pos x="61" y="317"/>
                  </a:cxn>
                  <a:cxn ang="0">
                    <a:pos x="81" y="316"/>
                  </a:cxn>
                  <a:cxn ang="0">
                    <a:pos x="101" y="314"/>
                  </a:cxn>
                  <a:cxn ang="0">
                    <a:pos x="119" y="313"/>
                  </a:cxn>
                  <a:cxn ang="0">
                    <a:pos x="139" y="309"/>
                  </a:cxn>
                  <a:cxn ang="0">
                    <a:pos x="157" y="307"/>
                  </a:cxn>
                  <a:cxn ang="0">
                    <a:pos x="174" y="304"/>
                  </a:cxn>
                  <a:cxn ang="0">
                    <a:pos x="193" y="300"/>
                  </a:cxn>
                  <a:cxn ang="0">
                    <a:pos x="210" y="297"/>
                  </a:cxn>
                  <a:cxn ang="0">
                    <a:pos x="227" y="293"/>
                  </a:cxn>
                  <a:cxn ang="0">
                    <a:pos x="243" y="289"/>
                  </a:cxn>
                  <a:cxn ang="0">
                    <a:pos x="260" y="285"/>
                  </a:cxn>
                  <a:cxn ang="0">
                    <a:pos x="276" y="281"/>
                  </a:cxn>
                  <a:cxn ang="0">
                    <a:pos x="292" y="276"/>
                  </a:cxn>
                  <a:cxn ang="0">
                    <a:pos x="275" y="245"/>
                  </a:cxn>
                  <a:cxn ang="0">
                    <a:pos x="257" y="214"/>
                  </a:cxn>
                  <a:cxn ang="0">
                    <a:pos x="238" y="184"/>
                  </a:cxn>
                  <a:cxn ang="0">
                    <a:pos x="217" y="154"/>
                  </a:cxn>
                  <a:cxn ang="0">
                    <a:pos x="195" y="125"/>
                  </a:cxn>
                  <a:cxn ang="0">
                    <a:pos x="173" y="96"/>
                  </a:cxn>
                  <a:cxn ang="0">
                    <a:pos x="151" y="70"/>
                  </a:cxn>
                  <a:cxn ang="0">
                    <a:pos x="128" y="43"/>
                  </a:cxn>
                  <a:cxn ang="0">
                    <a:pos x="96" y="9"/>
                  </a:cxn>
                </a:cxnLst>
                <a:rect l="0" t="0" r="r" b="b"/>
                <a:pathLst>
                  <a:path w="292" h="320">
                    <a:moveTo>
                      <a:pt x="96" y="9"/>
                    </a:moveTo>
                    <a:lnTo>
                      <a:pt x="87" y="7"/>
                    </a:lnTo>
                    <a:lnTo>
                      <a:pt x="78" y="5"/>
                    </a:lnTo>
                    <a:lnTo>
                      <a:pt x="68" y="4"/>
                    </a:lnTo>
                    <a:lnTo>
                      <a:pt x="59" y="3"/>
                    </a:lnTo>
                    <a:lnTo>
                      <a:pt x="49" y="2"/>
                    </a:lnTo>
                    <a:lnTo>
                      <a:pt x="36" y="0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320"/>
                    </a:lnTo>
                    <a:lnTo>
                      <a:pt x="21" y="320"/>
                    </a:lnTo>
                    <a:lnTo>
                      <a:pt x="41" y="319"/>
                    </a:lnTo>
                    <a:lnTo>
                      <a:pt x="61" y="317"/>
                    </a:lnTo>
                    <a:lnTo>
                      <a:pt x="81" y="316"/>
                    </a:lnTo>
                    <a:lnTo>
                      <a:pt x="101" y="314"/>
                    </a:lnTo>
                    <a:lnTo>
                      <a:pt x="119" y="313"/>
                    </a:lnTo>
                    <a:lnTo>
                      <a:pt x="139" y="309"/>
                    </a:lnTo>
                    <a:lnTo>
                      <a:pt x="157" y="307"/>
                    </a:lnTo>
                    <a:lnTo>
                      <a:pt x="174" y="304"/>
                    </a:lnTo>
                    <a:lnTo>
                      <a:pt x="193" y="300"/>
                    </a:lnTo>
                    <a:lnTo>
                      <a:pt x="210" y="297"/>
                    </a:lnTo>
                    <a:lnTo>
                      <a:pt x="227" y="293"/>
                    </a:lnTo>
                    <a:lnTo>
                      <a:pt x="243" y="289"/>
                    </a:lnTo>
                    <a:lnTo>
                      <a:pt x="260" y="285"/>
                    </a:lnTo>
                    <a:lnTo>
                      <a:pt x="276" y="281"/>
                    </a:lnTo>
                    <a:lnTo>
                      <a:pt x="292" y="276"/>
                    </a:lnTo>
                    <a:lnTo>
                      <a:pt x="275" y="245"/>
                    </a:lnTo>
                    <a:lnTo>
                      <a:pt x="257" y="214"/>
                    </a:lnTo>
                    <a:lnTo>
                      <a:pt x="238" y="184"/>
                    </a:lnTo>
                    <a:lnTo>
                      <a:pt x="217" y="154"/>
                    </a:lnTo>
                    <a:lnTo>
                      <a:pt x="195" y="125"/>
                    </a:lnTo>
                    <a:lnTo>
                      <a:pt x="173" y="96"/>
                    </a:lnTo>
                    <a:lnTo>
                      <a:pt x="151" y="70"/>
                    </a:lnTo>
                    <a:lnTo>
                      <a:pt x="128" y="43"/>
                    </a:lnTo>
                    <a:lnTo>
                      <a:pt x="96" y="9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71"/>
              <p:cNvSpPr>
                <a:spLocks noChangeAspect="1"/>
              </p:cNvSpPr>
              <p:nvPr/>
            </p:nvSpPr>
            <p:spPr bwMode="auto">
              <a:xfrm>
                <a:off x="2891" y="1514"/>
                <a:ext cx="627" cy="632"/>
              </a:xfrm>
              <a:custGeom>
                <a:avLst/>
                <a:gdLst/>
                <a:ahLst/>
                <a:cxnLst>
                  <a:cxn ang="0">
                    <a:pos x="0" y="335"/>
                  </a:cxn>
                  <a:cxn ang="0">
                    <a:pos x="407" y="335"/>
                  </a:cxn>
                  <a:cxn ang="0">
                    <a:pos x="403" y="292"/>
                  </a:cxn>
                  <a:cxn ang="0">
                    <a:pos x="395" y="248"/>
                  </a:cxn>
                  <a:cxn ang="0">
                    <a:pos x="386" y="204"/>
                  </a:cxn>
                  <a:cxn ang="0">
                    <a:pos x="373" y="161"/>
                  </a:cxn>
                  <a:cxn ang="0">
                    <a:pos x="360" y="118"/>
                  </a:cxn>
                  <a:cxn ang="0">
                    <a:pos x="343" y="76"/>
                  </a:cxn>
                  <a:cxn ang="0">
                    <a:pos x="327" y="37"/>
                  </a:cxn>
                  <a:cxn ang="0">
                    <a:pos x="310" y="0"/>
                  </a:cxn>
                  <a:cxn ang="0">
                    <a:pos x="292" y="6"/>
                  </a:cxn>
                  <a:cxn ang="0">
                    <a:pos x="273" y="12"/>
                  </a:cxn>
                  <a:cxn ang="0">
                    <a:pos x="255" y="16"/>
                  </a:cxn>
                  <a:cxn ang="0">
                    <a:pos x="236" y="22"/>
                  </a:cxn>
                  <a:cxn ang="0">
                    <a:pos x="217" y="26"/>
                  </a:cxn>
                  <a:cxn ang="0">
                    <a:pos x="198" y="30"/>
                  </a:cxn>
                  <a:cxn ang="0">
                    <a:pos x="179" y="34"/>
                  </a:cxn>
                  <a:cxn ang="0">
                    <a:pos x="159" y="37"/>
                  </a:cxn>
                  <a:cxn ang="0">
                    <a:pos x="139" y="41"/>
                  </a:cxn>
                  <a:cxn ang="0">
                    <a:pos x="120" y="44"/>
                  </a:cxn>
                  <a:cxn ang="0">
                    <a:pos x="99" y="46"/>
                  </a:cxn>
                  <a:cxn ang="0">
                    <a:pos x="80" y="48"/>
                  </a:cxn>
                  <a:cxn ang="0">
                    <a:pos x="60" y="50"/>
                  </a:cxn>
                  <a:cxn ang="0">
                    <a:pos x="40" y="51"/>
                  </a:cxn>
                  <a:cxn ang="0">
                    <a:pos x="20" y="52"/>
                  </a:cxn>
                  <a:cxn ang="0">
                    <a:pos x="0" y="53"/>
                  </a:cxn>
                  <a:cxn ang="0">
                    <a:pos x="0" y="335"/>
                  </a:cxn>
                </a:cxnLst>
                <a:rect l="0" t="0" r="r" b="b"/>
                <a:pathLst>
                  <a:path w="407" h="335">
                    <a:moveTo>
                      <a:pt x="0" y="335"/>
                    </a:moveTo>
                    <a:lnTo>
                      <a:pt x="407" y="335"/>
                    </a:lnTo>
                    <a:lnTo>
                      <a:pt x="403" y="292"/>
                    </a:lnTo>
                    <a:lnTo>
                      <a:pt x="395" y="248"/>
                    </a:lnTo>
                    <a:lnTo>
                      <a:pt x="386" y="204"/>
                    </a:lnTo>
                    <a:lnTo>
                      <a:pt x="373" y="161"/>
                    </a:lnTo>
                    <a:lnTo>
                      <a:pt x="360" y="118"/>
                    </a:lnTo>
                    <a:lnTo>
                      <a:pt x="343" y="76"/>
                    </a:lnTo>
                    <a:lnTo>
                      <a:pt x="327" y="37"/>
                    </a:lnTo>
                    <a:lnTo>
                      <a:pt x="310" y="0"/>
                    </a:lnTo>
                    <a:lnTo>
                      <a:pt x="292" y="6"/>
                    </a:lnTo>
                    <a:lnTo>
                      <a:pt x="273" y="12"/>
                    </a:lnTo>
                    <a:lnTo>
                      <a:pt x="255" y="16"/>
                    </a:lnTo>
                    <a:lnTo>
                      <a:pt x="236" y="22"/>
                    </a:lnTo>
                    <a:lnTo>
                      <a:pt x="217" y="26"/>
                    </a:lnTo>
                    <a:lnTo>
                      <a:pt x="198" y="30"/>
                    </a:lnTo>
                    <a:lnTo>
                      <a:pt x="179" y="34"/>
                    </a:lnTo>
                    <a:lnTo>
                      <a:pt x="159" y="37"/>
                    </a:lnTo>
                    <a:lnTo>
                      <a:pt x="139" y="41"/>
                    </a:lnTo>
                    <a:lnTo>
                      <a:pt x="120" y="44"/>
                    </a:lnTo>
                    <a:lnTo>
                      <a:pt x="99" y="46"/>
                    </a:lnTo>
                    <a:lnTo>
                      <a:pt x="80" y="48"/>
                    </a:lnTo>
                    <a:lnTo>
                      <a:pt x="60" y="50"/>
                    </a:lnTo>
                    <a:lnTo>
                      <a:pt x="40" y="51"/>
                    </a:lnTo>
                    <a:lnTo>
                      <a:pt x="20" y="52"/>
                    </a:lnTo>
                    <a:lnTo>
                      <a:pt x="0" y="53"/>
                    </a:lnTo>
                    <a:lnTo>
                      <a:pt x="0" y="335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72"/>
              <p:cNvSpPr>
                <a:spLocks noChangeAspect="1"/>
              </p:cNvSpPr>
              <p:nvPr/>
            </p:nvSpPr>
            <p:spPr bwMode="auto">
              <a:xfrm>
                <a:off x="2894" y="2183"/>
                <a:ext cx="630" cy="6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48"/>
                  </a:cxn>
                  <a:cxn ang="0">
                    <a:pos x="20" y="248"/>
                  </a:cxn>
                  <a:cxn ang="0">
                    <a:pos x="38" y="249"/>
                  </a:cxn>
                  <a:cxn ang="0">
                    <a:pos x="59" y="252"/>
                  </a:cxn>
                  <a:cxn ang="0">
                    <a:pos x="79" y="254"/>
                  </a:cxn>
                  <a:cxn ang="0">
                    <a:pos x="99" y="257"/>
                  </a:cxn>
                  <a:cxn ang="0">
                    <a:pos x="119" y="261"/>
                  </a:cxn>
                  <a:cxn ang="0">
                    <a:pos x="140" y="265"/>
                  </a:cxn>
                  <a:cxn ang="0">
                    <a:pos x="161" y="270"/>
                  </a:cxn>
                  <a:cxn ang="0">
                    <a:pos x="181" y="276"/>
                  </a:cxn>
                  <a:cxn ang="0">
                    <a:pos x="202" y="282"/>
                  </a:cxn>
                  <a:cxn ang="0">
                    <a:pos x="222" y="287"/>
                  </a:cxn>
                  <a:cxn ang="0">
                    <a:pos x="242" y="293"/>
                  </a:cxn>
                  <a:cxn ang="0">
                    <a:pos x="262" y="300"/>
                  </a:cxn>
                  <a:cxn ang="0">
                    <a:pos x="281" y="306"/>
                  </a:cxn>
                  <a:cxn ang="0">
                    <a:pos x="300" y="313"/>
                  </a:cxn>
                  <a:cxn ang="0">
                    <a:pos x="318" y="318"/>
                  </a:cxn>
                  <a:cxn ang="0">
                    <a:pos x="336" y="282"/>
                  </a:cxn>
                  <a:cxn ang="0">
                    <a:pos x="352" y="243"/>
                  </a:cxn>
                  <a:cxn ang="0">
                    <a:pos x="367" y="205"/>
                  </a:cxn>
                  <a:cxn ang="0">
                    <a:pos x="379" y="167"/>
                  </a:cxn>
                  <a:cxn ang="0">
                    <a:pos x="391" y="127"/>
                  </a:cxn>
                  <a:cxn ang="0">
                    <a:pos x="400" y="87"/>
                  </a:cxn>
                  <a:cxn ang="0">
                    <a:pos x="406" y="44"/>
                  </a:cxn>
                  <a:cxn ang="0">
                    <a:pos x="408" y="0"/>
                  </a:cxn>
                  <a:cxn ang="0">
                    <a:pos x="0" y="0"/>
                  </a:cxn>
                </a:cxnLst>
                <a:rect l="0" t="0" r="r" b="b"/>
                <a:pathLst>
                  <a:path w="408" h="318">
                    <a:moveTo>
                      <a:pt x="0" y="0"/>
                    </a:moveTo>
                    <a:lnTo>
                      <a:pt x="0" y="248"/>
                    </a:lnTo>
                    <a:lnTo>
                      <a:pt x="20" y="248"/>
                    </a:lnTo>
                    <a:lnTo>
                      <a:pt x="38" y="249"/>
                    </a:lnTo>
                    <a:lnTo>
                      <a:pt x="59" y="252"/>
                    </a:lnTo>
                    <a:lnTo>
                      <a:pt x="79" y="254"/>
                    </a:lnTo>
                    <a:lnTo>
                      <a:pt x="99" y="257"/>
                    </a:lnTo>
                    <a:lnTo>
                      <a:pt x="119" y="261"/>
                    </a:lnTo>
                    <a:lnTo>
                      <a:pt x="140" y="265"/>
                    </a:lnTo>
                    <a:lnTo>
                      <a:pt x="161" y="270"/>
                    </a:lnTo>
                    <a:lnTo>
                      <a:pt x="181" y="276"/>
                    </a:lnTo>
                    <a:lnTo>
                      <a:pt x="202" y="282"/>
                    </a:lnTo>
                    <a:lnTo>
                      <a:pt x="222" y="287"/>
                    </a:lnTo>
                    <a:lnTo>
                      <a:pt x="242" y="293"/>
                    </a:lnTo>
                    <a:lnTo>
                      <a:pt x="262" y="300"/>
                    </a:lnTo>
                    <a:lnTo>
                      <a:pt x="281" y="306"/>
                    </a:lnTo>
                    <a:lnTo>
                      <a:pt x="300" y="313"/>
                    </a:lnTo>
                    <a:lnTo>
                      <a:pt x="318" y="318"/>
                    </a:lnTo>
                    <a:lnTo>
                      <a:pt x="336" y="282"/>
                    </a:lnTo>
                    <a:lnTo>
                      <a:pt x="352" y="243"/>
                    </a:lnTo>
                    <a:lnTo>
                      <a:pt x="367" y="205"/>
                    </a:lnTo>
                    <a:lnTo>
                      <a:pt x="379" y="167"/>
                    </a:lnTo>
                    <a:lnTo>
                      <a:pt x="391" y="127"/>
                    </a:lnTo>
                    <a:lnTo>
                      <a:pt x="400" y="87"/>
                    </a:lnTo>
                    <a:lnTo>
                      <a:pt x="406" y="44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73"/>
              <p:cNvSpPr>
                <a:spLocks noChangeAspect="1"/>
              </p:cNvSpPr>
              <p:nvPr/>
            </p:nvSpPr>
            <p:spPr bwMode="auto">
              <a:xfrm>
                <a:off x="2894" y="2687"/>
                <a:ext cx="492" cy="651"/>
              </a:xfrm>
              <a:custGeom>
                <a:avLst/>
                <a:gdLst/>
                <a:ahLst/>
                <a:cxnLst>
                  <a:cxn ang="0">
                    <a:pos x="319" y="84"/>
                  </a:cxn>
                  <a:cxn ang="0">
                    <a:pos x="307" y="78"/>
                  </a:cxn>
                  <a:cxn ang="0">
                    <a:pos x="292" y="72"/>
                  </a:cxn>
                  <a:cxn ang="0">
                    <a:pos x="276" y="65"/>
                  </a:cxn>
                  <a:cxn ang="0">
                    <a:pos x="258" y="58"/>
                  </a:cxn>
                  <a:cxn ang="0">
                    <a:pos x="240" y="53"/>
                  </a:cxn>
                  <a:cxn ang="0">
                    <a:pos x="220" y="46"/>
                  </a:cxn>
                  <a:cxn ang="0">
                    <a:pos x="200" y="39"/>
                  </a:cxn>
                  <a:cxn ang="0">
                    <a:pos x="179" y="33"/>
                  </a:cxn>
                  <a:cxn ang="0">
                    <a:pos x="157" y="27"/>
                  </a:cxn>
                  <a:cxn ang="0">
                    <a:pos x="135" y="21"/>
                  </a:cxn>
                  <a:cxn ang="0">
                    <a:pos x="113" y="16"/>
                  </a:cxn>
                  <a:cxn ang="0">
                    <a:pos x="90" y="11"/>
                  </a:cxn>
                  <a:cxn ang="0">
                    <a:pos x="67" y="8"/>
                  </a:cxn>
                  <a:cxn ang="0">
                    <a:pos x="45" y="4"/>
                  </a:cxn>
                  <a:cxn ang="0">
                    <a:pos x="22" y="2"/>
                  </a:cxn>
                  <a:cxn ang="0">
                    <a:pos x="0" y="0"/>
                  </a:cxn>
                  <a:cxn ang="0">
                    <a:pos x="0" y="342"/>
                  </a:cxn>
                  <a:cxn ang="0">
                    <a:pos x="24" y="343"/>
                  </a:cxn>
                  <a:cxn ang="0">
                    <a:pos x="49" y="343"/>
                  </a:cxn>
                  <a:cxn ang="0">
                    <a:pos x="73" y="342"/>
                  </a:cxn>
                  <a:cxn ang="0">
                    <a:pos x="96" y="341"/>
                  </a:cxn>
                  <a:cxn ang="0">
                    <a:pos x="117" y="338"/>
                  </a:cxn>
                  <a:cxn ang="0">
                    <a:pos x="135" y="335"/>
                  </a:cxn>
                  <a:cxn ang="0">
                    <a:pos x="149" y="329"/>
                  </a:cxn>
                  <a:cxn ang="0">
                    <a:pos x="157" y="323"/>
                  </a:cxn>
                  <a:cxn ang="0">
                    <a:pos x="179" y="297"/>
                  </a:cxn>
                  <a:cxn ang="0">
                    <a:pos x="200" y="272"/>
                  </a:cxn>
                  <a:cxn ang="0">
                    <a:pos x="219" y="247"/>
                  </a:cxn>
                  <a:cxn ang="0">
                    <a:pos x="238" y="223"/>
                  </a:cxn>
                  <a:cxn ang="0">
                    <a:pos x="255" y="198"/>
                  </a:cxn>
                  <a:cxn ang="0">
                    <a:pos x="271" y="172"/>
                  </a:cxn>
                  <a:cxn ang="0">
                    <a:pos x="286" y="145"/>
                  </a:cxn>
                  <a:cxn ang="0">
                    <a:pos x="300" y="116"/>
                  </a:cxn>
                  <a:cxn ang="0">
                    <a:pos x="319" y="84"/>
                  </a:cxn>
                </a:cxnLst>
                <a:rect l="0" t="0" r="r" b="b"/>
                <a:pathLst>
                  <a:path w="319" h="343">
                    <a:moveTo>
                      <a:pt x="319" y="84"/>
                    </a:moveTo>
                    <a:lnTo>
                      <a:pt x="307" y="78"/>
                    </a:lnTo>
                    <a:lnTo>
                      <a:pt x="292" y="72"/>
                    </a:lnTo>
                    <a:lnTo>
                      <a:pt x="276" y="65"/>
                    </a:lnTo>
                    <a:lnTo>
                      <a:pt x="258" y="58"/>
                    </a:lnTo>
                    <a:lnTo>
                      <a:pt x="240" y="53"/>
                    </a:lnTo>
                    <a:lnTo>
                      <a:pt x="220" y="46"/>
                    </a:lnTo>
                    <a:lnTo>
                      <a:pt x="200" y="39"/>
                    </a:lnTo>
                    <a:lnTo>
                      <a:pt x="179" y="33"/>
                    </a:lnTo>
                    <a:lnTo>
                      <a:pt x="157" y="27"/>
                    </a:lnTo>
                    <a:lnTo>
                      <a:pt x="135" y="21"/>
                    </a:lnTo>
                    <a:lnTo>
                      <a:pt x="113" y="16"/>
                    </a:lnTo>
                    <a:lnTo>
                      <a:pt x="90" y="11"/>
                    </a:lnTo>
                    <a:lnTo>
                      <a:pt x="67" y="8"/>
                    </a:lnTo>
                    <a:lnTo>
                      <a:pt x="45" y="4"/>
                    </a:lnTo>
                    <a:lnTo>
                      <a:pt x="22" y="2"/>
                    </a:lnTo>
                    <a:lnTo>
                      <a:pt x="0" y="0"/>
                    </a:lnTo>
                    <a:lnTo>
                      <a:pt x="0" y="342"/>
                    </a:lnTo>
                    <a:lnTo>
                      <a:pt x="24" y="343"/>
                    </a:lnTo>
                    <a:lnTo>
                      <a:pt x="49" y="343"/>
                    </a:lnTo>
                    <a:lnTo>
                      <a:pt x="73" y="342"/>
                    </a:lnTo>
                    <a:lnTo>
                      <a:pt x="96" y="341"/>
                    </a:lnTo>
                    <a:lnTo>
                      <a:pt x="117" y="338"/>
                    </a:lnTo>
                    <a:lnTo>
                      <a:pt x="135" y="335"/>
                    </a:lnTo>
                    <a:lnTo>
                      <a:pt x="149" y="329"/>
                    </a:lnTo>
                    <a:lnTo>
                      <a:pt x="157" y="323"/>
                    </a:lnTo>
                    <a:lnTo>
                      <a:pt x="179" y="297"/>
                    </a:lnTo>
                    <a:lnTo>
                      <a:pt x="200" y="272"/>
                    </a:lnTo>
                    <a:lnTo>
                      <a:pt x="219" y="247"/>
                    </a:lnTo>
                    <a:lnTo>
                      <a:pt x="238" y="223"/>
                    </a:lnTo>
                    <a:lnTo>
                      <a:pt x="255" y="198"/>
                    </a:lnTo>
                    <a:lnTo>
                      <a:pt x="271" y="172"/>
                    </a:lnTo>
                    <a:lnTo>
                      <a:pt x="286" y="145"/>
                    </a:lnTo>
                    <a:lnTo>
                      <a:pt x="300" y="116"/>
                    </a:lnTo>
                    <a:lnTo>
                      <a:pt x="319" y="84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74"/>
              <p:cNvSpPr>
                <a:spLocks noChangeAspect="1"/>
              </p:cNvSpPr>
              <p:nvPr/>
            </p:nvSpPr>
            <p:spPr bwMode="auto">
              <a:xfrm>
                <a:off x="2369" y="2687"/>
                <a:ext cx="475" cy="659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14" y="68"/>
                  </a:cxn>
                  <a:cxn ang="0">
                    <a:pos x="29" y="62"/>
                  </a:cxn>
                  <a:cxn ang="0">
                    <a:pos x="47" y="56"/>
                  </a:cxn>
                  <a:cxn ang="0">
                    <a:pos x="64" y="50"/>
                  </a:cxn>
                  <a:cxn ang="0">
                    <a:pos x="83" y="44"/>
                  </a:cxn>
                  <a:cxn ang="0">
                    <a:pos x="103" y="38"/>
                  </a:cxn>
                  <a:cxn ang="0">
                    <a:pos x="123" y="32"/>
                  </a:cxn>
                  <a:cxn ang="0">
                    <a:pos x="144" y="27"/>
                  </a:cxn>
                  <a:cxn ang="0">
                    <a:pos x="165" y="21"/>
                  </a:cxn>
                  <a:cxn ang="0">
                    <a:pos x="186" y="17"/>
                  </a:cxn>
                  <a:cxn ang="0">
                    <a:pos x="208" y="12"/>
                  </a:cxn>
                  <a:cxn ang="0">
                    <a:pos x="229" y="8"/>
                  </a:cxn>
                  <a:cxn ang="0">
                    <a:pos x="249" y="5"/>
                  </a:cxn>
                  <a:cxn ang="0">
                    <a:pos x="270" y="2"/>
                  </a:cxn>
                  <a:cxn ang="0">
                    <a:pos x="290" y="1"/>
                  </a:cxn>
                  <a:cxn ang="0">
                    <a:pos x="308" y="0"/>
                  </a:cxn>
                  <a:cxn ang="0">
                    <a:pos x="308" y="348"/>
                  </a:cxn>
                  <a:cxn ang="0">
                    <a:pos x="295" y="348"/>
                  </a:cxn>
                  <a:cxn ang="0">
                    <a:pos x="283" y="348"/>
                  </a:cxn>
                  <a:cxn ang="0">
                    <a:pos x="269" y="346"/>
                  </a:cxn>
                  <a:cxn ang="0">
                    <a:pos x="254" y="345"/>
                  </a:cxn>
                  <a:cxn ang="0">
                    <a:pos x="240" y="344"/>
                  </a:cxn>
                  <a:cxn ang="0">
                    <a:pos x="227" y="343"/>
                  </a:cxn>
                  <a:cxn ang="0">
                    <a:pos x="215" y="341"/>
                  </a:cxn>
                  <a:cxn ang="0">
                    <a:pos x="203" y="340"/>
                  </a:cxn>
                  <a:cxn ang="0">
                    <a:pos x="189" y="326"/>
                  </a:cxn>
                  <a:cxn ang="0">
                    <a:pos x="177" y="311"/>
                  </a:cxn>
                  <a:cxn ang="0">
                    <a:pos x="163" y="296"/>
                  </a:cxn>
                  <a:cxn ang="0">
                    <a:pos x="150" y="281"/>
                  </a:cxn>
                  <a:cxn ang="0">
                    <a:pos x="136" y="266"/>
                  </a:cxn>
                  <a:cxn ang="0">
                    <a:pos x="124" y="251"/>
                  </a:cxn>
                  <a:cxn ang="0">
                    <a:pos x="111" y="236"/>
                  </a:cxn>
                  <a:cxn ang="0">
                    <a:pos x="100" y="221"/>
                  </a:cxn>
                  <a:cxn ang="0">
                    <a:pos x="87" y="206"/>
                  </a:cxn>
                  <a:cxn ang="0">
                    <a:pos x="75" y="190"/>
                  </a:cxn>
                  <a:cxn ang="0">
                    <a:pos x="64" y="175"/>
                  </a:cxn>
                  <a:cxn ang="0">
                    <a:pos x="53" y="160"/>
                  </a:cxn>
                  <a:cxn ang="0">
                    <a:pos x="43" y="145"/>
                  </a:cxn>
                  <a:cxn ang="0">
                    <a:pos x="33" y="130"/>
                  </a:cxn>
                  <a:cxn ang="0">
                    <a:pos x="23" y="115"/>
                  </a:cxn>
                  <a:cxn ang="0">
                    <a:pos x="15" y="100"/>
                  </a:cxn>
                  <a:cxn ang="0">
                    <a:pos x="0" y="72"/>
                  </a:cxn>
                </a:cxnLst>
                <a:rect l="0" t="0" r="r" b="b"/>
                <a:pathLst>
                  <a:path w="308" h="348">
                    <a:moveTo>
                      <a:pt x="0" y="72"/>
                    </a:moveTo>
                    <a:lnTo>
                      <a:pt x="14" y="68"/>
                    </a:lnTo>
                    <a:lnTo>
                      <a:pt x="29" y="62"/>
                    </a:lnTo>
                    <a:lnTo>
                      <a:pt x="47" y="56"/>
                    </a:lnTo>
                    <a:lnTo>
                      <a:pt x="64" y="50"/>
                    </a:lnTo>
                    <a:lnTo>
                      <a:pt x="83" y="44"/>
                    </a:lnTo>
                    <a:lnTo>
                      <a:pt x="103" y="38"/>
                    </a:lnTo>
                    <a:lnTo>
                      <a:pt x="123" y="32"/>
                    </a:lnTo>
                    <a:lnTo>
                      <a:pt x="144" y="27"/>
                    </a:lnTo>
                    <a:lnTo>
                      <a:pt x="165" y="21"/>
                    </a:lnTo>
                    <a:lnTo>
                      <a:pt x="186" y="17"/>
                    </a:lnTo>
                    <a:lnTo>
                      <a:pt x="208" y="12"/>
                    </a:lnTo>
                    <a:lnTo>
                      <a:pt x="229" y="8"/>
                    </a:lnTo>
                    <a:lnTo>
                      <a:pt x="249" y="5"/>
                    </a:lnTo>
                    <a:lnTo>
                      <a:pt x="270" y="2"/>
                    </a:lnTo>
                    <a:lnTo>
                      <a:pt x="290" y="1"/>
                    </a:lnTo>
                    <a:lnTo>
                      <a:pt x="308" y="0"/>
                    </a:lnTo>
                    <a:lnTo>
                      <a:pt x="308" y="348"/>
                    </a:lnTo>
                    <a:lnTo>
                      <a:pt x="295" y="348"/>
                    </a:lnTo>
                    <a:lnTo>
                      <a:pt x="283" y="348"/>
                    </a:lnTo>
                    <a:lnTo>
                      <a:pt x="269" y="346"/>
                    </a:lnTo>
                    <a:lnTo>
                      <a:pt x="254" y="345"/>
                    </a:lnTo>
                    <a:lnTo>
                      <a:pt x="240" y="344"/>
                    </a:lnTo>
                    <a:lnTo>
                      <a:pt x="227" y="343"/>
                    </a:lnTo>
                    <a:lnTo>
                      <a:pt x="215" y="341"/>
                    </a:lnTo>
                    <a:lnTo>
                      <a:pt x="203" y="340"/>
                    </a:lnTo>
                    <a:lnTo>
                      <a:pt x="189" y="326"/>
                    </a:lnTo>
                    <a:lnTo>
                      <a:pt x="177" y="311"/>
                    </a:lnTo>
                    <a:lnTo>
                      <a:pt x="163" y="296"/>
                    </a:lnTo>
                    <a:lnTo>
                      <a:pt x="150" y="281"/>
                    </a:lnTo>
                    <a:lnTo>
                      <a:pt x="136" y="266"/>
                    </a:lnTo>
                    <a:lnTo>
                      <a:pt x="124" y="251"/>
                    </a:lnTo>
                    <a:lnTo>
                      <a:pt x="111" y="236"/>
                    </a:lnTo>
                    <a:lnTo>
                      <a:pt x="100" y="221"/>
                    </a:lnTo>
                    <a:lnTo>
                      <a:pt x="87" y="206"/>
                    </a:lnTo>
                    <a:lnTo>
                      <a:pt x="75" y="190"/>
                    </a:lnTo>
                    <a:lnTo>
                      <a:pt x="64" y="175"/>
                    </a:lnTo>
                    <a:lnTo>
                      <a:pt x="53" y="160"/>
                    </a:lnTo>
                    <a:lnTo>
                      <a:pt x="43" y="145"/>
                    </a:lnTo>
                    <a:lnTo>
                      <a:pt x="33" y="130"/>
                    </a:lnTo>
                    <a:lnTo>
                      <a:pt x="23" y="115"/>
                    </a:lnTo>
                    <a:lnTo>
                      <a:pt x="15" y="10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75"/>
              <p:cNvSpPr>
                <a:spLocks noChangeAspect="1"/>
              </p:cNvSpPr>
              <p:nvPr/>
            </p:nvSpPr>
            <p:spPr bwMode="auto">
              <a:xfrm>
                <a:off x="3098" y="969"/>
                <a:ext cx="615" cy="488"/>
              </a:xfrm>
              <a:custGeom>
                <a:avLst/>
                <a:gdLst/>
                <a:ahLst/>
                <a:cxnLst>
                  <a:cxn ang="0">
                    <a:pos x="389" y="173"/>
                  </a:cxn>
                  <a:cxn ang="0">
                    <a:pos x="372" y="161"/>
                  </a:cxn>
                  <a:cxn ang="0">
                    <a:pos x="354" y="147"/>
                  </a:cxn>
                  <a:cxn ang="0">
                    <a:pos x="333" y="134"/>
                  </a:cxn>
                  <a:cxn ang="0">
                    <a:pos x="311" y="120"/>
                  </a:cxn>
                  <a:cxn ang="0">
                    <a:pos x="287" y="105"/>
                  </a:cxn>
                  <a:cxn ang="0">
                    <a:pos x="259" y="91"/>
                  </a:cxn>
                  <a:cxn ang="0">
                    <a:pos x="227" y="76"/>
                  </a:cxn>
                  <a:cxn ang="0">
                    <a:pos x="196" y="64"/>
                  </a:cxn>
                  <a:cxn ang="0">
                    <a:pos x="168" y="53"/>
                  </a:cxn>
                  <a:cxn ang="0">
                    <a:pos x="140" y="43"/>
                  </a:cxn>
                  <a:cxn ang="0">
                    <a:pos x="113" y="34"/>
                  </a:cxn>
                  <a:cxn ang="0">
                    <a:pos x="86" y="25"/>
                  </a:cxn>
                  <a:cxn ang="0">
                    <a:pos x="60" y="17"/>
                  </a:cxn>
                  <a:cxn ang="0">
                    <a:pos x="34" y="8"/>
                  </a:cxn>
                  <a:cxn ang="0">
                    <a:pos x="11" y="3"/>
                  </a:cxn>
                  <a:cxn ang="0">
                    <a:pos x="8" y="10"/>
                  </a:cxn>
                  <a:cxn ang="0">
                    <a:pos x="25" y="30"/>
                  </a:cxn>
                  <a:cxn ang="0">
                    <a:pos x="45" y="53"/>
                  </a:cxn>
                  <a:cxn ang="0">
                    <a:pos x="64" y="76"/>
                  </a:cxn>
                  <a:cxn ang="0">
                    <a:pos x="91" y="109"/>
                  </a:cxn>
                  <a:cxn ang="0">
                    <a:pos x="125" y="153"/>
                  </a:cxn>
                  <a:cxn ang="0">
                    <a:pos x="158" y="196"/>
                  </a:cxn>
                  <a:cxn ang="0">
                    <a:pos x="184" y="238"/>
                  </a:cxn>
                  <a:cxn ang="0">
                    <a:pos x="207" y="253"/>
                  </a:cxn>
                  <a:cxn ang="0">
                    <a:pos x="234" y="245"/>
                  </a:cxn>
                  <a:cxn ang="0">
                    <a:pos x="261" y="234"/>
                  </a:cxn>
                  <a:cxn ang="0">
                    <a:pos x="289" y="225"/>
                  </a:cxn>
                  <a:cxn ang="0">
                    <a:pos x="317" y="215"/>
                  </a:cxn>
                  <a:cxn ang="0">
                    <a:pos x="343" y="204"/>
                  </a:cxn>
                  <a:cxn ang="0">
                    <a:pos x="367" y="194"/>
                  </a:cxn>
                  <a:cxn ang="0">
                    <a:pos x="388" y="184"/>
                  </a:cxn>
                </a:cxnLst>
                <a:rect l="0" t="0" r="r" b="b"/>
                <a:pathLst>
                  <a:path w="397" h="257">
                    <a:moveTo>
                      <a:pt x="397" y="179"/>
                    </a:moveTo>
                    <a:lnTo>
                      <a:pt x="389" y="173"/>
                    </a:lnTo>
                    <a:lnTo>
                      <a:pt x="380" y="166"/>
                    </a:lnTo>
                    <a:lnTo>
                      <a:pt x="372" y="161"/>
                    </a:lnTo>
                    <a:lnTo>
                      <a:pt x="363" y="154"/>
                    </a:lnTo>
                    <a:lnTo>
                      <a:pt x="354" y="147"/>
                    </a:lnTo>
                    <a:lnTo>
                      <a:pt x="343" y="141"/>
                    </a:lnTo>
                    <a:lnTo>
                      <a:pt x="333" y="134"/>
                    </a:lnTo>
                    <a:lnTo>
                      <a:pt x="322" y="127"/>
                    </a:lnTo>
                    <a:lnTo>
                      <a:pt x="311" y="120"/>
                    </a:lnTo>
                    <a:lnTo>
                      <a:pt x="299" y="113"/>
                    </a:lnTo>
                    <a:lnTo>
                      <a:pt x="287" y="105"/>
                    </a:lnTo>
                    <a:lnTo>
                      <a:pt x="273" y="98"/>
                    </a:lnTo>
                    <a:lnTo>
                      <a:pt x="259" y="91"/>
                    </a:lnTo>
                    <a:lnTo>
                      <a:pt x="243" y="85"/>
                    </a:lnTo>
                    <a:lnTo>
                      <a:pt x="227" y="76"/>
                    </a:lnTo>
                    <a:lnTo>
                      <a:pt x="210" y="70"/>
                    </a:lnTo>
                    <a:lnTo>
                      <a:pt x="196" y="64"/>
                    </a:lnTo>
                    <a:lnTo>
                      <a:pt x="182" y="59"/>
                    </a:lnTo>
                    <a:lnTo>
                      <a:pt x="168" y="53"/>
                    </a:lnTo>
                    <a:lnTo>
                      <a:pt x="154" y="49"/>
                    </a:lnTo>
                    <a:lnTo>
                      <a:pt x="140" y="43"/>
                    </a:lnTo>
                    <a:lnTo>
                      <a:pt x="127" y="38"/>
                    </a:lnTo>
                    <a:lnTo>
                      <a:pt x="113" y="34"/>
                    </a:lnTo>
                    <a:lnTo>
                      <a:pt x="100" y="29"/>
                    </a:lnTo>
                    <a:lnTo>
                      <a:pt x="86" y="25"/>
                    </a:lnTo>
                    <a:lnTo>
                      <a:pt x="72" y="20"/>
                    </a:lnTo>
                    <a:lnTo>
                      <a:pt x="60" y="17"/>
                    </a:lnTo>
                    <a:lnTo>
                      <a:pt x="47" y="12"/>
                    </a:lnTo>
                    <a:lnTo>
                      <a:pt x="34" y="8"/>
                    </a:lnTo>
                    <a:lnTo>
                      <a:pt x="23" y="6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8" y="10"/>
                    </a:lnTo>
                    <a:lnTo>
                      <a:pt x="16" y="19"/>
                    </a:lnTo>
                    <a:lnTo>
                      <a:pt x="25" y="30"/>
                    </a:lnTo>
                    <a:lnTo>
                      <a:pt x="36" y="42"/>
                    </a:lnTo>
                    <a:lnTo>
                      <a:pt x="45" y="53"/>
                    </a:lnTo>
                    <a:lnTo>
                      <a:pt x="55" y="65"/>
                    </a:lnTo>
                    <a:lnTo>
                      <a:pt x="64" y="76"/>
                    </a:lnTo>
                    <a:lnTo>
                      <a:pt x="74" y="88"/>
                    </a:lnTo>
                    <a:lnTo>
                      <a:pt x="91" y="109"/>
                    </a:lnTo>
                    <a:lnTo>
                      <a:pt x="109" y="131"/>
                    </a:lnTo>
                    <a:lnTo>
                      <a:pt x="125" y="153"/>
                    </a:lnTo>
                    <a:lnTo>
                      <a:pt x="143" y="174"/>
                    </a:lnTo>
                    <a:lnTo>
                      <a:pt x="158" y="196"/>
                    </a:lnTo>
                    <a:lnTo>
                      <a:pt x="172" y="218"/>
                    </a:lnTo>
                    <a:lnTo>
                      <a:pt x="184" y="238"/>
                    </a:lnTo>
                    <a:lnTo>
                      <a:pt x="195" y="257"/>
                    </a:lnTo>
                    <a:lnTo>
                      <a:pt x="207" y="253"/>
                    </a:lnTo>
                    <a:lnTo>
                      <a:pt x="220" y="249"/>
                    </a:lnTo>
                    <a:lnTo>
                      <a:pt x="234" y="245"/>
                    </a:lnTo>
                    <a:lnTo>
                      <a:pt x="248" y="240"/>
                    </a:lnTo>
                    <a:lnTo>
                      <a:pt x="261" y="234"/>
                    </a:lnTo>
                    <a:lnTo>
                      <a:pt x="275" y="230"/>
                    </a:lnTo>
                    <a:lnTo>
                      <a:pt x="289" y="225"/>
                    </a:lnTo>
                    <a:lnTo>
                      <a:pt x="303" y="219"/>
                    </a:lnTo>
                    <a:lnTo>
                      <a:pt x="317" y="215"/>
                    </a:lnTo>
                    <a:lnTo>
                      <a:pt x="331" y="210"/>
                    </a:lnTo>
                    <a:lnTo>
                      <a:pt x="343" y="204"/>
                    </a:lnTo>
                    <a:lnTo>
                      <a:pt x="356" y="200"/>
                    </a:lnTo>
                    <a:lnTo>
                      <a:pt x="367" y="194"/>
                    </a:lnTo>
                    <a:lnTo>
                      <a:pt x="378" y="189"/>
                    </a:lnTo>
                    <a:lnTo>
                      <a:pt x="388" y="184"/>
                    </a:lnTo>
                    <a:lnTo>
                      <a:pt x="397" y="179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76"/>
              <p:cNvSpPr>
                <a:spLocks noChangeAspect="1"/>
              </p:cNvSpPr>
              <p:nvPr/>
            </p:nvSpPr>
            <p:spPr bwMode="auto">
              <a:xfrm>
                <a:off x="3413" y="1343"/>
                <a:ext cx="667" cy="800"/>
              </a:xfrm>
              <a:custGeom>
                <a:avLst/>
                <a:gdLst/>
                <a:ahLst/>
                <a:cxnLst>
                  <a:cxn ang="0">
                    <a:pos x="432" y="420"/>
                  </a:cxn>
                  <a:cxn ang="0">
                    <a:pos x="429" y="387"/>
                  </a:cxn>
                  <a:cxn ang="0">
                    <a:pos x="426" y="355"/>
                  </a:cxn>
                  <a:cxn ang="0">
                    <a:pos x="420" y="323"/>
                  </a:cxn>
                  <a:cxn ang="0">
                    <a:pos x="412" y="293"/>
                  </a:cxn>
                  <a:cxn ang="0">
                    <a:pos x="404" y="264"/>
                  </a:cxn>
                  <a:cxn ang="0">
                    <a:pos x="394" y="235"/>
                  </a:cxn>
                  <a:cxn ang="0">
                    <a:pos x="382" y="208"/>
                  </a:cxn>
                  <a:cxn ang="0">
                    <a:pos x="368" y="181"/>
                  </a:cxn>
                  <a:cxn ang="0">
                    <a:pos x="355" y="155"/>
                  </a:cxn>
                  <a:cxn ang="0">
                    <a:pos x="338" y="130"/>
                  </a:cxn>
                  <a:cxn ang="0">
                    <a:pos x="322" y="107"/>
                  </a:cxn>
                  <a:cxn ang="0">
                    <a:pos x="304" y="84"/>
                  </a:cxn>
                  <a:cxn ang="0">
                    <a:pos x="285" y="61"/>
                  </a:cxn>
                  <a:cxn ang="0">
                    <a:pos x="266" y="40"/>
                  </a:cxn>
                  <a:cxn ang="0">
                    <a:pos x="245" y="19"/>
                  </a:cxn>
                  <a:cxn ang="0">
                    <a:pos x="223" y="0"/>
                  </a:cxn>
                  <a:cxn ang="0">
                    <a:pos x="214" y="4"/>
                  </a:cxn>
                  <a:cxn ang="0">
                    <a:pos x="205" y="9"/>
                  </a:cxn>
                  <a:cxn ang="0">
                    <a:pos x="194" y="13"/>
                  </a:cxn>
                  <a:cxn ang="0">
                    <a:pos x="182" y="19"/>
                  </a:cxn>
                  <a:cxn ang="0">
                    <a:pos x="170" y="24"/>
                  </a:cxn>
                  <a:cxn ang="0">
                    <a:pos x="156" y="28"/>
                  </a:cxn>
                  <a:cxn ang="0">
                    <a:pos x="143" y="34"/>
                  </a:cxn>
                  <a:cxn ang="0">
                    <a:pos x="129" y="40"/>
                  </a:cxn>
                  <a:cxn ang="0">
                    <a:pos x="114" y="45"/>
                  </a:cxn>
                  <a:cxn ang="0">
                    <a:pos x="98" y="50"/>
                  </a:cxn>
                  <a:cxn ang="0">
                    <a:pos x="81" y="56"/>
                  </a:cxn>
                  <a:cxn ang="0">
                    <a:pos x="65" y="62"/>
                  </a:cxn>
                  <a:cxn ang="0">
                    <a:pos x="49" y="66"/>
                  </a:cxn>
                  <a:cxn ang="0">
                    <a:pos x="33" y="72"/>
                  </a:cxn>
                  <a:cxn ang="0">
                    <a:pos x="16" y="78"/>
                  </a:cxn>
                  <a:cxn ang="0">
                    <a:pos x="0" y="84"/>
                  </a:cxn>
                  <a:cxn ang="0">
                    <a:pos x="18" y="125"/>
                  </a:cxn>
                  <a:cxn ang="0">
                    <a:pos x="37" y="167"/>
                  </a:cxn>
                  <a:cxn ang="0">
                    <a:pos x="53" y="208"/>
                  </a:cxn>
                  <a:cxn ang="0">
                    <a:pos x="69" y="250"/>
                  </a:cxn>
                  <a:cxn ang="0">
                    <a:pos x="81" y="292"/>
                  </a:cxn>
                  <a:cxn ang="0">
                    <a:pos x="92" y="335"/>
                  </a:cxn>
                  <a:cxn ang="0">
                    <a:pos x="99" y="378"/>
                  </a:cxn>
                  <a:cxn ang="0">
                    <a:pos x="102" y="420"/>
                  </a:cxn>
                  <a:cxn ang="0">
                    <a:pos x="432" y="420"/>
                  </a:cxn>
                </a:cxnLst>
                <a:rect l="0" t="0" r="r" b="b"/>
                <a:pathLst>
                  <a:path w="432" h="420">
                    <a:moveTo>
                      <a:pt x="432" y="420"/>
                    </a:moveTo>
                    <a:lnTo>
                      <a:pt x="429" y="387"/>
                    </a:lnTo>
                    <a:lnTo>
                      <a:pt x="426" y="355"/>
                    </a:lnTo>
                    <a:lnTo>
                      <a:pt x="420" y="323"/>
                    </a:lnTo>
                    <a:lnTo>
                      <a:pt x="412" y="293"/>
                    </a:lnTo>
                    <a:lnTo>
                      <a:pt x="404" y="264"/>
                    </a:lnTo>
                    <a:lnTo>
                      <a:pt x="394" y="235"/>
                    </a:lnTo>
                    <a:lnTo>
                      <a:pt x="382" y="208"/>
                    </a:lnTo>
                    <a:lnTo>
                      <a:pt x="368" y="181"/>
                    </a:lnTo>
                    <a:lnTo>
                      <a:pt x="355" y="155"/>
                    </a:lnTo>
                    <a:lnTo>
                      <a:pt x="338" y="130"/>
                    </a:lnTo>
                    <a:lnTo>
                      <a:pt x="322" y="107"/>
                    </a:lnTo>
                    <a:lnTo>
                      <a:pt x="304" y="84"/>
                    </a:lnTo>
                    <a:lnTo>
                      <a:pt x="285" y="61"/>
                    </a:lnTo>
                    <a:lnTo>
                      <a:pt x="266" y="40"/>
                    </a:lnTo>
                    <a:lnTo>
                      <a:pt x="245" y="19"/>
                    </a:lnTo>
                    <a:lnTo>
                      <a:pt x="223" y="0"/>
                    </a:lnTo>
                    <a:lnTo>
                      <a:pt x="214" y="4"/>
                    </a:lnTo>
                    <a:lnTo>
                      <a:pt x="205" y="9"/>
                    </a:lnTo>
                    <a:lnTo>
                      <a:pt x="194" y="13"/>
                    </a:lnTo>
                    <a:lnTo>
                      <a:pt x="182" y="19"/>
                    </a:lnTo>
                    <a:lnTo>
                      <a:pt x="170" y="24"/>
                    </a:lnTo>
                    <a:lnTo>
                      <a:pt x="156" y="28"/>
                    </a:lnTo>
                    <a:lnTo>
                      <a:pt x="143" y="34"/>
                    </a:lnTo>
                    <a:lnTo>
                      <a:pt x="129" y="40"/>
                    </a:lnTo>
                    <a:lnTo>
                      <a:pt x="114" y="45"/>
                    </a:lnTo>
                    <a:lnTo>
                      <a:pt x="98" y="50"/>
                    </a:lnTo>
                    <a:lnTo>
                      <a:pt x="81" y="56"/>
                    </a:lnTo>
                    <a:lnTo>
                      <a:pt x="65" y="62"/>
                    </a:lnTo>
                    <a:lnTo>
                      <a:pt x="49" y="66"/>
                    </a:lnTo>
                    <a:lnTo>
                      <a:pt x="33" y="72"/>
                    </a:lnTo>
                    <a:lnTo>
                      <a:pt x="16" y="78"/>
                    </a:lnTo>
                    <a:lnTo>
                      <a:pt x="0" y="84"/>
                    </a:lnTo>
                    <a:lnTo>
                      <a:pt x="18" y="125"/>
                    </a:lnTo>
                    <a:lnTo>
                      <a:pt x="37" y="167"/>
                    </a:lnTo>
                    <a:lnTo>
                      <a:pt x="53" y="208"/>
                    </a:lnTo>
                    <a:lnTo>
                      <a:pt x="69" y="250"/>
                    </a:lnTo>
                    <a:lnTo>
                      <a:pt x="81" y="292"/>
                    </a:lnTo>
                    <a:lnTo>
                      <a:pt x="92" y="335"/>
                    </a:lnTo>
                    <a:lnTo>
                      <a:pt x="99" y="378"/>
                    </a:lnTo>
                    <a:lnTo>
                      <a:pt x="102" y="420"/>
                    </a:lnTo>
                    <a:lnTo>
                      <a:pt x="432" y="42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77"/>
              <p:cNvSpPr>
                <a:spLocks noChangeAspect="1"/>
              </p:cNvSpPr>
              <p:nvPr/>
            </p:nvSpPr>
            <p:spPr bwMode="auto">
              <a:xfrm>
                <a:off x="3432" y="2183"/>
                <a:ext cx="648" cy="80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94" y="39"/>
                  </a:cxn>
                  <a:cxn ang="0">
                    <a:pos x="88" y="80"/>
                  </a:cxn>
                  <a:cxn ang="0">
                    <a:pos x="79" y="121"/>
                  </a:cxn>
                  <a:cxn ang="0">
                    <a:pos x="67" y="164"/>
                  </a:cxn>
                  <a:cxn ang="0">
                    <a:pos x="53" y="208"/>
                  </a:cxn>
                  <a:cxn ang="0">
                    <a:pos x="37" y="250"/>
                  </a:cxn>
                  <a:cxn ang="0">
                    <a:pos x="20" y="293"/>
                  </a:cxn>
                  <a:cxn ang="0">
                    <a:pos x="0" y="335"/>
                  </a:cxn>
                  <a:cxn ang="0">
                    <a:pos x="14" y="339"/>
                  </a:cxn>
                  <a:cxn ang="0">
                    <a:pos x="29" y="345"/>
                  </a:cxn>
                  <a:cxn ang="0">
                    <a:pos x="44" y="351"/>
                  </a:cxn>
                  <a:cxn ang="0">
                    <a:pos x="58" y="356"/>
                  </a:cxn>
                  <a:cxn ang="0">
                    <a:pos x="73" y="362"/>
                  </a:cxn>
                  <a:cxn ang="0">
                    <a:pos x="87" y="368"/>
                  </a:cxn>
                  <a:cxn ang="0">
                    <a:pos x="100" y="374"/>
                  </a:cxn>
                  <a:cxn ang="0">
                    <a:pos x="115" y="379"/>
                  </a:cxn>
                  <a:cxn ang="0">
                    <a:pos x="128" y="385"/>
                  </a:cxn>
                  <a:cxn ang="0">
                    <a:pos x="142" y="391"/>
                  </a:cxn>
                  <a:cxn ang="0">
                    <a:pos x="155" y="398"/>
                  </a:cxn>
                  <a:cxn ang="0">
                    <a:pos x="167" y="404"/>
                  </a:cxn>
                  <a:cxn ang="0">
                    <a:pos x="180" y="409"/>
                  </a:cxn>
                  <a:cxn ang="0">
                    <a:pos x="191" y="415"/>
                  </a:cxn>
                  <a:cxn ang="0">
                    <a:pos x="202" y="421"/>
                  </a:cxn>
                  <a:cxn ang="0">
                    <a:pos x="212" y="427"/>
                  </a:cxn>
                  <a:cxn ang="0">
                    <a:pos x="234" y="407"/>
                  </a:cxn>
                  <a:cxn ang="0">
                    <a:pos x="255" y="386"/>
                  </a:cxn>
                  <a:cxn ang="0">
                    <a:pos x="274" y="363"/>
                  </a:cxn>
                  <a:cxn ang="0">
                    <a:pos x="293" y="340"/>
                  </a:cxn>
                  <a:cxn ang="0">
                    <a:pos x="311" y="316"/>
                  </a:cxn>
                  <a:cxn ang="0">
                    <a:pos x="327" y="291"/>
                  </a:cxn>
                  <a:cxn ang="0">
                    <a:pos x="344" y="265"/>
                  </a:cxn>
                  <a:cxn ang="0">
                    <a:pos x="357" y="238"/>
                  </a:cxn>
                  <a:cxn ang="0">
                    <a:pos x="371" y="210"/>
                  </a:cxn>
                  <a:cxn ang="0">
                    <a:pos x="383" y="182"/>
                  </a:cxn>
                  <a:cxn ang="0">
                    <a:pos x="393" y="154"/>
                  </a:cxn>
                  <a:cxn ang="0">
                    <a:pos x="401" y="124"/>
                  </a:cxn>
                  <a:cxn ang="0">
                    <a:pos x="409" y="94"/>
                  </a:cxn>
                  <a:cxn ang="0">
                    <a:pos x="415" y="63"/>
                  </a:cxn>
                  <a:cxn ang="0">
                    <a:pos x="418" y="31"/>
                  </a:cxn>
                  <a:cxn ang="0">
                    <a:pos x="421" y="0"/>
                  </a:cxn>
                  <a:cxn ang="0">
                    <a:pos x="96" y="0"/>
                  </a:cxn>
                </a:cxnLst>
                <a:rect l="0" t="0" r="r" b="b"/>
                <a:pathLst>
                  <a:path w="421" h="427">
                    <a:moveTo>
                      <a:pt x="96" y="0"/>
                    </a:moveTo>
                    <a:lnTo>
                      <a:pt x="94" y="39"/>
                    </a:lnTo>
                    <a:lnTo>
                      <a:pt x="88" y="80"/>
                    </a:lnTo>
                    <a:lnTo>
                      <a:pt x="79" y="121"/>
                    </a:lnTo>
                    <a:lnTo>
                      <a:pt x="67" y="164"/>
                    </a:lnTo>
                    <a:lnTo>
                      <a:pt x="53" y="208"/>
                    </a:lnTo>
                    <a:lnTo>
                      <a:pt x="37" y="250"/>
                    </a:lnTo>
                    <a:lnTo>
                      <a:pt x="20" y="293"/>
                    </a:lnTo>
                    <a:lnTo>
                      <a:pt x="0" y="335"/>
                    </a:lnTo>
                    <a:lnTo>
                      <a:pt x="14" y="339"/>
                    </a:lnTo>
                    <a:lnTo>
                      <a:pt x="29" y="345"/>
                    </a:lnTo>
                    <a:lnTo>
                      <a:pt x="44" y="351"/>
                    </a:lnTo>
                    <a:lnTo>
                      <a:pt x="58" y="356"/>
                    </a:lnTo>
                    <a:lnTo>
                      <a:pt x="73" y="362"/>
                    </a:lnTo>
                    <a:lnTo>
                      <a:pt x="87" y="368"/>
                    </a:lnTo>
                    <a:lnTo>
                      <a:pt x="100" y="374"/>
                    </a:lnTo>
                    <a:lnTo>
                      <a:pt x="115" y="379"/>
                    </a:lnTo>
                    <a:lnTo>
                      <a:pt x="128" y="385"/>
                    </a:lnTo>
                    <a:lnTo>
                      <a:pt x="142" y="391"/>
                    </a:lnTo>
                    <a:lnTo>
                      <a:pt x="155" y="398"/>
                    </a:lnTo>
                    <a:lnTo>
                      <a:pt x="167" y="404"/>
                    </a:lnTo>
                    <a:lnTo>
                      <a:pt x="180" y="409"/>
                    </a:lnTo>
                    <a:lnTo>
                      <a:pt x="191" y="415"/>
                    </a:lnTo>
                    <a:lnTo>
                      <a:pt x="202" y="421"/>
                    </a:lnTo>
                    <a:lnTo>
                      <a:pt x="212" y="427"/>
                    </a:lnTo>
                    <a:lnTo>
                      <a:pt x="234" y="407"/>
                    </a:lnTo>
                    <a:lnTo>
                      <a:pt x="255" y="386"/>
                    </a:lnTo>
                    <a:lnTo>
                      <a:pt x="274" y="363"/>
                    </a:lnTo>
                    <a:lnTo>
                      <a:pt x="293" y="340"/>
                    </a:lnTo>
                    <a:lnTo>
                      <a:pt x="311" y="316"/>
                    </a:lnTo>
                    <a:lnTo>
                      <a:pt x="327" y="291"/>
                    </a:lnTo>
                    <a:lnTo>
                      <a:pt x="344" y="265"/>
                    </a:lnTo>
                    <a:lnTo>
                      <a:pt x="357" y="238"/>
                    </a:lnTo>
                    <a:lnTo>
                      <a:pt x="371" y="210"/>
                    </a:lnTo>
                    <a:lnTo>
                      <a:pt x="383" y="182"/>
                    </a:lnTo>
                    <a:lnTo>
                      <a:pt x="393" y="154"/>
                    </a:lnTo>
                    <a:lnTo>
                      <a:pt x="401" y="124"/>
                    </a:lnTo>
                    <a:lnTo>
                      <a:pt x="409" y="94"/>
                    </a:lnTo>
                    <a:lnTo>
                      <a:pt x="415" y="63"/>
                    </a:lnTo>
                    <a:lnTo>
                      <a:pt x="418" y="31"/>
                    </a:lnTo>
                    <a:lnTo>
                      <a:pt x="421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78"/>
              <p:cNvSpPr>
                <a:spLocks noChangeAspect="1"/>
              </p:cNvSpPr>
              <p:nvPr/>
            </p:nvSpPr>
            <p:spPr bwMode="auto">
              <a:xfrm>
                <a:off x="3179" y="2861"/>
                <a:ext cx="534" cy="447"/>
              </a:xfrm>
              <a:custGeom>
                <a:avLst/>
                <a:gdLst/>
                <a:ahLst/>
                <a:cxnLst>
                  <a:cxn ang="0">
                    <a:pos x="0" y="235"/>
                  </a:cxn>
                  <a:cxn ang="0">
                    <a:pos x="23" y="230"/>
                  </a:cxn>
                  <a:cxn ang="0">
                    <a:pos x="44" y="224"/>
                  </a:cxn>
                  <a:cxn ang="0">
                    <a:pos x="68" y="219"/>
                  </a:cxn>
                  <a:cxn ang="0">
                    <a:pos x="92" y="212"/>
                  </a:cxn>
                  <a:cxn ang="0">
                    <a:pos x="115" y="204"/>
                  </a:cxn>
                  <a:cxn ang="0">
                    <a:pos x="138" y="196"/>
                  </a:cxn>
                  <a:cxn ang="0">
                    <a:pos x="161" y="186"/>
                  </a:cxn>
                  <a:cxn ang="0">
                    <a:pos x="184" y="177"/>
                  </a:cxn>
                  <a:cxn ang="0">
                    <a:pos x="207" y="167"/>
                  </a:cxn>
                  <a:cxn ang="0">
                    <a:pos x="229" y="156"/>
                  </a:cxn>
                  <a:cxn ang="0">
                    <a:pos x="251" y="146"/>
                  </a:cxn>
                  <a:cxn ang="0">
                    <a:pos x="271" y="135"/>
                  </a:cxn>
                  <a:cxn ang="0">
                    <a:pos x="291" y="123"/>
                  </a:cxn>
                  <a:cxn ang="0">
                    <a:pos x="311" y="112"/>
                  </a:cxn>
                  <a:cxn ang="0">
                    <a:pos x="329" y="99"/>
                  </a:cxn>
                  <a:cxn ang="0">
                    <a:pos x="346" y="87"/>
                  </a:cxn>
                  <a:cxn ang="0">
                    <a:pos x="337" y="82"/>
                  </a:cxn>
                  <a:cxn ang="0">
                    <a:pos x="327" y="76"/>
                  </a:cxn>
                  <a:cxn ang="0">
                    <a:pos x="316" y="70"/>
                  </a:cxn>
                  <a:cxn ang="0">
                    <a:pos x="306" y="64"/>
                  </a:cxn>
                  <a:cxn ang="0">
                    <a:pos x="295" y="59"/>
                  </a:cxn>
                  <a:cxn ang="0">
                    <a:pos x="283" y="53"/>
                  </a:cxn>
                  <a:cxn ang="0">
                    <a:pos x="270" y="47"/>
                  </a:cxn>
                  <a:cxn ang="0">
                    <a:pos x="259" y="41"/>
                  </a:cxn>
                  <a:cxn ang="0">
                    <a:pos x="246" y="35"/>
                  </a:cxn>
                  <a:cxn ang="0">
                    <a:pos x="233" y="30"/>
                  </a:cxn>
                  <a:cxn ang="0">
                    <a:pos x="221" y="24"/>
                  </a:cxn>
                  <a:cxn ang="0">
                    <a:pos x="208" y="18"/>
                  </a:cxn>
                  <a:cxn ang="0">
                    <a:pos x="195" y="14"/>
                  </a:cxn>
                  <a:cxn ang="0">
                    <a:pos x="183" y="9"/>
                  </a:cxn>
                  <a:cxn ang="0">
                    <a:pos x="170" y="4"/>
                  </a:cxn>
                  <a:cxn ang="0">
                    <a:pos x="157" y="0"/>
                  </a:cxn>
                  <a:cxn ang="0">
                    <a:pos x="144" y="30"/>
                  </a:cxn>
                  <a:cxn ang="0">
                    <a:pos x="126" y="61"/>
                  </a:cxn>
                  <a:cxn ang="0">
                    <a:pos x="108" y="92"/>
                  </a:cxn>
                  <a:cxn ang="0">
                    <a:pos x="87" y="123"/>
                  </a:cxn>
                  <a:cxn ang="0">
                    <a:pos x="66" y="153"/>
                  </a:cxn>
                  <a:cxn ang="0">
                    <a:pos x="44" y="183"/>
                  </a:cxn>
                  <a:cxn ang="0">
                    <a:pos x="21" y="209"/>
                  </a:cxn>
                  <a:cxn ang="0">
                    <a:pos x="0" y="235"/>
                  </a:cxn>
                </a:cxnLst>
                <a:rect l="0" t="0" r="r" b="b"/>
                <a:pathLst>
                  <a:path w="346" h="235">
                    <a:moveTo>
                      <a:pt x="0" y="235"/>
                    </a:moveTo>
                    <a:lnTo>
                      <a:pt x="23" y="230"/>
                    </a:lnTo>
                    <a:lnTo>
                      <a:pt x="44" y="224"/>
                    </a:lnTo>
                    <a:lnTo>
                      <a:pt x="68" y="219"/>
                    </a:lnTo>
                    <a:lnTo>
                      <a:pt x="92" y="212"/>
                    </a:lnTo>
                    <a:lnTo>
                      <a:pt x="115" y="204"/>
                    </a:lnTo>
                    <a:lnTo>
                      <a:pt x="138" y="196"/>
                    </a:lnTo>
                    <a:lnTo>
                      <a:pt x="161" y="186"/>
                    </a:lnTo>
                    <a:lnTo>
                      <a:pt x="184" y="177"/>
                    </a:lnTo>
                    <a:lnTo>
                      <a:pt x="207" y="167"/>
                    </a:lnTo>
                    <a:lnTo>
                      <a:pt x="229" y="156"/>
                    </a:lnTo>
                    <a:lnTo>
                      <a:pt x="251" y="146"/>
                    </a:lnTo>
                    <a:lnTo>
                      <a:pt x="271" y="135"/>
                    </a:lnTo>
                    <a:lnTo>
                      <a:pt x="291" y="123"/>
                    </a:lnTo>
                    <a:lnTo>
                      <a:pt x="311" y="112"/>
                    </a:lnTo>
                    <a:lnTo>
                      <a:pt x="329" y="99"/>
                    </a:lnTo>
                    <a:lnTo>
                      <a:pt x="346" y="87"/>
                    </a:lnTo>
                    <a:lnTo>
                      <a:pt x="337" y="82"/>
                    </a:lnTo>
                    <a:lnTo>
                      <a:pt x="327" y="76"/>
                    </a:lnTo>
                    <a:lnTo>
                      <a:pt x="316" y="70"/>
                    </a:lnTo>
                    <a:lnTo>
                      <a:pt x="306" y="64"/>
                    </a:lnTo>
                    <a:lnTo>
                      <a:pt x="295" y="59"/>
                    </a:lnTo>
                    <a:lnTo>
                      <a:pt x="283" y="53"/>
                    </a:lnTo>
                    <a:lnTo>
                      <a:pt x="270" y="47"/>
                    </a:lnTo>
                    <a:lnTo>
                      <a:pt x="259" y="41"/>
                    </a:lnTo>
                    <a:lnTo>
                      <a:pt x="246" y="35"/>
                    </a:lnTo>
                    <a:lnTo>
                      <a:pt x="233" y="30"/>
                    </a:lnTo>
                    <a:lnTo>
                      <a:pt x="221" y="24"/>
                    </a:lnTo>
                    <a:lnTo>
                      <a:pt x="208" y="18"/>
                    </a:lnTo>
                    <a:lnTo>
                      <a:pt x="195" y="14"/>
                    </a:lnTo>
                    <a:lnTo>
                      <a:pt x="183" y="9"/>
                    </a:lnTo>
                    <a:lnTo>
                      <a:pt x="170" y="4"/>
                    </a:lnTo>
                    <a:lnTo>
                      <a:pt x="157" y="0"/>
                    </a:lnTo>
                    <a:lnTo>
                      <a:pt x="144" y="30"/>
                    </a:lnTo>
                    <a:lnTo>
                      <a:pt x="126" y="61"/>
                    </a:lnTo>
                    <a:lnTo>
                      <a:pt x="108" y="92"/>
                    </a:lnTo>
                    <a:lnTo>
                      <a:pt x="87" y="123"/>
                    </a:lnTo>
                    <a:lnTo>
                      <a:pt x="66" y="153"/>
                    </a:lnTo>
                    <a:lnTo>
                      <a:pt x="44" y="183"/>
                    </a:lnTo>
                    <a:lnTo>
                      <a:pt x="21" y="209"/>
                    </a:lnTo>
                    <a:lnTo>
                      <a:pt x="0" y="235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79"/>
            <p:cNvGrpSpPr>
              <a:grpSpLocks noChangeAspect="1"/>
            </p:cNvGrpSpPr>
            <p:nvPr/>
          </p:nvGrpSpPr>
          <p:grpSpPr bwMode="auto">
            <a:xfrm>
              <a:off x="2176" y="2047"/>
              <a:ext cx="1678" cy="1314"/>
              <a:chOff x="2177" y="2047"/>
              <a:chExt cx="1678" cy="1314"/>
            </a:xfrm>
          </p:grpSpPr>
          <p:sp>
            <p:nvSpPr>
              <p:cNvPr id="14" name="Freeform 80"/>
              <p:cNvSpPr>
                <a:spLocks noChangeAspect="1"/>
              </p:cNvSpPr>
              <p:nvPr/>
            </p:nvSpPr>
            <p:spPr bwMode="auto">
              <a:xfrm>
                <a:off x="2806" y="2047"/>
                <a:ext cx="914" cy="901"/>
              </a:xfrm>
              <a:custGeom>
                <a:avLst/>
                <a:gdLst/>
                <a:ahLst/>
                <a:cxnLst>
                  <a:cxn ang="0">
                    <a:pos x="705" y="0"/>
                  </a:cxn>
                  <a:cxn ang="0">
                    <a:pos x="0" y="0"/>
                  </a:cxn>
                  <a:cxn ang="0">
                    <a:pos x="0" y="718"/>
                  </a:cxn>
                  <a:cxn ang="0">
                    <a:pos x="207" y="718"/>
                  </a:cxn>
                  <a:cxn ang="0">
                    <a:pos x="258" y="778"/>
                  </a:cxn>
                  <a:cxn ang="0">
                    <a:pos x="455" y="778"/>
                  </a:cxn>
                  <a:cxn ang="0">
                    <a:pos x="510" y="718"/>
                  </a:cxn>
                  <a:cxn ang="0">
                    <a:pos x="705" y="718"/>
                  </a:cxn>
                  <a:cxn ang="0">
                    <a:pos x="705" y="0"/>
                  </a:cxn>
                </a:cxnLst>
                <a:rect l="0" t="0" r="r" b="b"/>
                <a:pathLst>
                  <a:path w="705" h="778">
                    <a:moveTo>
                      <a:pt x="705" y="0"/>
                    </a:moveTo>
                    <a:lnTo>
                      <a:pt x="0" y="0"/>
                    </a:lnTo>
                    <a:lnTo>
                      <a:pt x="0" y="718"/>
                    </a:lnTo>
                    <a:lnTo>
                      <a:pt x="207" y="718"/>
                    </a:lnTo>
                    <a:lnTo>
                      <a:pt x="258" y="778"/>
                    </a:lnTo>
                    <a:lnTo>
                      <a:pt x="455" y="778"/>
                    </a:lnTo>
                    <a:lnTo>
                      <a:pt x="510" y="718"/>
                    </a:lnTo>
                    <a:lnTo>
                      <a:pt x="705" y="718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81"/>
              <p:cNvSpPr>
                <a:spLocks noChangeAspect="1"/>
              </p:cNvSpPr>
              <p:nvPr/>
            </p:nvSpPr>
            <p:spPr bwMode="auto">
              <a:xfrm>
                <a:off x="2858" y="2093"/>
                <a:ext cx="813" cy="809"/>
              </a:xfrm>
              <a:custGeom>
                <a:avLst/>
                <a:gdLst/>
                <a:ahLst/>
                <a:cxnLst>
                  <a:cxn ang="0">
                    <a:pos x="397" y="697"/>
                  </a:cxn>
                  <a:cxn ang="0">
                    <a:pos x="236" y="697"/>
                  </a:cxn>
                  <a:cxn ang="0">
                    <a:pos x="185" y="637"/>
                  </a:cxn>
                  <a:cxn ang="0">
                    <a:pos x="0" y="637"/>
                  </a:cxn>
                  <a:cxn ang="0">
                    <a:pos x="0" y="0"/>
                  </a:cxn>
                  <a:cxn ang="0">
                    <a:pos x="625" y="0"/>
                  </a:cxn>
                  <a:cxn ang="0">
                    <a:pos x="625" y="637"/>
                  </a:cxn>
                  <a:cxn ang="0">
                    <a:pos x="453" y="637"/>
                  </a:cxn>
                  <a:cxn ang="0">
                    <a:pos x="397" y="697"/>
                  </a:cxn>
                </a:cxnLst>
                <a:rect l="0" t="0" r="r" b="b"/>
                <a:pathLst>
                  <a:path w="625" h="697">
                    <a:moveTo>
                      <a:pt x="397" y="697"/>
                    </a:moveTo>
                    <a:lnTo>
                      <a:pt x="236" y="697"/>
                    </a:lnTo>
                    <a:lnTo>
                      <a:pt x="185" y="637"/>
                    </a:lnTo>
                    <a:lnTo>
                      <a:pt x="0" y="637"/>
                    </a:lnTo>
                    <a:lnTo>
                      <a:pt x="0" y="0"/>
                    </a:lnTo>
                    <a:lnTo>
                      <a:pt x="625" y="0"/>
                    </a:lnTo>
                    <a:lnTo>
                      <a:pt x="625" y="637"/>
                    </a:lnTo>
                    <a:lnTo>
                      <a:pt x="453" y="637"/>
                    </a:lnTo>
                    <a:lnTo>
                      <a:pt x="397" y="69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82"/>
              <p:cNvSpPr>
                <a:spLocks noChangeAspect="1" noChangeArrowheads="1"/>
              </p:cNvSpPr>
              <p:nvPr/>
            </p:nvSpPr>
            <p:spPr bwMode="auto">
              <a:xfrm>
                <a:off x="2946" y="2174"/>
                <a:ext cx="644" cy="552"/>
              </a:xfrm>
              <a:prstGeom prst="rect">
                <a:avLst/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2645" y="2993"/>
                <a:ext cx="1210" cy="34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Rectangle 84"/>
              <p:cNvSpPr>
                <a:spLocks noChangeAspect="1" noChangeArrowheads="1"/>
              </p:cNvSpPr>
              <p:nvPr/>
            </p:nvSpPr>
            <p:spPr bwMode="auto">
              <a:xfrm>
                <a:off x="2697" y="3041"/>
                <a:ext cx="1106" cy="2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Rectangle 85"/>
              <p:cNvSpPr>
                <a:spLocks noChangeAspect="1" noChangeArrowheads="1"/>
              </p:cNvSpPr>
              <p:nvPr/>
            </p:nvSpPr>
            <p:spPr bwMode="auto">
              <a:xfrm>
                <a:off x="3377" y="3129"/>
                <a:ext cx="322" cy="4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Rectangle 86"/>
              <p:cNvSpPr>
                <a:spLocks noChangeAspect="1" noChangeArrowheads="1"/>
              </p:cNvSpPr>
              <p:nvPr/>
            </p:nvSpPr>
            <p:spPr bwMode="auto">
              <a:xfrm>
                <a:off x="3208" y="2816"/>
                <a:ext cx="117" cy="4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87"/>
              <p:cNvSpPr>
                <a:spLocks noChangeAspect="1"/>
              </p:cNvSpPr>
              <p:nvPr/>
            </p:nvSpPr>
            <p:spPr bwMode="auto">
              <a:xfrm>
                <a:off x="2177" y="2478"/>
                <a:ext cx="644" cy="883"/>
              </a:xfrm>
              <a:custGeom>
                <a:avLst/>
                <a:gdLst/>
                <a:ahLst/>
                <a:cxnLst>
                  <a:cxn ang="0">
                    <a:pos x="94" y="436"/>
                  </a:cxn>
                  <a:cxn ang="0">
                    <a:pos x="52" y="463"/>
                  </a:cxn>
                  <a:cxn ang="0">
                    <a:pos x="19" y="507"/>
                  </a:cxn>
                  <a:cxn ang="0">
                    <a:pos x="2" y="564"/>
                  </a:cxn>
                  <a:cxn ang="0">
                    <a:pos x="1" y="613"/>
                  </a:cxn>
                  <a:cxn ang="0">
                    <a:pos x="8" y="650"/>
                  </a:cxn>
                  <a:cxn ang="0">
                    <a:pos x="21" y="683"/>
                  </a:cxn>
                  <a:cxn ang="0">
                    <a:pos x="39" y="712"/>
                  </a:cxn>
                  <a:cxn ang="0">
                    <a:pos x="60" y="733"/>
                  </a:cxn>
                  <a:cxn ang="0">
                    <a:pos x="80" y="748"/>
                  </a:cxn>
                  <a:cxn ang="0">
                    <a:pos x="101" y="757"/>
                  </a:cxn>
                  <a:cxn ang="0">
                    <a:pos x="124" y="762"/>
                  </a:cxn>
                  <a:cxn ang="0">
                    <a:pos x="147" y="762"/>
                  </a:cxn>
                  <a:cxn ang="0">
                    <a:pos x="170" y="757"/>
                  </a:cxn>
                  <a:cxn ang="0">
                    <a:pos x="192" y="748"/>
                  </a:cxn>
                  <a:cxn ang="0">
                    <a:pos x="213" y="733"/>
                  </a:cxn>
                  <a:cxn ang="0">
                    <a:pos x="234" y="712"/>
                  </a:cxn>
                  <a:cxn ang="0">
                    <a:pos x="252" y="683"/>
                  </a:cxn>
                  <a:cxn ang="0">
                    <a:pos x="265" y="650"/>
                  </a:cxn>
                  <a:cxn ang="0">
                    <a:pos x="272" y="613"/>
                  </a:cxn>
                  <a:cxn ang="0">
                    <a:pos x="272" y="576"/>
                  </a:cxn>
                  <a:cxn ang="0">
                    <a:pos x="265" y="539"/>
                  </a:cxn>
                  <a:cxn ang="0">
                    <a:pos x="252" y="506"/>
                  </a:cxn>
                  <a:cxn ang="0">
                    <a:pos x="234" y="477"/>
                  </a:cxn>
                  <a:cxn ang="0">
                    <a:pos x="215" y="458"/>
                  </a:cxn>
                  <a:cxn ang="0">
                    <a:pos x="200" y="446"/>
                  </a:cxn>
                  <a:cxn ang="0">
                    <a:pos x="184" y="437"/>
                  </a:cxn>
                  <a:cxn ang="0">
                    <a:pos x="167" y="431"/>
                  </a:cxn>
                  <a:cxn ang="0">
                    <a:pos x="161" y="388"/>
                  </a:cxn>
                  <a:cxn ang="0">
                    <a:pos x="181" y="309"/>
                  </a:cxn>
                  <a:cxn ang="0">
                    <a:pos x="215" y="233"/>
                  </a:cxn>
                  <a:cxn ang="0">
                    <a:pos x="261" y="165"/>
                  </a:cxn>
                  <a:cxn ang="0">
                    <a:pos x="297" y="127"/>
                  </a:cxn>
                  <a:cxn ang="0">
                    <a:pos x="315" y="110"/>
                  </a:cxn>
                  <a:cxn ang="0">
                    <a:pos x="337" y="93"/>
                  </a:cxn>
                  <a:cxn ang="0">
                    <a:pos x="360" y="79"/>
                  </a:cxn>
                  <a:cxn ang="0">
                    <a:pos x="387" y="65"/>
                  </a:cxn>
                  <a:cxn ang="0">
                    <a:pos x="416" y="53"/>
                  </a:cxn>
                  <a:cxn ang="0">
                    <a:pos x="446" y="45"/>
                  </a:cxn>
                  <a:cxn ang="0">
                    <a:pos x="479" y="42"/>
                  </a:cxn>
                  <a:cxn ang="0">
                    <a:pos x="496" y="0"/>
                  </a:cxn>
                  <a:cxn ang="0">
                    <a:pos x="420" y="11"/>
                  </a:cxn>
                  <a:cxn ang="0">
                    <a:pos x="350" y="38"/>
                  </a:cxn>
                  <a:cxn ang="0">
                    <a:pos x="287" y="82"/>
                  </a:cxn>
                  <a:cxn ang="0">
                    <a:pos x="231" y="137"/>
                  </a:cxn>
                  <a:cxn ang="0">
                    <a:pos x="186" y="203"/>
                  </a:cxn>
                  <a:cxn ang="0">
                    <a:pos x="151" y="274"/>
                  </a:cxn>
                  <a:cxn ang="0">
                    <a:pos x="129" y="352"/>
                  </a:cxn>
                  <a:cxn ang="0">
                    <a:pos x="119" y="429"/>
                  </a:cxn>
                </a:cxnLst>
                <a:rect l="0" t="0" r="r" b="b"/>
                <a:pathLst>
                  <a:path w="496" h="763">
                    <a:moveTo>
                      <a:pt x="119" y="429"/>
                    </a:moveTo>
                    <a:lnTo>
                      <a:pt x="94" y="436"/>
                    </a:lnTo>
                    <a:lnTo>
                      <a:pt x="71" y="447"/>
                    </a:lnTo>
                    <a:lnTo>
                      <a:pt x="52" y="463"/>
                    </a:lnTo>
                    <a:lnTo>
                      <a:pt x="34" y="484"/>
                    </a:lnTo>
                    <a:lnTo>
                      <a:pt x="19" y="507"/>
                    </a:lnTo>
                    <a:lnTo>
                      <a:pt x="9" y="535"/>
                    </a:lnTo>
                    <a:lnTo>
                      <a:pt x="2" y="564"/>
                    </a:lnTo>
                    <a:lnTo>
                      <a:pt x="0" y="595"/>
                    </a:lnTo>
                    <a:lnTo>
                      <a:pt x="1" y="613"/>
                    </a:lnTo>
                    <a:lnTo>
                      <a:pt x="3" y="631"/>
                    </a:lnTo>
                    <a:lnTo>
                      <a:pt x="8" y="650"/>
                    </a:lnTo>
                    <a:lnTo>
                      <a:pt x="14" y="666"/>
                    </a:lnTo>
                    <a:lnTo>
                      <a:pt x="21" y="683"/>
                    </a:lnTo>
                    <a:lnTo>
                      <a:pt x="29" y="698"/>
                    </a:lnTo>
                    <a:lnTo>
                      <a:pt x="39" y="712"/>
                    </a:lnTo>
                    <a:lnTo>
                      <a:pt x="51" y="725"/>
                    </a:lnTo>
                    <a:lnTo>
                      <a:pt x="60" y="733"/>
                    </a:lnTo>
                    <a:lnTo>
                      <a:pt x="70" y="741"/>
                    </a:lnTo>
                    <a:lnTo>
                      <a:pt x="80" y="748"/>
                    </a:lnTo>
                    <a:lnTo>
                      <a:pt x="91" y="752"/>
                    </a:lnTo>
                    <a:lnTo>
                      <a:pt x="101" y="757"/>
                    </a:lnTo>
                    <a:lnTo>
                      <a:pt x="113" y="760"/>
                    </a:lnTo>
                    <a:lnTo>
                      <a:pt x="124" y="762"/>
                    </a:lnTo>
                    <a:lnTo>
                      <a:pt x="136" y="763"/>
                    </a:lnTo>
                    <a:lnTo>
                      <a:pt x="147" y="762"/>
                    </a:lnTo>
                    <a:lnTo>
                      <a:pt x="160" y="760"/>
                    </a:lnTo>
                    <a:lnTo>
                      <a:pt x="170" y="757"/>
                    </a:lnTo>
                    <a:lnTo>
                      <a:pt x="182" y="752"/>
                    </a:lnTo>
                    <a:lnTo>
                      <a:pt x="192" y="748"/>
                    </a:lnTo>
                    <a:lnTo>
                      <a:pt x="203" y="741"/>
                    </a:lnTo>
                    <a:lnTo>
                      <a:pt x="213" y="733"/>
                    </a:lnTo>
                    <a:lnTo>
                      <a:pt x="222" y="725"/>
                    </a:lnTo>
                    <a:lnTo>
                      <a:pt x="234" y="712"/>
                    </a:lnTo>
                    <a:lnTo>
                      <a:pt x="244" y="698"/>
                    </a:lnTo>
                    <a:lnTo>
                      <a:pt x="252" y="683"/>
                    </a:lnTo>
                    <a:lnTo>
                      <a:pt x="260" y="666"/>
                    </a:lnTo>
                    <a:lnTo>
                      <a:pt x="265" y="650"/>
                    </a:lnTo>
                    <a:lnTo>
                      <a:pt x="269" y="631"/>
                    </a:lnTo>
                    <a:lnTo>
                      <a:pt x="272" y="613"/>
                    </a:lnTo>
                    <a:lnTo>
                      <a:pt x="273" y="595"/>
                    </a:lnTo>
                    <a:lnTo>
                      <a:pt x="272" y="576"/>
                    </a:lnTo>
                    <a:lnTo>
                      <a:pt x="269" y="558"/>
                    </a:lnTo>
                    <a:lnTo>
                      <a:pt x="265" y="539"/>
                    </a:lnTo>
                    <a:lnTo>
                      <a:pt x="260" y="522"/>
                    </a:lnTo>
                    <a:lnTo>
                      <a:pt x="252" y="506"/>
                    </a:lnTo>
                    <a:lnTo>
                      <a:pt x="244" y="491"/>
                    </a:lnTo>
                    <a:lnTo>
                      <a:pt x="234" y="477"/>
                    </a:lnTo>
                    <a:lnTo>
                      <a:pt x="222" y="464"/>
                    </a:lnTo>
                    <a:lnTo>
                      <a:pt x="215" y="458"/>
                    </a:lnTo>
                    <a:lnTo>
                      <a:pt x="207" y="452"/>
                    </a:lnTo>
                    <a:lnTo>
                      <a:pt x="200" y="446"/>
                    </a:lnTo>
                    <a:lnTo>
                      <a:pt x="192" y="441"/>
                    </a:lnTo>
                    <a:lnTo>
                      <a:pt x="184" y="437"/>
                    </a:lnTo>
                    <a:lnTo>
                      <a:pt x="175" y="433"/>
                    </a:lnTo>
                    <a:lnTo>
                      <a:pt x="167" y="431"/>
                    </a:lnTo>
                    <a:lnTo>
                      <a:pt x="158" y="429"/>
                    </a:lnTo>
                    <a:lnTo>
                      <a:pt x="161" y="388"/>
                    </a:lnTo>
                    <a:lnTo>
                      <a:pt x="169" y="349"/>
                    </a:lnTo>
                    <a:lnTo>
                      <a:pt x="181" y="309"/>
                    </a:lnTo>
                    <a:lnTo>
                      <a:pt x="196" y="271"/>
                    </a:lnTo>
                    <a:lnTo>
                      <a:pt x="215" y="233"/>
                    </a:lnTo>
                    <a:lnTo>
                      <a:pt x="236" y="198"/>
                    </a:lnTo>
                    <a:lnTo>
                      <a:pt x="261" y="165"/>
                    </a:lnTo>
                    <a:lnTo>
                      <a:pt x="289" y="135"/>
                    </a:lnTo>
                    <a:lnTo>
                      <a:pt x="297" y="127"/>
                    </a:lnTo>
                    <a:lnTo>
                      <a:pt x="306" y="119"/>
                    </a:lnTo>
                    <a:lnTo>
                      <a:pt x="315" y="110"/>
                    </a:lnTo>
                    <a:lnTo>
                      <a:pt x="326" y="102"/>
                    </a:lnTo>
                    <a:lnTo>
                      <a:pt x="337" y="93"/>
                    </a:lnTo>
                    <a:lnTo>
                      <a:pt x="349" y="85"/>
                    </a:lnTo>
                    <a:lnTo>
                      <a:pt x="360" y="79"/>
                    </a:lnTo>
                    <a:lnTo>
                      <a:pt x="374" y="72"/>
                    </a:lnTo>
                    <a:lnTo>
                      <a:pt x="387" y="65"/>
                    </a:lnTo>
                    <a:lnTo>
                      <a:pt x="401" y="59"/>
                    </a:lnTo>
                    <a:lnTo>
                      <a:pt x="416" y="53"/>
                    </a:lnTo>
                    <a:lnTo>
                      <a:pt x="431" y="49"/>
                    </a:lnTo>
                    <a:lnTo>
                      <a:pt x="446" y="45"/>
                    </a:lnTo>
                    <a:lnTo>
                      <a:pt x="463" y="43"/>
                    </a:lnTo>
                    <a:lnTo>
                      <a:pt x="479" y="42"/>
                    </a:lnTo>
                    <a:lnTo>
                      <a:pt x="496" y="41"/>
                    </a:lnTo>
                    <a:lnTo>
                      <a:pt x="496" y="0"/>
                    </a:lnTo>
                    <a:lnTo>
                      <a:pt x="457" y="2"/>
                    </a:lnTo>
                    <a:lnTo>
                      <a:pt x="420" y="11"/>
                    </a:lnTo>
                    <a:lnTo>
                      <a:pt x="383" y="22"/>
                    </a:lnTo>
                    <a:lnTo>
                      <a:pt x="350" y="38"/>
                    </a:lnTo>
                    <a:lnTo>
                      <a:pt x="317" y="58"/>
                    </a:lnTo>
                    <a:lnTo>
                      <a:pt x="287" y="82"/>
                    </a:lnTo>
                    <a:lnTo>
                      <a:pt x="258" y="107"/>
                    </a:lnTo>
                    <a:lnTo>
                      <a:pt x="231" y="137"/>
                    </a:lnTo>
                    <a:lnTo>
                      <a:pt x="207" y="168"/>
                    </a:lnTo>
                    <a:lnTo>
                      <a:pt x="186" y="203"/>
                    </a:lnTo>
                    <a:lnTo>
                      <a:pt x="167" y="237"/>
                    </a:lnTo>
                    <a:lnTo>
                      <a:pt x="151" y="274"/>
                    </a:lnTo>
                    <a:lnTo>
                      <a:pt x="138" y="312"/>
                    </a:lnTo>
                    <a:lnTo>
                      <a:pt x="129" y="352"/>
                    </a:lnTo>
                    <a:lnTo>
                      <a:pt x="122" y="390"/>
                    </a:lnTo>
                    <a:lnTo>
                      <a:pt x="119" y="4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88"/>
              <p:cNvSpPr>
                <a:spLocks noChangeAspect="1"/>
              </p:cNvSpPr>
              <p:nvPr/>
            </p:nvSpPr>
            <p:spPr bwMode="auto">
              <a:xfrm>
                <a:off x="2229" y="3122"/>
                <a:ext cx="249" cy="193"/>
              </a:xfrm>
              <a:custGeom>
                <a:avLst/>
                <a:gdLst/>
                <a:ahLst/>
                <a:cxnLst>
                  <a:cxn ang="0">
                    <a:pos x="96" y="167"/>
                  </a:cxn>
                  <a:cxn ang="0">
                    <a:pos x="88" y="167"/>
                  </a:cxn>
                  <a:cxn ang="0">
                    <a:pos x="81" y="166"/>
                  </a:cxn>
                  <a:cxn ang="0">
                    <a:pos x="73" y="164"/>
                  </a:cxn>
                  <a:cxn ang="0">
                    <a:pos x="66" y="161"/>
                  </a:cxn>
                  <a:cxn ang="0">
                    <a:pos x="59" y="157"/>
                  </a:cxn>
                  <a:cxn ang="0">
                    <a:pos x="52" y="153"/>
                  </a:cxn>
                  <a:cxn ang="0">
                    <a:pos x="45" y="148"/>
                  </a:cxn>
                  <a:cxn ang="0">
                    <a:pos x="38" y="142"/>
                  </a:cxn>
                  <a:cxn ang="0">
                    <a:pos x="30" y="132"/>
                  </a:cxn>
                  <a:cxn ang="0">
                    <a:pos x="22" y="121"/>
                  </a:cxn>
                  <a:cxn ang="0">
                    <a:pos x="15" y="109"/>
                  </a:cxn>
                  <a:cxn ang="0">
                    <a:pos x="11" y="96"/>
                  </a:cxn>
                  <a:cxn ang="0">
                    <a:pos x="6" y="83"/>
                  </a:cxn>
                  <a:cxn ang="0">
                    <a:pos x="2" y="70"/>
                  </a:cxn>
                  <a:cxn ang="0">
                    <a:pos x="1" y="55"/>
                  </a:cxn>
                  <a:cxn ang="0">
                    <a:pos x="0" y="40"/>
                  </a:cxn>
                  <a:cxn ang="0">
                    <a:pos x="0" y="29"/>
                  </a:cxn>
                  <a:cxn ang="0">
                    <a:pos x="1" y="20"/>
                  </a:cxn>
                  <a:cxn ang="0">
                    <a:pos x="2" y="10"/>
                  </a:cxn>
                  <a:cxn ang="0">
                    <a:pos x="5" y="0"/>
                  </a:cxn>
                  <a:cxn ang="0">
                    <a:pos x="188" y="0"/>
                  </a:cxn>
                  <a:cxn ang="0">
                    <a:pos x="189" y="10"/>
                  </a:cxn>
                  <a:cxn ang="0">
                    <a:pos x="191" y="20"/>
                  </a:cxn>
                  <a:cxn ang="0">
                    <a:pos x="193" y="29"/>
                  </a:cxn>
                  <a:cxn ang="0">
                    <a:pos x="193" y="40"/>
                  </a:cxn>
                  <a:cxn ang="0">
                    <a:pos x="190" y="65"/>
                  </a:cxn>
                  <a:cxn ang="0">
                    <a:pos x="184" y="89"/>
                  </a:cxn>
                  <a:cxn ang="0">
                    <a:pos x="176" y="111"/>
                  </a:cxn>
                  <a:cxn ang="0">
                    <a:pos x="164" y="129"/>
                  </a:cxn>
                  <a:cxn ang="0">
                    <a:pos x="150" y="146"/>
                  </a:cxn>
                  <a:cxn ang="0">
                    <a:pos x="134" y="157"/>
                  </a:cxn>
                  <a:cxn ang="0">
                    <a:pos x="115" y="165"/>
                  </a:cxn>
                  <a:cxn ang="0">
                    <a:pos x="96" y="167"/>
                  </a:cxn>
                </a:cxnLst>
                <a:rect l="0" t="0" r="r" b="b"/>
                <a:pathLst>
                  <a:path w="193" h="167">
                    <a:moveTo>
                      <a:pt x="96" y="167"/>
                    </a:moveTo>
                    <a:lnTo>
                      <a:pt x="88" y="167"/>
                    </a:lnTo>
                    <a:lnTo>
                      <a:pt x="81" y="166"/>
                    </a:lnTo>
                    <a:lnTo>
                      <a:pt x="73" y="164"/>
                    </a:lnTo>
                    <a:lnTo>
                      <a:pt x="66" y="161"/>
                    </a:lnTo>
                    <a:lnTo>
                      <a:pt x="59" y="157"/>
                    </a:lnTo>
                    <a:lnTo>
                      <a:pt x="52" y="153"/>
                    </a:lnTo>
                    <a:lnTo>
                      <a:pt x="45" y="148"/>
                    </a:lnTo>
                    <a:lnTo>
                      <a:pt x="38" y="142"/>
                    </a:lnTo>
                    <a:lnTo>
                      <a:pt x="30" y="132"/>
                    </a:lnTo>
                    <a:lnTo>
                      <a:pt x="22" y="121"/>
                    </a:lnTo>
                    <a:lnTo>
                      <a:pt x="15" y="109"/>
                    </a:lnTo>
                    <a:lnTo>
                      <a:pt x="11" y="96"/>
                    </a:lnTo>
                    <a:lnTo>
                      <a:pt x="6" y="83"/>
                    </a:lnTo>
                    <a:lnTo>
                      <a:pt x="2" y="70"/>
                    </a:lnTo>
                    <a:lnTo>
                      <a:pt x="1" y="55"/>
                    </a:lnTo>
                    <a:lnTo>
                      <a:pt x="0" y="40"/>
                    </a:lnTo>
                    <a:lnTo>
                      <a:pt x="0" y="29"/>
                    </a:lnTo>
                    <a:lnTo>
                      <a:pt x="1" y="20"/>
                    </a:lnTo>
                    <a:lnTo>
                      <a:pt x="2" y="10"/>
                    </a:lnTo>
                    <a:lnTo>
                      <a:pt x="5" y="0"/>
                    </a:lnTo>
                    <a:lnTo>
                      <a:pt x="188" y="0"/>
                    </a:lnTo>
                    <a:lnTo>
                      <a:pt x="189" y="10"/>
                    </a:lnTo>
                    <a:lnTo>
                      <a:pt x="191" y="20"/>
                    </a:lnTo>
                    <a:lnTo>
                      <a:pt x="193" y="29"/>
                    </a:lnTo>
                    <a:lnTo>
                      <a:pt x="193" y="40"/>
                    </a:lnTo>
                    <a:lnTo>
                      <a:pt x="190" y="65"/>
                    </a:lnTo>
                    <a:lnTo>
                      <a:pt x="184" y="89"/>
                    </a:lnTo>
                    <a:lnTo>
                      <a:pt x="176" y="111"/>
                    </a:lnTo>
                    <a:lnTo>
                      <a:pt x="164" y="129"/>
                    </a:lnTo>
                    <a:lnTo>
                      <a:pt x="150" y="146"/>
                    </a:lnTo>
                    <a:lnTo>
                      <a:pt x="134" y="157"/>
                    </a:lnTo>
                    <a:lnTo>
                      <a:pt x="115" y="165"/>
                    </a:lnTo>
                    <a:lnTo>
                      <a:pt x="96" y="16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89"/>
              <p:cNvSpPr>
                <a:spLocks noChangeAspect="1"/>
              </p:cNvSpPr>
              <p:nvPr/>
            </p:nvSpPr>
            <p:spPr bwMode="auto">
              <a:xfrm>
                <a:off x="2255" y="3018"/>
                <a:ext cx="197" cy="58"/>
              </a:xfrm>
              <a:custGeom>
                <a:avLst/>
                <a:gdLst/>
                <a:ahLst/>
                <a:cxnLst>
                  <a:cxn ang="0">
                    <a:pos x="151" y="48"/>
                  </a:cxn>
                  <a:cxn ang="0">
                    <a:pos x="0" y="48"/>
                  </a:cxn>
                  <a:cxn ang="0">
                    <a:pos x="3" y="42"/>
                  </a:cxn>
                  <a:cxn ang="0">
                    <a:pos x="8" y="37"/>
                  </a:cxn>
                  <a:cxn ang="0">
                    <a:pos x="13" y="31"/>
                  </a:cxn>
                  <a:cxn ang="0">
                    <a:pos x="17" y="25"/>
                  </a:cxn>
                  <a:cxn ang="0">
                    <a:pos x="24" y="19"/>
                  </a:cxn>
                  <a:cxn ang="0">
                    <a:pos x="31" y="15"/>
                  </a:cxn>
                  <a:cxn ang="0">
                    <a:pos x="38" y="10"/>
                  </a:cxn>
                  <a:cxn ang="0">
                    <a:pos x="45" y="7"/>
                  </a:cxn>
                  <a:cxn ang="0">
                    <a:pos x="52" y="3"/>
                  </a:cxn>
                  <a:cxn ang="0">
                    <a:pos x="60" y="1"/>
                  </a:cxn>
                  <a:cxn ang="0">
                    <a:pos x="67" y="0"/>
                  </a:cxn>
                  <a:cxn ang="0">
                    <a:pos x="75" y="0"/>
                  </a:cxn>
                  <a:cxn ang="0">
                    <a:pos x="83" y="0"/>
                  </a:cxn>
                  <a:cxn ang="0">
                    <a:pos x="91" y="1"/>
                  </a:cxn>
                  <a:cxn ang="0">
                    <a:pos x="98" y="3"/>
                  </a:cxn>
                  <a:cxn ang="0">
                    <a:pos x="106" y="7"/>
                  </a:cxn>
                  <a:cxn ang="0">
                    <a:pos x="113" y="10"/>
                  </a:cxn>
                  <a:cxn ang="0">
                    <a:pos x="120" y="15"/>
                  </a:cxn>
                  <a:cxn ang="0">
                    <a:pos x="127" y="19"/>
                  </a:cxn>
                  <a:cxn ang="0">
                    <a:pos x="132" y="25"/>
                  </a:cxn>
                  <a:cxn ang="0">
                    <a:pos x="137" y="31"/>
                  </a:cxn>
                  <a:cxn ang="0">
                    <a:pos x="142" y="37"/>
                  </a:cxn>
                  <a:cxn ang="0">
                    <a:pos x="146" y="42"/>
                  </a:cxn>
                  <a:cxn ang="0">
                    <a:pos x="151" y="48"/>
                  </a:cxn>
                </a:cxnLst>
                <a:rect l="0" t="0" r="r" b="b"/>
                <a:pathLst>
                  <a:path w="151" h="48">
                    <a:moveTo>
                      <a:pt x="151" y="48"/>
                    </a:moveTo>
                    <a:lnTo>
                      <a:pt x="0" y="48"/>
                    </a:lnTo>
                    <a:lnTo>
                      <a:pt x="3" y="42"/>
                    </a:lnTo>
                    <a:lnTo>
                      <a:pt x="8" y="37"/>
                    </a:lnTo>
                    <a:lnTo>
                      <a:pt x="13" y="31"/>
                    </a:lnTo>
                    <a:lnTo>
                      <a:pt x="17" y="25"/>
                    </a:lnTo>
                    <a:lnTo>
                      <a:pt x="24" y="19"/>
                    </a:lnTo>
                    <a:lnTo>
                      <a:pt x="31" y="15"/>
                    </a:lnTo>
                    <a:lnTo>
                      <a:pt x="38" y="10"/>
                    </a:lnTo>
                    <a:lnTo>
                      <a:pt x="45" y="7"/>
                    </a:lnTo>
                    <a:lnTo>
                      <a:pt x="52" y="3"/>
                    </a:lnTo>
                    <a:lnTo>
                      <a:pt x="60" y="1"/>
                    </a:lnTo>
                    <a:lnTo>
                      <a:pt x="67" y="0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91" y="1"/>
                    </a:lnTo>
                    <a:lnTo>
                      <a:pt x="98" y="3"/>
                    </a:lnTo>
                    <a:lnTo>
                      <a:pt x="106" y="7"/>
                    </a:lnTo>
                    <a:lnTo>
                      <a:pt x="113" y="10"/>
                    </a:lnTo>
                    <a:lnTo>
                      <a:pt x="120" y="15"/>
                    </a:lnTo>
                    <a:lnTo>
                      <a:pt x="127" y="19"/>
                    </a:lnTo>
                    <a:lnTo>
                      <a:pt x="132" y="25"/>
                    </a:lnTo>
                    <a:lnTo>
                      <a:pt x="137" y="31"/>
                    </a:lnTo>
                    <a:lnTo>
                      <a:pt x="142" y="37"/>
                    </a:lnTo>
                    <a:lnTo>
                      <a:pt x="146" y="42"/>
                    </a:lnTo>
                    <a:lnTo>
                      <a:pt x="151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90"/>
              <p:cNvSpPr>
                <a:spLocks noChangeAspect="1"/>
              </p:cNvSpPr>
              <p:nvPr/>
            </p:nvSpPr>
            <p:spPr bwMode="auto">
              <a:xfrm>
                <a:off x="2756" y="3081"/>
                <a:ext cx="44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1"/>
              <p:cNvSpPr>
                <a:spLocks noChangeAspect="1"/>
              </p:cNvSpPr>
              <p:nvPr/>
            </p:nvSpPr>
            <p:spPr bwMode="auto">
              <a:xfrm>
                <a:off x="2839" y="3081"/>
                <a:ext cx="45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92"/>
              <p:cNvSpPr>
                <a:spLocks noChangeAspect="1"/>
              </p:cNvSpPr>
              <p:nvPr/>
            </p:nvSpPr>
            <p:spPr bwMode="auto">
              <a:xfrm>
                <a:off x="2922" y="3081"/>
                <a:ext cx="45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93"/>
              <p:cNvSpPr>
                <a:spLocks noChangeAspect="1"/>
              </p:cNvSpPr>
              <p:nvPr/>
            </p:nvSpPr>
            <p:spPr bwMode="auto">
              <a:xfrm>
                <a:off x="3006" y="3081"/>
                <a:ext cx="44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94"/>
              <p:cNvSpPr>
                <a:spLocks noChangeAspect="1"/>
              </p:cNvSpPr>
              <p:nvPr/>
            </p:nvSpPr>
            <p:spPr bwMode="auto">
              <a:xfrm>
                <a:off x="2756" y="3150"/>
                <a:ext cx="44" cy="40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95"/>
              <p:cNvSpPr>
                <a:spLocks noChangeAspect="1"/>
              </p:cNvSpPr>
              <p:nvPr/>
            </p:nvSpPr>
            <p:spPr bwMode="auto">
              <a:xfrm>
                <a:off x="2839" y="3150"/>
                <a:ext cx="45" cy="40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96"/>
              <p:cNvSpPr>
                <a:spLocks noChangeAspect="1"/>
              </p:cNvSpPr>
              <p:nvPr/>
            </p:nvSpPr>
            <p:spPr bwMode="auto">
              <a:xfrm>
                <a:off x="2922" y="3150"/>
                <a:ext cx="45" cy="40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97"/>
              <p:cNvSpPr>
                <a:spLocks noChangeAspect="1"/>
              </p:cNvSpPr>
              <p:nvPr/>
            </p:nvSpPr>
            <p:spPr bwMode="auto">
              <a:xfrm>
                <a:off x="3006" y="3150"/>
                <a:ext cx="44" cy="40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98"/>
              <p:cNvSpPr>
                <a:spLocks noChangeAspect="1"/>
              </p:cNvSpPr>
              <p:nvPr/>
            </p:nvSpPr>
            <p:spPr bwMode="auto">
              <a:xfrm>
                <a:off x="2756" y="3220"/>
                <a:ext cx="44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8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8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99"/>
              <p:cNvSpPr>
                <a:spLocks noChangeAspect="1"/>
              </p:cNvSpPr>
              <p:nvPr/>
            </p:nvSpPr>
            <p:spPr bwMode="auto">
              <a:xfrm>
                <a:off x="2839" y="3220"/>
                <a:ext cx="45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8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8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8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0"/>
              <p:cNvSpPr>
                <a:spLocks noChangeAspect="1"/>
              </p:cNvSpPr>
              <p:nvPr/>
            </p:nvSpPr>
            <p:spPr bwMode="auto">
              <a:xfrm>
                <a:off x="2922" y="3220"/>
                <a:ext cx="45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8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8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01"/>
              <p:cNvSpPr>
                <a:spLocks noChangeAspect="1"/>
              </p:cNvSpPr>
              <p:nvPr/>
            </p:nvSpPr>
            <p:spPr bwMode="auto">
              <a:xfrm>
                <a:off x="3006" y="3220"/>
                <a:ext cx="44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8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8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8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703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Hazard in Hong Kong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eaLnBrk="1" hangingPunct="1">
              <a:buNone/>
            </a:pPr>
            <a:r>
              <a:rPr lang="en-US" sz="1600" dirty="0">
                <a:cs typeface="Times New Roman" panose="02020603050405020304" pitchFamily="18" charset="0"/>
              </a:rPr>
              <a:t>Mass movement of rock, debris or earth down a </a:t>
            </a:r>
            <a:r>
              <a:rPr lang="en-US" sz="1600" dirty="0" smtClean="0">
                <a:cs typeface="Times New Roman" panose="02020603050405020304" pitchFamily="18" charset="0"/>
              </a:rPr>
              <a:t>slope, </a:t>
            </a:r>
            <a:r>
              <a:rPr lang="en-US" sz="1600" dirty="0">
                <a:cs typeface="Times New Roman" panose="02020603050405020304" pitchFamily="18" charset="0"/>
              </a:rPr>
              <a:t>which can be triggered by various external stimuli, considered as one of the most damaging disaster in the world.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</a:pPr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C81FD6-9B21-46B9-951B-41E09BE66B74}" type="slidenum">
              <a:rPr lang="cs-CZ" altLang="en-US" smtClean="0"/>
              <a:pPr/>
              <a:t>2</a:t>
            </a:fld>
            <a:endParaRPr lang="cs-CZ" altLang="en-US"/>
          </a:p>
        </p:txBody>
      </p:sp>
      <p:pic>
        <p:nvPicPr>
          <p:cNvPr id="5" name="Picture 2" descr="http://www.hkedcity.net/iclub_files/a/1/101/webpage/Feature/200708/images/photo/1982a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04991"/>
            <a:ext cx="4332582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5856" y="5731770"/>
            <a:ext cx="277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Lam Tin, Kowloon (1982)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3</a:t>
            </a:fld>
            <a:endParaRPr lang="cs-CZ" altLang="en-US"/>
          </a:p>
        </p:txBody>
      </p:sp>
      <p:pic>
        <p:nvPicPr>
          <p:cNvPr id="6" name="Picture 2" descr="C:\Documents and Settings\jrhuang\Application Data\Tencent\Users\382734322\QQ\WinTemp\RichOle\@X~W]A7Y~NIO0(JVZQ8D2_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6"/>
          <a:stretch/>
        </p:blipFill>
        <p:spPr bwMode="auto">
          <a:xfrm>
            <a:off x="5508104" y="1883277"/>
            <a:ext cx="2531529" cy="148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95736" y="3439436"/>
            <a:ext cx="2772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Man-made slope failure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220072" y="3460922"/>
            <a:ext cx="318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Natural terrain slope failure</a:t>
            </a:r>
            <a:endParaRPr lang="en-US" sz="1600" dirty="0"/>
          </a:p>
        </p:txBody>
      </p:sp>
      <p:pic>
        <p:nvPicPr>
          <p:cNvPr id="9" name="Picture 3" descr="C:\Documents and Settings\jrhuang\Application Data\Tencent\Users\382734322\QQ\WinTemp\RichOle\})D(F)3@]]RL{}A{[S0[5W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3871484"/>
            <a:ext cx="2664297" cy="157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39752" y="5510702"/>
            <a:ext cx="6923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Encroachment of built environment and increasing risk of landslide</a:t>
            </a:r>
            <a:endParaRPr lang="en-US" sz="1600" dirty="0"/>
          </a:p>
        </p:txBody>
      </p:sp>
      <p:pic>
        <p:nvPicPr>
          <p:cNvPr id="11" name="Picture 4" descr="C:\Documents and Settings\jrhuang\Application Data\Tencent\Users\382734322\QQ\WinTemp\RichOle\7QLD0LQ2ZQF2Z(BSS}6YO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71484"/>
            <a:ext cx="2531529" cy="157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C:\Documents and Settings\jrhuang\Application Data\Tencent\Users\382734322\QQ\WinTemp\RichOle\@X~W]A7Y~NIO0(JVZQ8D2_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65" b="3329"/>
          <a:stretch/>
        </p:blipFill>
        <p:spPr bwMode="auto">
          <a:xfrm>
            <a:off x="2247168" y="1883276"/>
            <a:ext cx="2684872" cy="148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Hazard </a:t>
            </a:r>
            <a:br>
              <a:rPr lang="en-AU" dirty="0"/>
            </a:br>
            <a:r>
              <a:rPr lang="en-AU" dirty="0"/>
              <a:t>in Hong Kong</a:t>
            </a:r>
          </a:p>
        </p:txBody>
      </p:sp>
    </p:spTree>
    <p:extLst>
      <p:ext uri="{BB962C8B-B14F-4D97-AF65-F5344CB8AC3E}">
        <p14:creationId xmlns:p14="http://schemas.microsoft.com/office/powerpoint/2010/main" val="103929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4</a:t>
            </a:fld>
            <a:endParaRPr lang="cs-CZ" alt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83910116"/>
              </p:ext>
            </p:extLst>
          </p:nvPr>
        </p:nvGraphicFramePr>
        <p:xfrm>
          <a:off x="2220416" y="25333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2123728" y="5373216"/>
            <a:ext cx="1728192" cy="792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Geotechnical/</a:t>
            </a:r>
          </a:p>
          <a:p>
            <a:pPr algn="ctr"/>
            <a:r>
              <a:rPr lang="en-US" sz="1400" dirty="0" smtClean="0"/>
              <a:t>statistical model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572000" y="5373216"/>
            <a:ext cx="1728192" cy="792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scale-adaptive physical/empirical model</a:t>
            </a:r>
            <a:endParaRPr lang="en-US" sz="1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Methodology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Landslide susceptibility mapping:</a:t>
            </a:r>
          </a:p>
          <a:p>
            <a:pPr lvl="1"/>
            <a:r>
              <a:rPr lang="en-AU" dirty="0"/>
              <a:t>A quantitative or qualitative assessment of the classification, volume (or area), and spatial distribution of landslides which may potentially occur in an area</a:t>
            </a:r>
            <a:r>
              <a:rPr lang="en-AU" dirty="0" smtClean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53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8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cs typeface="Times New Roman" panose="02020603050405020304" pitchFamily="18" charset="0"/>
              </a:rPr>
              <a:t>Research Framework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5</a:t>
            </a:fld>
            <a:endParaRPr lang="cs-CZ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Study site selection and reconnaissance field investigation</a:t>
            </a:r>
          </a:p>
          <a:p>
            <a:r>
              <a:rPr lang="en-AU" sz="2000" dirty="0"/>
              <a:t>Spatial data acquisition and specification</a:t>
            </a:r>
          </a:p>
          <a:p>
            <a:r>
              <a:rPr lang="en-AU" sz="2000" dirty="0"/>
              <a:t>Hydrological ground data collection and rainfall/runoff analysis</a:t>
            </a:r>
          </a:p>
          <a:p>
            <a:r>
              <a:rPr lang="en-AU" sz="2000" dirty="0"/>
              <a:t>Surface/sub-surface water discharge analysis</a:t>
            </a:r>
          </a:p>
          <a:p>
            <a:r>
              <a:rPr lang="en-AU" sz="2000" dirty="0"/>
              <a:t>The development of landslide susceptibility and risk analysis model</a:t>
            </a:r>
          </a:p>
          <a:p>
            <a:r>
              <a:rPr lang="en-AU" sz="2000" dirty="0"/>
              <a:t>Field tests and rainfall-runoff simulation experiment</a:t>
            </a:r>
          </a:p>
          <a:p>
            <a:r>
              <a:rPr lang="en-AU" sz="2000" dirty="0"/>
              <a:t>Computer platform implementation</a:t>
            </a:r>
          </a:p>
          <a:p>
            <a:r>
              <a:rPr lang="en-AU" sz="2000" dirty="0"/>
              <a:t>System calibration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21509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z="2000" b="1" dirty="0" smtClean="0"/>
              <a:t>Historical </a:t>
            </a:r>
            <a:r>
              <a:rPr lang="en-US" sz="2000" b="1" dirty="0"/>
              <a:t>landslide inventory (ENTLI database from CEDD</a:t>
            </a:r>
            <a:r>
              <a:rPr lang="en-US" sz="2000" b="1" dirty="0" smtClean="0"/>
              <a:t>)</a:t>
            </a:r>
            <a:endParaRPr lang="en-US" sz="2000" dirty="0"/>
          </a:p>
          <a:p>
            <a:pPr algn="just" eaLnBrk="1" hangingPunct="1"/>
            <a:r>
              <a:rPr lang="en-US" sz="2000" b="1" dirty="0"/>
              <a:t>Environmental parameters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Elevation (terrain slope and aspect, etc.)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Vegetation Index (NDVI)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Lithology (1:20,000 geology map)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Distance to fault line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Distance to major stream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altLang="zh-CN" sz="1200" dirty="0"/>
              <a:t>Land cover</a:t>
            </a:r>
            <a:r>
              <a:rPr lang="en-US" sz="1200" dirty="0"/>
              <a:t> </a:t>
            </a:r>
          </a:p>
          <a:p>
            <a:pPr algn="just" eaLnBrk="1" hangingPunct="1"/>
            <a:r>
              <a:rPr lang="en-US" sz="2000" b="1" dirty="0"/>
              <a:t>Landslide triggering </a:t>
            </a:r>
            <a:r>
              <a:rPr lang="en-US" sz="2000" b="1" dirty="0" smtClean="0"/>
              <a:t>factors </a:t>
            </a:r>
            <a:r>
              <a:rPr lang="en-US" altLang="zh-CN" sz="2000" b="1" dirty="0" smtClean="0"/>
              <a:t>and its consequence</a:t>
            </a:r>
            <a:endParaRPr lang="en-US" sz="2000" b="1" dirty="0"/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Rainfall gauge data (archive, real time and forecast</a:t>
            </a:r>
            <a:r>
              <a:rPr lang="en-US" sz="1200" dirty="0" smtClean="0"/>
              <a:t>)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 smtClean="0"/>
              <a:t>Service  run-off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 smtClean="0"/>
              <a:t>Soil </a:t>
            </a:r>
            <a:r>
              <a:rPr lang="en-US" sz="1200" dirty="0" err="1" smtClean="0"/>
              <a:t>hydorlogy</a:t>
            </a:r>
            <a:endParaRPr lang="en-US" sz="1200" dirty="0"/>
          </a:p>
          <a:p>
            <a:pPr algn="just" eaLnBrk="1" hangingPunct="1"/>
            <a:r>
              <a:rPr lang="en-US" sz="2000" b="1" dirty="0"/>
              <a:t>Risk analysis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Tertiary Planning Unit (TPU) census data 2011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Transportation network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n-US" sz="1200" dirty="0"/>
              <a:t>Tracts in conservation parks</a:t>
            </a:r>
          </a:p>
          <a:p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US" sz="2000" dirty="0"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en-US" sz="4000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6</a:t>
            </a:fld>
            <a:endParaRPr lang="cs-CZ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Susceptibility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412209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7</a:t>
            </a:fld>
            <a:endParaRPr lang="cs-CZ" altLang="en-US"/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32151" t="21109" r="5278" b="27335"/>
          <a:stretch/>
        </p:blipFill>
        <p:spPr bwMode="auto">
          <a:xfrm>
            <a:off x="467544" y="2582452"/>
            <a:ext cx="367240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827584" y="5569495"/>
            <a:ext cx="71399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Landslide occurrence record (2000-2008), elevation and slope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Lantau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Island, Hong Kong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/>
          <a:srcRect l="31609" t="20297" r="5711" b="25981"/>
          <a:stretch/>
        </p:blipFill>
        <p:spPr bwMode="auto">
          <a:xfrm>
            <a:off x="4868351" y="2595595"/>
            <a:ext cx="3664089" cy="2579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506288" y="1910039"/>
            <a:ext cx="8458200" cy="12024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 Elevation Model (DEM) and its derivatives (slope, aspect, curvature, etc.)</a:t>
            </a:r>
          </a:p>
          <a:p>
            <a:pPr marL="0" indent="0">
              <a:buNone/>
            </a:pP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Landslide susceptibility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2082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8</a:t>
            </a:fld>
            <a:endParaRPr lang="cs-CZ" altLang="en-US"/>
          </a:p>
        </p:txBody>
      </p:sp>
      <p:pic>
        <p:nvPicPr>
          <p:cNvPr id="10" name="Picture 9"/>
          <p:cNvPicPr/>
          <p:nvPr/>
        </p:nvPicPr>
        <p:blipFill rotWithShape="1">
          <a:blip r:embed="rId3"/>
          <a:srcRect l="24132" t="13673" r="5903" b="27299"/>
          <a:stretch/>
        </p:blipFill>
        <p:spPr bwMode="auto">
          <a:xfrm>
            <a:off x="540584" y="1557660"/>
            <a:ext cx="5748165" cy="39308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00191" y="3212976"/>
                <a:ext cx="2500941" cy="669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/>
                        </a:rPr>
                        <m:t>𝑁𝐷𝑉𝐼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𝑁𝐼𝑅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𝑅𝐸𝐷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𝑁𝐼𝑅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𝑅𝐸𝐷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1" y="3212976"/>
                <a:ext cx="2500941" cy="6690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6288749" y="2627620"/>
            <a:ext cx="2243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i="1" dirty="0" smtClean="0"/>
              <a:t>Vegetation cover rate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9552" y="5631630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Normalized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Vegetation Index (NDVI) and Major River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Lantau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Island, Hong Kong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Susceptibility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326771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9</a:t>
            </a:fld>
            <a:endParaRPr lang="cs-CZ" altLang="en-US"/>
          </a:p>
        </p:txBody>
      </p:sp>
      <p:sp>
        <p:nvSpPr>
          <p:cNvPr id="6" name="Rectangle 5"/>
          <p:cNvSpPr/>
          <p:nvPr/>
        </p:nvSpPr>
        <p:spPr>
          <a:xfrm>
            <a:off x="683568" y="1912787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LSI =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elevation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NDVI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slope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aspect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fault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 distance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river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 distance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lithology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</a:p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LSI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: Landslide Susceptibility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Index</a:t>
            </a:r>
          </a:p>
          <a:p>
            <a:r>
              <a:rPr 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Fr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: Frequency ratio of each causative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factors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11087" y="1316427"/>
            <a:ext cx="8458200" cy="12024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ratio model analysis</a:t>
            </a:r>
          </a:p>
          <a:p>
            <a:pPr marL="0" indent="0">
              <a:buNone/>
            </a:pP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74405"/>
              </p:ext>
            </p:extLst>
          </p:nvPr>
        </p:nvGraphicFramePr>
        <p:xfrm>
          <a:off x="395537" y="3429000"/>
          <a:ext cx="8229739" cy="2478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0436"/>
                <a:gridCol w="873627"/>
                <a:gridCol w="873627"/>
                <a:gridCol w="783794"/>
                <a:gridCol w="1077996"/>
                <a:gridCol w="1077996"/>
                <a:gridCol w="909559"/>
                <a:gridCol w="909559"/>
                <a:gridCol w="863145"/>
              </a:tblGrid>
              <a:tr h="60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Pixels in domain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 %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Landslide occurrence points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Landslide occurrence points%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 ratio (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Elevation (m)</a:t>
                      </a:r>
                      <a:endParaRPr lang="en-US" sz="12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20 - 69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46,050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69 - 143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31,089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16.11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143 - 220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25,387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22.85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220 - 297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17,750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11.61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23.86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2.06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297 - 382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13,267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15.73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382 - 477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9,207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7.23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  -582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5,225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582 - 702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3,451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702 - 920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1,479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US" sz="12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12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12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3648" y="607355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Classification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067944" y="6011415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Pixel in each category and percentage</a:t>
            </a:r>
            <a:endParaRPr lang="en-US" sz="1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59897"/>
              </p:ext>
            </p:extLst>
          </p:nvPr>
        </p:nvGraphicFramePr>
        <p:xfrm>
          <a:off x="323528" y="3861048"/>
          <a:ext cx="8229739" cy="207609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60436"/>
                <a:gridCol w="873627"/>
                <a:gridCol w="1002241"/>
                <a:gridCol w="864096"/>
                <a:gridCol w="869080"/>
                <a:gridCol w="1003128"/>
                <a:gridCol w="984427"/>
                <a:gridCol w="909559"/>
                <a:gridCol w="863145"/>
              </a:tblGrid>
              <a:tr h="639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Pixels in domain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 %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Landslide occurrence points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Landslide occurrence points%</a:t>
                      </a:r>
                      <a:endParaRPr lang="en-US" sz="1600" kern="5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 ratio (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5254">
                <a:tc rowSpan="7">
                  <a:txBody>
                    <a:bodyPr/>
                    <a:lstStyle/>
                    <a:p>
                      <a:pPr algn="ctr" fontAlgn="ctr"/>
                      <a:r>
                        <a:rPr kumimoji="0"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to fault (km)</a:t>
                      </a:r>
                      <a:endParaRPr kumimoji="0" lang="en-US" sz="1200" b="1" kern="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0 - 0.62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0.62 - 1.20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1.20 -1.78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1.78 - 2.36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2.36 - 2.95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2.95-3.52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05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3.52-3.83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4,251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187624" y="3356992"/>
            <a:ext cx="1872208" cy="265442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23928" y="3356992"/>
            <a:ext cx="1872208" cy="265442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96136" y="3356991"/>
            <a:ext cx="1872208" cy="265442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Susceptibility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2871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10</a:t>
            </a:fld>
            <a:endParaRPr lang="cs-CZ" altLang="en-US"/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2778" t="14106" r="3416" b="9723"/>
          <a:stretch/>
        </p:blipFill>
        <p:spPr bwMode="auto">
          <a:xfrm>
            <a:off x="2411760" y="1700808"/>
            <a:ext cx="5688632" cy="4032448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51894" y="5877272"/>
            <a:ext cx="66247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Landslide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susceptibility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mapping result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frequency ratio method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Landslide Susceptibility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13563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Multi-scale DEM</a:t>
            </a:r>
            <a:endParaRPr lang="en-AU" dirty="0"/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A8F844B-955D-442F-8FA0-B39986A4F53E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grpSp>
        <p:nvGrpSpPr>
          <p:cNvPr id="32771" name="Group 26"/>
          <p:cNvGrpSpPr>
            <a:grpSpLocks/>
          </p:cNvGrpSpPr>
          <p:nvPr/>
        </p:nvGrpSpPr>
        <p:grpSpPr bwMode="auto">
          <a:xfrm>
            <a:off x="2370782" y="1412875"/>
            <a:ext cx="6089650" cy="4608513"/>
            <a:chOff x="951" y="1026"/>
            <a:chExt cx="3836" cy="2903"/>
          </a:xfrm>
        </p:grpSpPr>
        <p:pic>
          <p:nvPicPr>
            <p:cNvPr id="32773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38" y="1026"/>
              <a:ext cx="1249" cy="12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4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51" y="2523"/>
              <a:ext cx="1249" cy="12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5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45" y="2523"/>
              <a:ext cx="1249" cy="12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pSp>
          <p:nvGrpSpPr>
            <p:cNvPr id="32776" name="Group 7"/>
            <p:cNvGrpSpPr>
              <a:grpSpLocks/>
            </p:cNvGrpSpPr>
            <p:nvPr/>
          </p:nvGrpSpPr>
          <p:grpSpPr bwMode="auto">
            <a:xfrm>
              <a:off x="4014" y="2931"/>
              <a:ext cx="363" cy="515"/>
              <a:chOff x="4896" y="768"/>
              <a:chExt cx="363" cy="515"/>
            </a:xfrm>
          </p:grpSpPr>
          <p:sp>
            <p:nvSpPr>
              <p:cNvPr id="32785" name="Text Box 8"/>
              <p:cNvSpPr txBox="1">
                <a:spLocks noChangeArrowheads="1"/>
              </p:cNvSpPr>
              <p:nvPr/>
            </p:nvSpPr>
            <p:spPr bwMode="auto">
              <a:xfrm>
                <a:off x="5033" y="773"/>
                <a:ext cx="20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tIns="0" bIns="0" anchor="ctr" anchorCtr="1">
                <a:spAutoFit/>
              </a:bodyPr>
              <a:lstStyle/>
              <a:p>
                <a:pPr algn="r"/>
                <a:r>
                  <a:rPr lang="en-AU" sz="1000">
                    <a:ea typeface="宋体" pitchFamily="2" charset="-122"/>
                  </a:rPr>
                  <a:t>30</a:t>
                </a:r>
                <a:endParaRPr lang="en-US" sz="1000">
                  <a:ea typeface="宋体" pitchFamily="2" charset="-122"/>
                </a:endParaRPr>
              </a:p>
            </p:txBody>
          </p:sp>
          <p:sp>
            <p:nvSpPr>
              <p:cNvPr id="32786" name="Text Box 9"/>
              <p:cNvSpPr txBox="1">
                <a:spLocks noChangeArrowheads="1"/>
              </p:cNvSpPr>
              <p:nvPr/>
            </p:nvSpPr>
            <p:spPr bwMode="auto">
              <a:xfrm>
                <a:off x="5033" y="914"/>
                <a:ext cx="20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tIns="0" bIns="0" anchor="ctr" anchorCtr="1">
                <a:spAutoFit/>
              </a:bodyPr>
              <a:lstStyle/>
              <a:p>
                <a:pPr algn="r"/>
                <a:r>
                  <a:rPr lang="en-AU" sz="1000">
                    <a:ea typeface="宋体" pitchFamily="2" charset="-122"/>
                  </a:rPr>
                  <a:t>50</a:t>
                </a:r>
                <a:endParaRPr lang="en-US" sz="1000">
                  <a:ea typeface="宋体" pitchFamily="2" charset="-122"/>
                </a:endParaRPr>
              </a:p>
            </p:txBody>
          </p:sp>
          <p:sp>
            <p:nvSpPr>
              <p:cNvPr id="32787" name="Text Box 10"/>
              <p:cNvSpPr txBox="1">
                <a:spLocks noChangeArrowheads="1"/>
              </p:cNvSpPr>
              <p:nvPr/>
            </p:nvSpPr>
            <p:spPr bwMode="auto">
              <a:xfrm>
                <a:off x="5033" y="1051"/>
                <a:ext cx="20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tIns="0" bIns="0" anchor="ctr" anchorCtr="1">
                <a:spAutoFit/>
              </a:bodyPr>
              <a:lstStyle/>
              <a:p>
                <a:pPr algn="r"/>
                <a:r>
                  <a:rPr lang="en-AU" sz="1000">
                    <a:ea typeface="宋体" pitchFamily="2" charset="-122"/>
                  </a:rPr>
                  <a:t>90</a:t>
                </a:r>
                <a:endParaRPr lang="en-US" sz="1000">
                  <a:ea typeface="宋体" pitchFamily="2" charset="-122"/>
                </a:endParaRPr>
              </a:p>
            </p:txBody>
          </p:sp>
          <p:sp>
            <p:nvSpPr>
              <p:cNvPr id="32788" name="Text Box 11"/>
              <p:cNvSpPr txBox="1">
                <a:spLocks noChangeArrowheads="1"/>
              </p:cNvSpPr>
              <p:nvPr/>
            </p:nvSpPr>
            <p:spPr bwMode="auto">
              <a:xfrm>
                <a:off x="4988" y="1187"/>
                <a:ext cx="24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tIns="0" bIns="0" anchor="ctr" anchorCtr="1">
                <a:spAutoFit/>
              </a:bodyPr>
              <a:lstStyle/>
              <a:p>
                <a:pPr algn="r"/>
                <a:r>
                  <a:rPr lang="en-AU" sz="1000">
                    <a:ea typeface="宋体" pitchFamily="2" charset="-122"/>
                  </a:rPr>
                  <a:t>125</a:t>
                </a:r>
                <a:endParaRPr lang="en-US" sz="1000">
                  <a:ea typeface="宋体" pitchFamily="2" charset="-122"/>
                </a:endParaRPr>
              </a:p>
            </p:txBody>
          </p:sp>
          <p:sp>
            <p:nvSpPr>
              <p:cNvPr id="32789" name="Oval 12"/>
              <p:cNvSpPr>
                <a:spLocks noChangeArrowheads="1"/>
              </p:cNvSpPr>
              <p:nvPr/>
            </p:nvSpPr>
            <p:spPr bwMode="auto">
              <a:xfrm>
                <a:off x="4896" y="773"/>
                <a:ext cx="90" cy="90"/>
              </a:xfrm>
              <a:prstGeom prst="ellipse">
                <a:avLst/>
              </a:prstGeom>
              <a:solidFill>
                <a:srgbClr val="3333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>
                  <a:ea typeface="宋体" pitchFamily="2" charset="-122"/>
                </a:endParaRPr>
              </a:p>
            </p:txBody>
          </p:sp>
          <p:sp>
            <p:nvSpPr>
              <p:cNvPr id="32790" name="Oval 13"/>
              <p:cNvSpPr>
                <a:spLocks noChangeArrowheads="1"/>
              </p:cNvSpPr>
              <p:nvPr/>
            </p:nvSpPr>
            <p:spPr bwMode="auto">
              <a:xfrm>
                <a:off x="4896" y="909"/>
                <a:ext cx="90" cy="90"/>
              </a:xfrm>
              <a:prstGeom prst="ellipse">
                <a:avLst/>
              </a:prstGeom>
              <a:solidFill>
                <a:srgbClr val="FFCC1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>
                  <a:ea typeface="宋体" pitchFamily="2" charset="-122"/>
                </a:endParaRPr>
              </a:p>
            </p:txBody>
          </p:sp>
          <p:sp>
            <p:nvSpPr>
              <p:cNvPr id="32791" name="Oval 14"/>
              <p:cNvSpPr>
                <a:spLocks noChangeArrowheads="1"/>
              </p:cNvSpPr>
              <p:nvPr/>
            </p:nvSpPr>
            <p:spPr bwMode="auto">
              <a:xfrm>
                <a:off x="4896" y="1045"/>
                <a:ext cx="90" cy="90"/>
              </a:xfrm>
              <a:prstGeom prst="ellipse">
                <a:avLst/>
              </a:prstGeom>
              <a:solidFill>
                <a:srgbClr val="00FF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>
                  <a:ea typeface="宋体" pitchFamily="2" charset="-122"/>
                </a:endParaRPr>
              </a:p>
            </p:txBody>
          </p:sp>
          <p:sp>
            <p:nvSpPr>
              <p:cNvPr id="32792" name="Oval 15"/>
              <p:cNvSpPr>
                <a:spLocks noChangeArrowheads="1"/>
              </p:cNvSpPr>
              <p:nvPr/>
            </p:nvSpPr>
            <p:spPr bwMode="auto">
              <a:xfrm>
                <a:off x="4896" y="1182"/>
                <a:ext cx="90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>
                  <a:ea typeface="宋体" pitchFamily="2" charset="-122"/>
                </a:endParaRPr>
              </a:p>
            </p:txBody>
          </p:sp>
          <p:sp>
            <p:nvSpPr>
              <p:cNvPr id="32793" name="Text Box 16"/>
              <p:cNvSpPr txBox="1">
                <a:spLocks noChangeArrowheads="1"/>
              </p:cNvSpPr>
              <p:nvPr/>
            </p:nvSpPr>
            <p:spPr bwMode="auto">
              <a:xfrm>
                <a:off x="5192" y="768"/>
                <a:ext cx="67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AU" sz="1000">
                    <a:ea typeface="宋体" pitchFamily="2" charset="-122"/>
                  </a:rPr>
                  <a:t>m</a:t>
                </a:r>
                <a:endParaRPr lang="en-US" sz="1000">
                  <a:ea typeface="宋体" pitchFamily="2" charset="-122"/>
                </a:endParaRPr>
              </a:p>
            </p:txBody>
          </p:sp>
        </p:grpSp>
        <p:pic>
          <p:nvPicPr>
            <p:cNvPr id="32777" name="Picture 1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45" y="1026"/>
              <a:ext cx="1249" cy="12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8" name="Picture 1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951" y="1026"/>
              <a:ext cx="1249" cy="12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779" name="Text Box 19"/>
            <p:cNvSpPr txBox="1">
              <a:spLocks noChangeArrowheads="1"/>
            </p:cNvSpPr>
            <p:nvPr/>
          </p:nvSpPr>
          <p:spPr bwMode="auto">
            <a:xfrm>
              <a:off x="1519" y="2317"/>
              <a:ext cx="11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AU" sz="1200">
                  <a:ea typeface="宋体" pitchFamily="2" charset="-122"/>
                </a:rPr>
                <a:t>(a)</a:t>
              </a:r>
              <a:endParaRPr lang="en-US" sz="1200">
                <a:ea typeface="宋体" pitchFamily="2" charset="-122"/>
              </a:endParaRPr>
            </a:p>
          </p:txBody>
        </p:sp>
        <p:sp>
          <p:nvSpPr>
            <p:cNvPr id="32780" name="Text Box 20"/>
            <p:cNvSpPr txBox="1">
              <a:spLocks noChangeArrowheads="1"/>
            </p:cNvSpPr>
            <p:nvPr/>
          </p:nvSpPr>
          <p:spPr bwMode="auto">
            <a:xfrm>
              <a:off x="2812" y="2317"/>
              <a:ext cx="11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AU" sz="1200">
                  <a:ea typeface="宋体" pitchFamily="2" charset="-122"/>
                </a:rPr>
                <a:t>(b)</a:t>
              </a:r>
              <a:endParaRPr lang="en-US" sz="1200">
                <a:ea typeface="宋体" pitchFamily="2" charset="-122"/>
              </a:endParaRPr>
            </a:p>
          </p:txBody>
        </p:sp>
        <p:sp>
          <p:nvSpPr>
            <p:cNvPr id="32781" name="Text Box 21"/>
            <p:cNvSpPr txBox="1">
              <a:spLocks noChangeArrowheads="1"/>
            </p:cNvSpPr>
            <p:nvPr/>
          </p:nvSpPr>
          <p:spPr bwMode="auto">
            <a:xfrm>
              <a:off x="4105" y="2317"/>
              <a:ext cx="11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AU" sz="1200">
                  <a:ea typeface="宋体" pitchFamily="2" charset="-122"/>
                </a:rPr>
                <a:t>(c)</a:t>
              </a:r>
              <a:endParaRPr lang="en-US" sz="1200">
                <a:ea typeface="宋体" pitchFamily="2" charset="-122"/>
              </a:endParaRPr>
            </a:p>
          </p:txBody>
        </p:sp>
        <p:sp>
          <p:nvSpPr>
            <p:cNvPr id="32782" name="Text Box 22"/>
            <p:cNvSpPr txBox="1">
              <a:spLocks noChangeArrowheads="1"/>
            </p:cNvSpPr>
            <p:nvPr/>
          </p:nvSpPr>
          <p:spPr bwMode="auto">
            <a:xfrm>
              <a:off x="1519" y="3814"/>
              <a:ext cx="11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AU" sz="1200">
                  <a:ea typeface="宋体" pitchFamily="2" charset="-122"/>
                </a:rPr>
                <a:t>(d)</a:t>
              </a:r>
              <a:endParaRPr lang="en-US" sz="1200">
                <a:ea typeface="宋体" pitchFamily="2" charset="-122"/>
              </a:endParaRPr>
            </a:p>
          </p:txBody>
        </p:sp>
        <p:sp>
          <p:nvSpPr>
            <p:cNvPr id="32783" name="Text Box 23"/>
            <p:cNvSpPr txBox="1">
              <a:spLocks noChangeArrowheads="1"/>
            </p:cNvSpPr>
            <p:nvPr/>
          </p:nvSpPr>
          <p:spPr bwMode="auto">
            <a:xfrm>
              <a:off x="2812" y="3814"/>
              <a:ext cx="11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AU" sz="1200">
                  <a:ea typeface="宋体" pitchFamily="2" charset="-122"/>
                </a:rPr>
                <a:t>(e)</a:t>
              </a:r>
              <a:endParaRPr lang="en-US" sz="1200">
                <a:ea typeface="宋体" pitchFamily="2" charset="-122"/>
              </a:endParaRPr>
            </a:p>
          </p:txBody>
        </p:sp>
        <p:sp>
          <p:nvSpPr>
            <p:cNvPr id="32784" name="Text Box 25"/>
            <p:cNvSpPr txBox="1">
              <a:spLocks noChangeArrowheads="1"/>
            </p:cNvSpPr>
            <p:nvPr/>
          </p:nvSpPr>
          <p:spPr bwMode="auto">
            <a:xfrm>
              <a:off x="3696" y="2659"/>
              <a:ext cx="104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/>
                <a:t>Degree of Importance</a:t>
              </a:r>
              <a:endParaRPr lang="en-US" sz="1200"/>
            </a:p>
          </p:txBody>
        </p:sp>
      </p:grpSp>
      <p:sp>
        <p:nvSpPr>
          <p:cNvPr id="2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</p:spPr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503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separation of DEM and hydrologic model</a:t>
            </a:r>
            <a:endParaRPr lang="en-AU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74EDAA48-7618-4ADB-8ECF-2B434AC226D9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grpSp>
        <p:nvGrpSpPr>
          <p:cNvPr id="51203" name="Group 12"/>
          <p:cNvGrpSpPr>
            <a:grpSpLocks/>
          </p:cNvGrpSpPr>
          <p:nvPr/>
        </p:nvGrpSpPr>
        <p:grpSpPr bwMode="auto">
          <a:xfrm>
            <a:off x="827088" y="2781300"/>
            <a:ext cx="7481887" cy="2303463"/>
            <a:chOff x="521" y="1525"/>
            <a:chExt cx="4713" cy="1451"/>
          </a:xfrm>
        </p:grpSpPr>
        <p:pic>
          <p:nvPicPr>
            <p:cNvPr id="51206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1" y="1525"/>
              <a:ext cx="1360" cy="1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1207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00" y="1525"/>
              <a:ext cx="1360" cy="1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1208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78" y="1525"/>
              <a:ext cx="1356" cy="1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1209" name="Text Box 8"/>
            <p:cNvSpPr txBox="1">
              <a:spLocks noChangeArrowheads="1"/>
            </p:cNvSpPr>
            <p:nvPr/>
          </p:nvSpPr>
          <p:spPr bwMode="auto">
            <a:xfrm>
              <a:off x="889" y="2803"/>
              <a:ext cx="58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/>
                <a:t>Systematic</a:t>
              </a:r>
              <a:endParaRPr lang="en-US" sz="1200"/>
            </a:p>
          </p:txBody>
        </p:sp>
        <p:sp>
          <p:nvSpPr>
            <p:cNvPr id="51210" name="Text Box 9"/>
            <p:cNvSpPr txBox="1">
              <a:spLocks noChangeArrowheads="1"/>
            </p:cNvSpPr>
            <p:nvPr/>
          </p:nvSpPr>
          <p:spPr bwMode="auto">
            <a:xfrm>
              <a:off x="2675" y="2803"/>
              <a:ext cx="47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/>
                <a:t>Random</a:t>
              </a:r>
              <a:endParaRPr lang="en-US" sz="1200"/>
            </a:p>
          </p:txBody>
        </p:sp>
        <p:sp>
          <p:nvSpPr>
            <p:cNvPr id="51211" name="Text Box 10"/>
            <p:cNvSpPr txBox="1">
              <a:spLocks noChangeArrowheads="1"/>
            </p:cNvSpPr>
            <p:nvPr/>
          </p:nvSpPr>
          <p:spPr bwMode="auto">
            <a:xfrm>
              <a:off x="4167" y="2803"/>
              <a:ext cx="84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/>
                <a:t>Stratified random</a:t>
              </a:r>
              <a:endParaRPr lang="en-US" sz="1200"/>
            </a:p>
          </p:txBody>
        </p:sp>
      </p:grpSp>
      <p:sp>
        <p:nvSpPr>
          <p:cNvPr id="51204" name="Text Box 13"/>
          <p:cNvSpPr txBox="1">
            <a:spLocks noChangeArrowheads="1"/>
          </p:cNvSpPr>
          <p:nvPr/>
        </p:nvSpPr>
        <p:spPr bwMode="auto">
          <a:xfrm>
            <a:off x="755650" y="1916113"/>
            <a:ext cx="246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/>
              <a:t>Source sampling schema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42423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flow vector on a triangular facet</a:t>
            </a:r>
            <a:endParaRPr lang="en-AU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D8DC679C-4F47-4A4F-896E-C29E37D232C4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4006" y="2205038"/>
            <a:ext cx="403225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362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slope and aspect of a triangular facet</a:t>
            </a:r>
            <a:endParaRPr lang="en-AU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756E47D1-9429-4685-B5C6-65B5D46C44F4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grpSp>
        <p:nvGrpSpPr>
          <p:cNvPr id="156758" name="Group 3"/>
          <p:cNvGrpSpPr>
            <a:grpSpLocks noChangeAspect="1"/>
          </p:cNvGrpSpPr>
          <p:nvPr/>
        </p:nvGrpSpPr>
        <p:grpSpPr bwMode="auto">
          <a:xfrm>
            <a:off x="5111750" y="2051050"/>
            <a:ext cx="3567113" cy="2565400"/>
            <a:chOff x="249" y="1146"/>
            <a:chExt cx="1483" cy="1067"/>
          </a:xfrm>
        </p:grpSpPr>
        <p:sp>
          <p:nvSpPr>
            <p:cNvPr id="156760" name="AutoShape 4"/>
            <p:cNvSpPr>
              <a:spLocks noChangeAspect="1" noChangeArrowheads="1"/>
            </p:cNvSpPr>
            <p:nvPr/>
          </p:nvSpPr>
          <p:spPr bwMode="auto">
            <a:xfrm rot="-713806">
              <a:off x="521" y="1253"/>
              <a:ext cx="952" cy="726"/>
            </a:xfrm>
            <a:prstGeom prst="triangle">
              <a:avLst>
                <a:gd name="adj" fmla="val 3329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GB">
                <a:ea typeface="宋体" pitchFamily="2" charset="-122"/>
              </a:endParaRPr>
            </a:p>
          </p:txBody>
        </p:sp>
        <p:sp>
          <p:nvSpPr>
            <p:cNvPr id="156761" name="Rectangle 5"/>
            <p:cNvSpPr>
              <a:spLocks noChangeAspect="1" noChangeArrowheads="1"/>
            </p:cNvSpPr>
            <p:nvPr/>
          </p:nvSpPr>
          <p:spPr bwMode="auto">
            <a:xfrm>
              <a:off x="249" y="2099"/>
              <a:ext cx="44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sz="1200" i="1">
                  <a:ea typeface="宋体" pitchFamily="2" charset="-122"/>
                </a:rPr>
                <a:t>P</a:t>
              </a:r>
              <a:r>
                <a:rPr lang="en-US" altLang="zh-CN" sz="1200" baseline="-25000">
                  <a:ea typeface="宋体" pitchFamily="2" charset="-122"/>
                </a:rPr>
                <a:t>2</a:t>
              </a:r>
              <a:r>
                <a:rPr lang="en-US" sz="1200">
                  <a:ea typeface="宋体" pitchFamily="2" charset="-122"/>
                </a:rPr>
                <a:t>(</a:t>
              </a:r>
              <a:r>
                <a:rPr lang="en-US" sz="1200" i="1">
                  <a:ea typeface="宋体" pitchFamily="2" charset="-122"/>
                </a:rPr>
                <a:t>x</a:t>
              </a:r>
              <a:r>
                <a:rPr lang="en-US" altLang="zh-CN" sz="1200" baseline="-25000">
                  <a:ea typeface="宋体" pitchFamily="2" charset="-122"/>
                </a:rPr>
                <a:t>2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y</a:t>
              </a:r>
              <a:r>
                <a:rPr lang="en-US" altLang="zh-CN" sz="1200" baseline="-25000">
                  <a:ea typeface="宋体" pitchFamily="2" charset="-122"/>
                </a:rPr>
                <a:t>2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z</a:t>
              </a:r>
              <a:r>
                <a:rPr lang="en-US" altLang="zh-CN" sz="1200" baseline="-25000">
                  <a:ea typeface="宋体" pitchFamily="2" charset="-122"/>
                </a:rPr>
                <a:t>2</a:t>
              </a:r>
              <a:r>
                <a:rPr lang="en-US" sz="1200">
                  <a:ea typeface="宋体" pitchFamily="2" charset="-122"/>
                </a:rPr>
                <a:t>) </a:t>
              </a:r>
            </a:p>
          </p:txBody>
        </p:sp>
        <p:sp>
          <p:nvSpPr>
            <p:cNvPr id="156762" name="Rectangle 6"/>
            <p:cNvSpPr>
              <a:spLocks noChangeAspect="1" noChangeArrowheads="1"/>
            </p:cNvSpPr>
            <p:nvPr/>
          </p:nvSpPr>
          <p:spPr bwMode="auto">
            <a:xfrm>
              <a:off x="1292" y="1917"/>
              <a:ext cx="44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sz="1200" i="1">
                  <a:ea typeface="宋体" pitchFamily="2" charset="-122"/>
                </a:rPr>
                <a:t>P</a:t>
              </a:r>
              <a:r>
                <a:rPr lang="en-US" altLang="zh-CN" sz="1200" baseline="-25000">
                  <a:ea typeface="宋体" pitchFamily="2" charset="-122"/>
                </a:rPr>
                <a:t>3</a:t>
              </a:r>
              <a:r>
                <a:rPr lang="en-US" sz="1200">
                  <a:ea typeface="宋体" pitchFamily="2" charset="-122"/>
                </a:rPr>
                <a:t>(</a:t>
              </a:r>
              <a:r>
                <a:rPr lang="en-US" sz="1200" i="1">
                  <a:ea typeface="宋体" pitchFamily="2" charset="-122"/>
                </a:rPr>
                <a:t>x</a:t>
              </a:r>
              <a:r>
                <a:rPr lang="en-US" altLang="zh-CN" sz="1200" baseline="-25000">
                  <a:ea typeface="宋体" pitchFamily="2" charset="-122"/>
                </a:rPr>
                <a:t>3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y</a:t>
              </a:r>
              <a:r>
                <a:rPr lang="en-US" altLang="zh-CN" sz="1200" baseline="-25000">
                  <a:ea typeface="宋体" pitchFamily="2" charset="-122"/>
                </a:rPr>
                <a:t>3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z</a:t>
              </a:r>
              <a:r>
                <a:rPr lang="en-US" altLang="zh-CN" sz="1200" baseline="-25000">
                  <a:ea typeface="宋体" pitchFamily="2" charset="-122"/>
                </a:rPr>
                <a:t>3</a:t>
              </a:r>
              <a:r>
                <a:rPr lang="en-US" sz="1200">
                  <a:ea typeface="宋体" pitchFamily="2" charset="-122"/>
                </a:rPr>
                <a:t>) </a:t>
              </a:r>
            </a:p>
          </p:txBody>
        </p:sp>
        <p:sp>
          <p:nvSpPr>
            <p:cNvPr id="156763" name="Rectangle 7"/>
            <p:cNvSpPr>
              <a:spLocks noChangeAspect="1" noChangeArrowheads="1"/>
            </p:cNvSpPr>
            <p:nvPr/>
          </p:nvSpPr>
          <p:spPr bwMode="auto">
            <a:xfrm>
              <a:off x="476" y="1146"/>
              <a:ext cx="44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sz="1200" i="1">
                  <a:ea typeface="宋体" pitchFamily="2" charset="-122"/>
                </a:rPr>
                <a:t>P</a:t>
              </a:r>
              <a:r>
                <a:rPr lang="en-US" sz="1200" baseline="-25000">
                  <a:ea typeface="宋体" pitchFamily="2" charset="-122"/>
                </a:rPr>
                <a:t>1</a:t>
              </a:r>
              <a:r>
                <a:rPr lang="en-US" sz="1200">
                  <a:ea typeface="宋体" pitchFamily="2" charset="-122"/>
                </a:rPr>
                <a:t>(</a:t>
              </a:r>
              <a:r>
                <a:rPr lang="en-US" sz="1200" i="1">
                  <a:ea typeface="宋体" pitchFamily="2" charset="-122"/>
                </a:rPr>
                <a:t>x</a:t>
              </a:r>
              <a:r>
                <a:rPr lang="en-US" sz="1200" baseline="-25000">
                  <a:ea typeface="宋体" pitchFamily="2" charset="-122"/>
                </a:rPr>
                <a:t>1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y</a:t>
              </a:r>
              <a:r>
                <a:rPr lang="en-US" sz="1200" baseline="-25000">
                  <a:ea typeface="宋体" pitchFamily="2" charset="-122"/>
                </a:rPr>
                <a:t>1</a:t>
              </a:r>
              <a:r>
                <a:rPr lang="en-US" sz="1200">
                  <a:ea typeface="宋体" pitchFamily="2" charset="-122"/>
                </a:rPr>
                <a:t>, </a:t>
              </a:r>
              <a:r>
                <a:rPr lang="en-US" sz="1200" i="1">
                  <a:ea typeface="宋体" pitchFamily="2" charset="-122"/>
                </a:rPr>
                <a:t>z</a:t>
              </a:r>
              <a:r>
                <a:rPr lang="en-US" sz="1200" baseline="-25000">
                  <a:ea typeface="宋体" pitchFamily="2" charset="-122"/>
                </a:rPr>
                <a:t>1</a:t>
              </a:r>
              <a:r>
                <a:rPr lang="en-US" sz="1200">
                  <a:ea typeface="宋体" pitchFamily="2" charset="-122"/>
                </a:rPr>
                <a:t>) </a:t>
              </a:r>
            </a:p>
          </p:txBody>
        </p:sp>
      </p:grpSp>
      <p:graphicFrame>
        <p:nvGraphicFramePr>
          <p:cNvPr id="156751" name="Object 79"/>
          <p:cNvGraphicFramePr>
            <a:graphicFrameLocks noChangeAspect="1"/>
          </p:cNvGraphicFramePr>
          <p:nvPr/>
        </p:nvGraphicFramePr>
        <p:xfrm>
          <a:off x="755650" y="1557338"/>
          <a:ext cx="2270125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5" imgW="1511300" imgH="203200" progId="Equation.3">
                  <p:embed/>
                </p:oleObj>
              </mc:Choice>
              <mc:Fallback>
                <p:oleObj name="Equation" r:id="rId5" imgW="1511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57338"/>
                        <a:ext cx="2270125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52" name="Object 80"/>
          <p:cNvGraphicFramePr>
            <a:graphicFrameLocks noChangeAspect="1"/>
          </p:cNvGraphicFramePr>
          <p:nvPr/>
        </p:nvGraphicFramePr>
        <p:xfrm>
          <a:off x="755650" y="2060575"/>
          <a:ext cx="3829050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7" imgW="2552700" imgH="1270000" progId="Equation.3">
                  <p:embed/>
                </p:oleObj>
              </mc:Choice>
              <mc:Fallback>
                <p:oleObj name="Equation" r:id="rId7" imgW="2552700" imgH="1270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060575"/>
                        <a:ext cx="3829050" cy="190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53" name="Object 81"/>
          <p:cNvGraphicFramePr>
            <a:graphicFrameLocks noChangeAspect="1"/>
          </p:cNvGraphicFramePr>
          <p:nvPr/>
        </p:nvGraphicFramePr>
        <p:xfrm>
          <a:off x="755650" y="4005263"/>
          <a:ext cx="1528763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tion" r:id="rId9" imgW="1016000" imgH="393700" progId="Equation.3">
                  <p:embed/>
                </p:oleObj>
              </mc:Choice>
              <mc:Fallback>
                <p:oleObj name="Equation" r:id="rId9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005263"/>
                        <a:ext cx="1528763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54" name="Object 82"/>
          <p:cNvGraphicFramePr>
            <a:graphicFrameLocks noChangeAspect="1"/>
          </p:cNvGraphicFramePr>
          <p:nvPr/>
        </p:nvGraphicFramePr>
        <p:xfrm>
          <a:off x="2627313" y="4005263"/>
          <a:ext cx="14859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11" imgW="990600" imgH="419100" progId="Equation.3">
                  <p:embed/>
                </p:oleObj>
              </mc:Choice>
              <mc:Fallback>
                <p:oleObj name="Equation" r:id="rId11" imgW="990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005263"/>
                        <a:ext cx="148590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55" name="Object 83"/>
          <p:cNvGraphicFramePr>
            <a:graphicFrameLocks noChangeAspect="1"/>
          </p:cNvGraphicFramePr>
          <p:nvPr/>
        </p:nvGraphicFramePr>
        <p:xfrm>
          <a:off x="755650" y="4868863"/>
          <a:ext cx="4445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13" imgW="3416300" imgH="762000" progId="Equation.3">
                  <p:embed/>
                </p:oleObj>
              </mc:Choice>
              <mc:Fallback>
                <p:oleObj name="Equation" r:id="rId13" imgW="3416300" imgH="762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868863"/>
                        <a:ext cx="44450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29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1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flow direction of each source point</a:t>
            </a:r>
            <a:endParaRPr lang="en-AU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778F7E8E-4F94-4C18-9DEF-59D33A5FB774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17818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3614" y="1412875"/>
            <a:ext cx="5592762" cy="4684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887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path tracking</a:t>
            </a:r>
            <a:endParaRPr lang="en-AU" dirty="0"/>
          </a:p>
        </p:txBody>
      </p:sp>
      <p:sp>
        <p:nvSpPr>
          <p:cNvPr id="59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58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3F633F20-D488-40FD-9805-6A55B0E21C6C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grpSp>
        <p:nvGrpSpPr>
          <p:cNvPr id="181243" name="Group 9211"/>
          <p:cNvGrpSpPr>
            <a:grpSpLocks/>
          </p:cNvGrpSpPr>
          <p:nvPr/>
        </p:nvGrpSpPr>
        <p:grpSpPr bwMode="auto">
          <a:xfrm>
            <a:off x="3427511" y="1603375"/>
            <a:ext cx="1874838" cy="4346575"/>
            <a:chOff x="1910" y="1010"/>
            <a:chExt cx="1181" cy="2738"/>
          </a:xfrm>
        </p:grpSpPr>
        <p:sp>
          <p:nvSpPr>
            <p:cNvPr id="181296" name="Line 9178"/>
            <p:cNvSpPr>
              <a:spLocks noChangeShapeType="1"/>
            </p:cNvSpPr>
            <p:nvPr/>
          </p:nvSpPr>
          <p:spPr bwMode="auto">
            <a:xfrm flipV="1">
              <a:off x="2495" y="3376"/>
              <a:ext cx="184" cy="3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7" name="Line 9179"/>
            <p:cNvSpPr>
              <a:spLocks noChangeShapeType="1"/>
            </p:cNvSpPr>
            <p:nvPr/>
          </p:nvSpPr>
          <p:spPr bwMode="auto">
            <a:xfrm flipV="1">
              <a:off x="2677" y="3265"/>
              <a:ext cx="94" cy="1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8" name="Line 9180"/>
            <p:cNvSpPr>
              <a:spLocks noChangeShapeType="1"/>
            </p:cNvSpPr>
            <p:nvPr/>
          </p:nvSpPr>
          <p:spPr bwMode="auto">
            <a:xfrm flipH="1" flipV="1">
              <a:off x="2746" y="3067"/>
              <a:ext cx="23" cy="19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9" name="Line 9181"/>
            <p:cNvSpPr>
              <a:spLocks noChangeShapeType="1"/>
            </p:cNvSpPr>
            <p:nvPr/>
          </p:nvSpPr>
          <p:spPr bwMode="auto">
            <a:xfrm flipV="1">
              <a:off x="2749" y="2882"/>
              <a:ext cx="118" cy="18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00" name="Line 9182"/>
            <p:cNvSpPr>
              <a:spLocks noChangeShapeType="1"/>
            </p:cNvSpPr>
            <p:nvPr/>
          </p:nvSpPr>
          <p:spPr bwMode="auto">
            <a:xfrm flipV="1">
              <a:off x="2867" y="1968"/>
              <a:ext cx="224" cy="9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01" name="Line 9183"/>
            <p:cNvSpPr>
              <a:spLocks noChangeShapeType="1"/>
            </p:cNvSpPr>
            <p:nvPr/>
          </p:nvSpPr>
          <p:spPr bwMode="auto">
            <a:xfrm flipH="1" flipV="1">
              <a:off x="3009" y="1551"/>
              <a:ext cx="80" cy="4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02" name="Line 9184"/>
            <p:cNvSpPr>
              <a:spLocks noChangeShapeType="1"/>
            </p:cNvSpPr>
            <p:nvPr/>
          </p:nvSpPr>
          <p:spPr bwMode="auto">
            <a:xfrm flipH="1" flipV="1">
              <a:off x="2969" y="1479"/>
              <a:ext cx="40" cy="7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03" name="Line 9185"/>
            <p:cNvSpPr>
              <a:spLocks noChangeShapeType="1"/>
            </p:cNvSpPr>
            <p:nvPr/>
          </p:nvSpPr>
          <p:spPr bwMode="auto">
            <a:xfrm flipH="1" flipV="1">
              <a:off x="2648" y="1306"/>
              <a:ext cx="321" cy="1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04" name="Line 9186"/>
            <p:cNvSpPr>
              <a:spLocks noChangeShapeType="1"/>
            </p:cNvSpPr>
            <p:nvPr/>
          </p:nvSpPr>
          <p:spPr bwMode="auto">
            <a:xfrm flipH="1" flipV="1">
              <a:off x="1910" y="1010"/>
              <a:ext cx="738" cy="2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1241" name="Group 9209"/>
          <p:cNvGrpSpPr>
            <a:grpSpLocks/>
          </p:cNvGrpSpPr>
          <p:nvPr/>
        </p:nvGrpSpPr>
        <p:grpSpPr bwMode="auto">
          <a:xfrm>
            <a:off x="4611786" y="2074863"/>
            <a:ext cx="1143000" cy="1798637"/>
            <a:chOff x="2656" y="1307"/>
            <a:chExt cx="720" cy="1133"/>
          </a:xfrm>
        </p:grpSpPr>
        <p:sp>
          <p:nvSpPr>
            <p:cNvPr id="181291" name="Line 9192"/>
            <p:cNvSpPr>
              <a:spLocks noChangeShapeType="1"/>
            </p:cNvSpPr>
            <p:nvPr/>
          </p:nvSpPr>
          <p:spPr bwMode="auto">
            <a:xfrm flipV="1">
              <a:off x="3296" y="2115"/>
              <a:ext cx="80" cy="325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2" name="Line 9193"/>
            <p:cNvSpPr>
              <a:spLocks noChangeShapeType="1"/>
            </p:cNvSpPr>
            <p:nvPr/>
          </p:nvSpPr>
          <p:spPr bwMode="auto">
            <a:xfrm flipH="1" flipV="1">
              <a:off x="3309" y="1773"/>
              <a:ext cx="62" cy="339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3" name="Line 9194"/>
            <p:cNvSpPr>
              <a:spLocks noChangeShapeType="1"/>
            </p:cNvSpPr>
            <p:nvPr/>
          </p:nvSpPr>
          <p:spPr bwMode="auto">
            <a:xfrm flipH="1" flipV="1">
              <a:off x="3194" y="1543"/>
              <a:ext cx="114" cy="228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4" name="Line 9195"/>
            <p:cNvSpPr>
              <a:spLocks noChangeShapeType="1"/>
            </p:cNvSpPr>
            <p:nvPr/>
          </p:nvSpPr>
          <p:spPr bwMode="auto">
            <a:xfrm flipH="1" flipV="1">
              <a:off x="3084" y="1479"/>
              <a:ext cx="112" cy="64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95" name="Line 9196"/>
            <p:cNvSpPr>
              <a:spLocks noChangeShapeType="1"/>
            </p:cNvSpPr>
            <p:nvPr/>
          </p:nvSpPr>
          <p:spPr bwMode="auto">
            <a:xfrm flipH="1" flipV="1">
              <a:off x="2656" y="1307"/>
              <a:ext cx="428" cy="172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1254" name="Group 9200"/>
          <p:cNvGrpSpPr>
            <a:grpSpLocks/>
          </p:cNvGrpSpPr>
          <p:nvPr/>
        </p:nvGrpSpPr>
        <p:grpSpPr bwMode="auto">
          <a:xfrm>
            <a:off x="3275111" y="1377950"/>
            <a:ext cx="3313113" cy="4500563"/>
            <a:chOff x="1814" y="981"/>
            <a:chExt cx="2087" cy="2835"/>
          </a:xfrm>
        </p:grpSpPr>
        <p:grpSp>
          <p:nvGrpSpPr>
            <p:cNvPr id="181264" name="Group 9188"/>
            <p:cNvGrpSpPr>
              <a:grpSpLocks/>
            </p:cNvGrpSpPr>
            <p:nvPr/>
          </p:nvGrpSpPr>
          <p:grpSpPr bwMode="auto">
            <a:xfrm>
              <a:off x="1814" y="981"/>
              <a:ext cx="2087" cy="2835"/>
              <a:chOff x="1791" y="1049"/>
              <a:chExt cx="2087" cy="2835"/>
            </a:xfrm>
          </p:grpSpPr>
          <p:sp>
            <p:nvSpPr>
              <p:cNvPr id="181266" name="Line 9148"/>
              <p:cNvSpPr>
                <a:spLocks noChangeShapeType="1"/>
              </p:cNvSpPr>
              <p:nvPr/>
            </p:nvSpPr>
            <p:spPr bwMode="auto">
              <a:xfrm>
                <a:off x="3061" y="1661"/>
                <a:ext cx="635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67" name="Line 9149"/>
              <p:cNvSpPr>
                <a:spLocks noChangeShapeType="1"/>
              </p:cNvSpPr>
              <p:nvPr/>
            </p:nvSpPr>
            <p:spPr bwMode="auto">
              <a:xfrm flipH="1" flipV="1">
                <a:off x="2744" y="1979"/>
                <a:ext cx="952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68" name="Line 9150"/>
              <p:cNvSpPr>
                <a:spLocks noChangeShapeType="1"/>
              </p:cNvSpPr>
              <p:nvPr/>
            </p:nvSpPr>
            <p:spPr bwMode="auto">
              <a:xfrm flipV="1">
                <a:off x="2744" y="1661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69" name="Line 9151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136" cy="14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0" name="Line 9152"/>
              <p:cNvSpPr>
                <a:spLocks noChangeShapeType="1"/>
              </p:cNvSpPr>
              <p:nvPr/>
            </p:nvSpPr>
            <p:spPr bwMode="auto">
              <a:xfrm flipV="1">
                <a:off x="2880" y="2478"/>
                <a:ext cx="816" cy="9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1" name="Line 9153"/>
              <p:cNvSpPr>
                <a:spLocks noChangeShapeType="1"/>
              </p:cNvSpPr>
              <p:nvPr/>
            </p:nvSpPr>
            <p:spPr bwMode="auto">
              <a:xfrm flipH="1">
                <a:off x="2064" y="1979"/>
                <a:ext cx="68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2" name="Line 9154"/>
              <p:cNvSpPr>
                <a:spLocks noChangeShapeType="1"/>
              </p:cNvSpPr>
              <p:nvPr/>
            </p:nvSpPr>
            <p:spPr bwMode="auto">
              <a:xfrm>
                <a:off x="2064" y="2478"/>
                <a:ext cx="816" cy="9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3" name="Line 9155"/>
              <p:cNvSpPr>
                <a:spLocks noChangeShapeType="1"/>
              </p:cNvSpPr>
              <p:nvPr/>
            </p:nvSpPr>
            <p:spPr bwMode="auto">
              <a:xfrm flipH="1">
                <a:off x="1791" y="3430"/>
                <a:ext cx="1089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4" name="Line 9156"/>
              <p:cNvSpPr>
                <a:spLocks noChangeShapeType="1"/>
              </p:cNvSpPr>
              <p:nvPr/>
            </p:nvSpPr>
            <p:spPr bwMode="auto">
              <a:xfrm flipV="1">
                <a:off x="1791" y="2478"/>
                <a:ext cx="273" cy="10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5" name="Line 9157"/>
              <p:cNvSpPr>
                <a:spLocks noChangeShapeType="1"/>
              </p:cNvSpPr>
              <p:nvPr/>
            </p:nvSpPr>
            <p:spPr bwMode="auto">
              <a:xfrm flipH="1">
                <a:off x="2086" y="3430"/>
                <a:ext cx="794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6" name="Line 9160"/>
              <p:cNvSpPr>
                <a:spLocks noChangeShapeType="1"/>
              </p:cNvSpPr>
              <p:nvPr/>
            </p:nvSpPr>
            <p:spPr bwMode="auto">
              <a:xfrm flipH="1">
                <a:off x="2767" y="3430"/>
                <a:ext cx="113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7" name="Line 9162"/>
              <p:cNvSpPr>
                <a:spLocks noChangeShapeType="1"/>
              </p:cNvSpPr>
              <p:nvPr/>
            </p:nvSpPr>
            <p:spPr bwMode="auto">
              <a:xfrm flipV="1">
                <a:off x="3696" y="2115"/>
                <a:ext cx="182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8" name="Line 9163"/>
              <p:cNvSpPr>
                <a:spLocks noChangeShapeType="1"/>
              </p:cNvSpPr>
              <p:nvPr/>
            </p:nvSpPr>
            <p:spPr bwMode="auto">
              <a:xfrm flipH="1" flipV="1">
                <a:off x="3061" y="1661"/>
                <a:ext cx="817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79" name="Line 9164"/>
              <p:cNvSpPr>
                <a:spLocks noChangeShapeType="1"/>
              </p:cNvSpPr>
              <p:nvPr/>
            </p:nvSpPr>
            <p:spPr bwMode="auto">
              <a:xfrm flipV="1">
                <a:off x="3061" y="1616"/>
                <a:ext cx="635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0" name="Line 9167"/>
              <p:cNvSpPr>
                <a:spLocks noChangeShapeType="1"/>
              </p:cNvSpPr>
              <p:nvPr/>
            </p:nvSpPr>
            <p:spPr bwMode="auto">
              <a:xfrm flipH="1">
                <a:off x="3061" y="1185"/>
                <a:ext cx="499" cy="4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1" name="Line 9168"/>
              <p:cNvSpPr>
                <a:spLocks noChangeShapeType="1"/>
              </p:cNvSpPr>
              <p:nvPr/>
            </p:nvSpPr>
            <p:spPr bwMode="auto">
              <a:xfrm flipH="1" flipV="1">
                <a:off x="2562" y="1298"/>
                <a:ext cx="499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2" name="Line 9169"/>
              <p:cNvSpPr>
                <a:spLocks noChangeShapeType="1"/>
              </p:cNvSpPr>
              <p:nvPr/>
            </p:nvSpPr>
            <p:spPr bwMode="auto">
              <a:xfrm flipH="1" flipV="1">
                <a:off x="1927" y="1207"/>
                <a:ext cx="635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3" name="Line 9170"/>
              <p:cNvSpPr>
                <a:spLocks noChangeShapeType="1"/>
              </p:cNvSpPr>
              <p:nvPr/>
            </p:nvSpPr>
            <p:spPr bwMode="auto">
              <a:xfrm>
                <a:off x="1927" y="1207"/>
                <a:ext cx="1134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4" name="Line 9171"/>
              <p:cNvSpPr>
                <a:spLocks noChangeShapeType="1"/>
              </p:cNvSpPr>
              <p:nvPr/>
            </p:nvSpPr>
            <p:spPr bwMode="auto">
              <a:xfrm>
                <a:off x="1927" y="1207"/>
                <a:ext cx="499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5" name="Line 9172"/>
              <p:cNvSpPr>
                <a:spLocks noChangeShapeType="1"/>
              </p:cNvSpPr>
              <p:nvPr/>
            </p:nvSpPr>
            <p:spPr bwMode="auto">
              <a:xfrm>
                <a:off x="2426" y="1661"/>
                <a:ext cx="6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6" name="Line 9173"/>
              <p:cNvSpPr>
                <a:spLocks noChangeShapeType="1"/>
              </p:cNvSpPr>
              <p:nvPr/>
            </p:nvSpPr>
            <p:spPr bwMode="auto">
              <a:xfrm>
                <a:off x="2426" y="1661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7" name="Line 9174"/>
              <p:cNvSpPr>
                <a:spLocks noChangeShapeType="1"/>
              </p:cNvSpPr>
              <p:nvPr/>
            </p:nvSpPr>
            <p:spPr bwMode="auto">
              <a:xfrm flipH="1">
                <a:off x="2064" y="1661"/>
                <a:ext cx="362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8" name="Line 9175"/>
              <p:cNvSpPr>
                <a:spLocks noChangeShapeType="1"/>
              </p:cNvSpPr>
              <p:nvPr/>
            </p:nvSpPr>
            <p:spPr bwMode="auto">
              <a:xfrm flipV="1">
                <a:off x="2562" y="1049"/>
                <a:ext cx="885" cy="2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89" name="Line 9176"/>
              <p:cNvSpPr>
                <a:spLocks noChangeShapeType="1"/>
              </p:cNvSpPr>
              <p:nvPr/>
            </p:nvSpPr>
            <p:spPr bwMode="auto">
              <a:xfrm flipV="1">
                <a:off x="2562" y="1117"/>
                <a:ext cx="91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290" name="Line 9177"/>
              <p:cNvSpPr>
                <a:spLocks noChangeShapeType="1"/>
              </p:cNvSpPr>
              <p:nvPr/>
            </p:nvSpPr>
            <p:spPr bwMode="auto">
              <a:xfrm flipV="1">
                <a:off x="1927" y="1071"/>
                <a:ext cx="363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1265" name="Line 9199"/>
            <p:cNvSpPr>
              <a:spLocks noChangeShapeType="1"/>
            </p:cNvSpPr>
            <p:nvPr/>
          </p:nvSpPr>
          <p:spPr bwMode="auto">
            <a:xfrm flipV="1">
              <a:off x="2900" y="3338"/>
              <a:ext cx="340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1233" name="Oval 9201"/>
          <p:cNvSpPr>
            <a:spLocks noChangeArrowheads="1"/>
          </p:cNvSpPr>
          <p:nvPr/>
        </p:nvSpPr>
        <p:spPr bwMode="auto">
          <a:xfrm>
            <a:off x="5581749" y="3838575"/>
            <a:ext cx="88900" cy="88900"/>
          </a:xfrm>
          <a:prstGeom prst="ellipse">
            <a:avLst/>
          </a:pr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 sz="1600"/>
          </a:p>
        </p:txBody>
      </p:sp>
      <p:sp>
        <p:nvSpPr>
          <p:cNvPr id="181236" name="Oval 9204"/>
          <p:cNvSpPr>
            <a:spLocks noChangeArrowheads="1"/>
          </p:cNvSpPr>
          <p:nvPr/>
        </p:nvSpPr>
        <p:spPr bwMode="auto">
          <a:xfrm>
            <a:off x="3959324" y="4616450"/>
            <a:ext cx="88900" cy="889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 sz="1600"/>
          </a:p>
        </p:txBody>
      </p:sp>
      <p:grpSp>
        <p:nvGrpSpPr>
          <p:cNvPr id="181242" name="Group 9210"/>
          <p:cNvGrpSpPr>
            <a:grpSpLocks/>
          </p:cNvGrpSpPr>
          <p:nvPr/>
        </p:nvGrpSpPr>
        <p:grpSpPr bwMode="auto">
          <a:xfrm>
            <a:off x="3484661" y="1619250"/>
            <a:ext cx="1209675" cy="3033713"/>
            <a:chOff x="1946" y="1020"/>
            <a:chExt cx="762" cy="1911"/>
          </a:xfrm>
        </p:grpSpPr>
        <p:sp>
          <p:nvSpPr>
            <p:cNvPr id="181258" name="Line 9202"/>
            <p:cNvSpPr>
              <a:spLocks noChangeShapeType="1"/>
            </p:cNvSpPr>
            <p:nvPr/>
          </p:nvSpPr>
          <p:spPr bwMode="auto">
            <a:xfrm flipH="1" flipV="1">
              <a:off x="2219" y="2458"/>
              <a:ext cx="49" cy="47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59" name="Line 9203"/>
            <p:cNvSpPr>
              <a:spLocks noChangeShapeType="1"/>
            </p:cNvSpPr>
            <p:nvPr/>
          </p:nvSpPr>
          <p:spPr bwMode="auto">
            <a:xfrm flipV="1">
              <a:off x="2222" y="1979"/>
              <a:ext cx="295" cy="47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60" name="Line 9205"/>
            <p:cNvSpPr>
              <a:spLocks noChangeShapeType="1"/>
            </p:cNvSpPr>
            <p:nvPr/>
          </p:nvSpPr>
          <p:spPr bwMode="auto">
            <a:xfrm flipV="1">
              <a:off x="2517" y="1731"/>
              <a:ext cx="191" cy="24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61" name="Line 9206"/>
            <p:cNvSpPr>
              <a:spLocks noChangeShapeType="1"/>
            </p:cNvSpPr>
            <p:nvPr/>
          </p:nvSpPr>
          <p:spPr bwMode="auto">
            <a:xfrm flipH="1" flipV="1">
              <a:off x="2589" y="1482"/>
              <a:ext cx="114" cy="24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62" name="Line 9207"/>
            <p:cNvSpPr>
              <a:spLocks noChangeShapeType="1"/>
            </p:cNvSpPr>
            <p:nvPr/>
          </p:nvSpPr>
          <p:spPr bwMode="auto">
            <a:xfrm flipH="1" flipV="1">
              <a:off x="2255" y="1299"/>
              <a:ext cx="329" cy="17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63" name="Line 9208"/>
            <p:cNvSpPr>
              <a:spLocks noChangeShapeType="1"/>
            </p:cNvSpPr>
            <p:nvPr/>
          </p:nvSpPr>
          <p:spPr bwMode="auto">
            <a:xfrm flipH="1" flipV="1">
              <a:off x="1946" y="1020"/>
              <a:ext cx="312" cy="28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24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8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8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1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1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8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33" grpId="0" animBg="1"/>
      <p:bldP spid="1812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flow path set</a:t>
            </a:r>
            <a:endParaRPr lang="en-AU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4B65AE6B-38C6-4583-839D-F710C116D405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16282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8928" y="1524000"/>
            <a:ext cx="5105400" cy="431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26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topology of the flow path network</a:t>
            </a:r>
            <a:endParaRPr lang="en-AU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100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9F7D9360-9C4D-49F0-94C4-CD4761FA948B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16486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336675"/>
            <a:ext cx="5022850" cy="432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44876" name="Group 492"/>
          <p:cNvGraphicFramePr>
            <a:graphicFrameLocks noGrp="1"/>
          </p:cNvGraphicFramePr>
          <p:nvPr/>
        </p:nvGraphicFramePr>
        <p:xfrm>
          <a:off x="5616575" y="1552575"/>
          <a:ext cx="3203575" cy="1229995"/>
        </p:xfrm>
        <a:graphic>
          <a:graphicData uri="http://schemas.openxmlformats.org/drawingml/2006/table">
            <a:tbl>
              <a:tblPr/>
              <a:tblGrid>
                <a:gridCol w="625475"/>
                <a:gridCol w="669925"/>
                <a:gridCol w="692150"/>
                <a:gridCol w="698500"/>
                <a:gridCol w="517525"/>
              </a:tblGrid>
              <a:tr h="269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Node ID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X (m)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 (m)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Z (m)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615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402306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4072762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1169.52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616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402338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4072715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1129.89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31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617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402359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4072683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1115.94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878" name="Group 494"/>
          <p:cNvGraphicFramePr>
            <a:graphicFrameLocks noGrp="1"/>
          </p:cNvGraphicFramePr>
          <p:nvPr/>
        </p:nvGraphicFramePr>
        <p:xfrm>
          <a:off x="5616575" y="3352800"/>
          <a:ext cx="3168650" cy="1433832"/>
        </p:xfrm>
        <a:graphic>
          <a:graphicData uri="http://schemas.openxmlformats.org/drawingml/2006/table">
            <a:tbl>
              <a:tblPr/>
              <a:tblGrid>
                <a:gridCol w="431800"/>
                <a:gridCol w="431800"/>
                <a:gridCol w="431800"/>
                <a:gridCol w="431800"/>
                <a:gridCol w="504825"/>
                <a:gridCol w="539750"/>
                <a:gridCol w="3968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Line ID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Start node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End node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Slope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length (m)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velocity (m/s)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217.5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 v(…)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617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135.1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 v(…)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215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618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32.4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 v(…)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</a:t>
                      </a:r>
                      <a:endParaRPr kumimoji="0" lang="en-A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957" name="Text Box 439"/>
          <p:cNvSpPr txBox="1">
            <a:spLocks noChangeArrowheads="1"/>
          </p:cNvSpPr>
          <p:nvPr/>
        </p:nvSpPr>
        <p:spPr bwMode="auto">
          <a:xfrm>
            <a:off x="5616575" y="1265238"/>
            <a:ext cx="917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/>
              <a:t>Node table</a:t>
            </a:r>
            <a:endParaRPr lang="en-US" sz="1200"/>
          </a:p>
        </p:txBody>
      </p:sp>
      <p:sp>
        <p:nvSpPr>
          <p:cNvPr id="164958" name="Text Box 440"/>
          <p:cNvSpPr txBox="1">
            <a:spLocks noChangeArrowheads="1"/>
          </p:cNvSpPr>
          <p:nvPr/>
        </p:nvSpPr>
        <p:spPr bwMode="auto">
          <a:xfrm>
            <a:off x="5651500" y="3028950"/>
            <a:ext cx="841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/>
              <a:t>Line table</a:t>
            </a:r>
            <a:endParaRPr lang="en-US" sz="1200"/>
          </a:p>
        </p:txBody>
      </p:sp>
      <p:cxnSp>
        <p:nvCxnSpPr>
          <p:cNvPr id="164959" name="AutoShape 460"/>
          <p:cNvCxnSpPr>
            <a:cxnSpLocks noChangeShapeType="1"/>
            <a:endCxn id="164960" idx="0"/>
          </p:cNvCxnSpPr>
          <p:nvPr/>
        </p:nvCxnSpPr>
        <p:spPr bwMode="auto">
          <a:xfrm rot="5400000">
            <a:off x="7274718" y="4421982"/>
            <a:ext cx="754063" cy="933450"/>
          </a:xfrm>
          <a:prstGeom prst="curvedConnector3">
            <a:avLst>
              <a:gd name="adj1" fmla="val 4989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960" name="Text Box 478"/>
          <p:cNvSpPr txBox="1">
            <a:spLocks noChangeArrowheads="1"/>
          </p:cNvSpPr>
          <p:nvPr/>
        </p:nvSpPr>
        <p:spPr bwMode="auto">
          <a:xfrm>
            <a:off x="6551613" y="5265738"/>
            <a:ext cx="1265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i="1">
                <a:latin typeface="Times New Roman" pitchFamily="18" charset="0"/>
              </a:rPr>
              <a:t>v</a:t>
            </a:r>
            <a:r>
              <a:rPr lang="en-AU">
                <a:latin typeface="Times New Roman" pitchFamily="18" charset="0"/>
              </a:rPr>
              <a:t> = </a:t>
            </a:r>
            <a:r>
              <a:rPr lang="en-AU" i="1">
                <a:latin typeface="Times New Roman" pitchFamily="18" charset="0"/>
              </a:rPr>
              <a:t>f</a:t>
            </a:r>
            <a:r>
              <a:rPr lang="en-AU">
                <a:latin typeface="Times New Roman" pitchFamily="18" charset="0"/>
              </a:rPr>
              <a:t>(</a:t>
            </a:r>
            <a:r>
              <a:rPr lang="en-AU" i="1">
                <a:latin typeface="Times New Roman" pitchFamily="18" charset="0"/>
              </a:rPr>
              <a:t>r</a:t>
            </a:r>
            <a:r>
              <a:rPr lang="en-AU">
                <a:latin typeface="Times New Roman" pitchFamily="18" charset="0"/>
              </a:rPr>
              <a:t>, </a:t>
            </a:r>
            <a:r>
              <a:rPr lang="en-AU" i="1">
                <a:latin typeface="Times New Roman" pitchFamily="18" charset="0"/>
              </a:rPr>
              <a:t>s</a:t>
            </a:r>
            <a:r>
              <a:rPr lang="en-AU">
                <a:latin typeface="Times New Roman" pitchFamily="18" charset="0"/>
              </a:rPr>
              <a:t>, </a:t>
            </a:r>
            <a:r>
              <a:rPr lang="en-AU" i="1">
                <a:latin typeface="Times New Roman" pitchFamily="18" charset="0"/>
              </a:rPr>
              <a:t>n</a:t>
            </a:r>
            <a:r>
              <a:rPr lang="en-AU">
                <a:latin typeface="Times New Roman" pitchFamily="18" charset="0"/>
              </a:rPr>
              <a:t>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64961" name="Freeform 491"/>
          <p:cNvSpPr>
            <a:spLocks/>
          </p:cNvSpPr>
          <p:nvPr/>
        </p:nvSpPr>
        <p:spPr bwMode="auto">
          <a:xfrm>
            <a:off x="2663825" y="2133600"/>
            <a:ext cx="2916238" cy="466725"/>
          </a:xfrm>
          <a:custGeom>
            <a:avLst/>
            <a:gdLst>
              <a:gd name="T0" fmla="*/ 0 w 1837"/>
              <a:gd name="T1" fmla="*/ 466725 h 242"/>
              <a:gd name="T2" fmla="*/ 1223963 w 1837"/>
              <a:gd name="T3" fmla="*/ 73287 h 242"/>
              <a:gd name="T4" fmla="*/ 2916238 w 1837"/>
              <a:gd name="T5" fmla="*/ 28929 h 242"/>
              <a:gd name="T6" fmla="*/ 0 60000 65536"/>
              <a:gd name="T7" fmla="*/ 0 60000 65536"/>
              <a:gd name="T8" fmla="*/ 0 60000 65536"/>
              <a:gd name="T9" fmla="*/ 0 w 1837"/>
              <a:gd name="T10" fmla="*/ 0 h 242"/>
              <a:gd name="T11" fmla="*/ 1837 w 1837"/>
              <a:gd name="T12" fmla="*/ 242 h 2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37" h="242">
                <a:moveTo>
                  <a:pt x="0" y="242"/>
                </a:moveTo>
                <a:cubicBezTo>
                  <a:pt x="232" y="159"/>
                  <a:pt x="465" y="76"/>
                  <a:pt x="771" y="38"/>
                </a:cubicBezTo>
                <a:cubicBezTo>
                  <a:pt x="1077" y="0"/>
                  <a:pt x="1457" y="7"/>
                  <a:pt x="1837" y="15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962" name="Freeform 493"/>
          <p:cNvSpPr>
            <a:spLocks/>
          </p:cNvSpPr>
          <p:nvPr/>
        </p:nvSpPr>
        <p:spPr bwMode="auto">
          <a:xfrm>
            <a:off x="2879725" y="2997200"/>
            <a:ext cx="2700338" cy="1079500"/>
          </a:xfrm>
          <a:custGeom>
            <a:avLst/>
            <a:gdLst>
              <a:gd name="T0" fmla="*/ 0 w 1701"/>
              <a:gd name="T1" fmla="*/ 0 h 680"/>
              <a:gd name="T2" fmla="*/ 1584325 w 1701"/>
              <a:gd name="T3" fmla="*/ 252413 h 680"/>
              <a:gd name="T4" fmla="*/ 2700338 w 1701"/>
              <a:gd name="T5" fmla="*/ 1079500 h 680"/>
              <a:gd name="T6" fmla="*/ 0 60000 65536"/>
              <a:gd name="T7" fmla="*/ 0 60000 65536"/>
              <a:gd name="T8" fmla="*/ 0 60000 65536"/>
              <a:gd name="T9" fmla="*/ 0 w 1701"/>
              <a:gd name="T10" fmla="*/ 0 h 680"/>
              <a:gd name="T11" fmla="*/ 1701 w 1701"/>
              <a:gd name="T12" fmla="*/ 680 h 6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01" h="680">
                <a:moveTo>
                  <a:pt x="0" y="0"/>
                </a:moveTo>
                <a:cubicBezTo>
                  <a:pt x="357" y="23"/>
                  <a:pt x="714" y="46"/>
                  <a:pt x="998" y="159"/>
                </a:cubicBezTo>
                <a:cubicBezTo>
                  <a:pt x="1282" y="272"/>
                  <a:pt x="1491" y="476"/>
                  <a:pt x="1701" y="68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85EE9EC1-C159-4642-B914-985DE0EA42EC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  <p:grpSp>
        <p:nvGrpSpPr>
          <p:cNvPr id="166915" name="Group 2"/>
          <p:cNvGrpSpPr>
            <a:grpSpLocks/>
          </p:cNvGrpSpPr>
          <p:nvPr/>
        </p:nvGrpSpPr>
        <p:grpSpPr bwMode="auto">
          <a:xfrm>
            <a:off x="2555875" y="333375"/>
            <a:ext cx="6267450" cy="5840413"/>
            <a:chOff x="952" y="300"/>
            <a:chExt cx="3948" cy="3679"/>
          </a:xfrm>
        </p:grpSpPr>
        <p:pic>
          <p:nvPicPr>
            <p:cNvPr id="166917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52" y="300"/>
              <a:ext cx="3948" cy="3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918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69" y="3861"/>
              <a:ext cx="2295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6919" name="Oval 5"/>
            <p:cNvSpPr>
              <a:spLocks noChangeArrowheads="1"/>
            </p:cNvSpPr>
            <p:nvPr/>
          </p:nvSpPr>
          <p:spPr bwMode="auto">
            <a:xfrm>
              <a:off x="3901" y="3566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1000"/>
                <a:t>A</a:t>
              </a:r>
              <a:endParaRPr lang="en-US" sz="1000"/>
            </a:p>
          </p:txBody>
        </p:sp>
        <p:sp>
          <p:nvSpPr>
            <p:cNvPr id="166920" name="Oval 6"/>
            <p:cNvSpPr>
              <a:spLocks noChangeArrowheads="1"/>
            </p:cNvSpPr>
            <p:nvPr/>
          </p:nvSpPr>
          <p:spPr bwMode="auto">
            <a:xfrm>
              <a:off x="2812" y="640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1000"/>
                <a:t>B</a:t>
              </a:r>
              <a:endParaRPr lang="en-US" sz="10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AEAEA">
              <a:alpha val="50196"/>
            </a:srgbClr>
          </a:solidFill>
        </p:spPr>
        <p:txBody>
          <a:bodyPr/>
          <a:lstStyle/>
          <a:p>
            <a:r>
              <a:rPr lang="en-US" dirty="0" smtClean="0"/>
              <a:t>The flow path network</a:t>
            </a:r>
            <a:endParaRPr lang="en-AU" dirty="0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</p:spPr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401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132" y="1620481"/>
            <a:ext cx="5833268" cy="404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Digital terrain model</a:t>
            </a:r>
            <a:endParaRPr lang="en-AU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8465AE-F4DA-4267-BB65-B16723FFD16B}" type="slidenum">
              <a:rPr lang="cs-CZ" altLang="en-US" smtClean="0"/>
              <a:pPr/>
              <a:t>20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46132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3851" y="1270000"/>
            <a:ext cx="8494713" cy="4535488"/>
            <a:chOff x="323851" y="1270000"/>
            <a:chExt cx="8494713" cy="4535488"/>
          </a:xfrm>
        </p:grpSpPr>
        <p:grpSp>
          <p:nvGrpSpPr>
            <p:cNvPr id="173061" name="Group 19"/>
            <p:cNvGrpSpPr>
              <a:grpSpLocks/>
            </p:cNvGrpSpPr>
            <p:nvPr/>
          </p:nvGrpSpPr>
          <p:grpSpPr bwMode="auto">
            <a:xfrm>
              <a:off x="395289" y="2470150"/>
              <a:ext cx="1343025" cy="995363"/>
              <a:chOff x="453" y="2069"/>
              <a:chExt cx="846" cy="627"/>
            </a:xfrm>
          </p:grpSpPr>
          <p:sp>
            <p:nvSpPr>
              <p:cNvPr id="173154" name="Line 6"/>
              <p:cNvSpPr>
                <a:spLocks noChangeShapeType="1"/>
              </p:cNvSpPr>
              <p:nvPr/>
            </p:nvSpPr>
            <p:spPr bwMode="auto">
              <a:xfrm>
                <a:off x="544" y="2228"/>
                <a:ext cx="0" cy="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55" name="Line 7"/>
              <p:cNvSpPr>
                <a:spLocks noChangeShapeType="1"/>
              </p:cNvSpPr>
              <p:nvPr/>
            </p:nvSpPr>
            <p:spPr bwMode="auto">
              <a:xfrm>
                <a:off x="544" y="2614"/>
                <a:ext cx="6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56" name="Rectangle 8"/>
              <p:cNvSpPr>
                <a:spLocks noChangeArrowheads="1"/>
              </p:cNvSpPr>
              <p:nvPr/>
            </p:nvSpPr>
            <p:spPr bwMode="auto">
              <a:xfrm>
                <a:off x="657" y="2500"/>
                <a:ext cx="46" cy="114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7" name="Rectangle 9"/>
              <p:cNvSpPr>
                <a:spLocks noChangeArrowheads="1"/>
              </p:cNvSpPr>
              <p:nvPr/>
            </p:nvSpPr>
            <p:spPr bwMode="auto">
              <a:xfrm>
                <a:off x="703" y="2341"/>
                <a:ext cx="45" cy="273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8" name="Rectangle 10"/>
              <p:cNvSpPr>
                <a:spLocks noChangeArrowheads="1"/>
              </p:cNvSpPr>
              <p:nvPr/>
            </p:nvSpPr>
            <p:spPr bwMode="auto">
              <a:xfrm>
                <a:off x="748" y="2273"/>
                <a:ext cx="45" cy="341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9" name="Rectangle 11"/>
              <p:cNvSpPr>
                <a:spLocks noChangeArrowheads="1"/>
              </p:cNvSpPr>
              <p:nvPr/>
            </p:nvSpPr>
            <p:spPr bwMode="auto">
              <a:xfrm>
                <a:off x="929" y="2387"/>
                <a:ext cx="46" cy="227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0" name="Rectangle 12"/>
              <p:cNvSpPr>
                <a:spLocks noChangeArrowheads="1"/>
              </p:cNvSpPr>
              <p:nvPr/>
            </p:nvSpPr>
            <p:spPr bwMode="auto">
              <a:xfrm>
                <a:off x="975" y="2455"/>
                <a:ext cx="45" cy="159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1" name="Rectangle 13"/>
              <p:cNvSpPr>
                <a:spLocks noChangeArrowheads="1"/>
              </p:cNvSpPr>
              <p:nvPr/>
            </p:nvSpPr>
            <p:spPr bwMode="auto">
              <a:xfrm>
                <a:off x="1020" y="2568"/>
                <a:ext cx="46" cy="46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2" name="Rectangle 14"/>
              <p:cNvSpPr>
                <a:spLocks noChangeArrowheads="1"/>
              </p:cNvSpPr>
              <p:nvPr/>
            </p:nvSpPr>
            <p:spPr bwMode="auto">
              <a:xfrm>
                <a:off x="793" y="2296"/>
                <a:ext cx="45" cy="318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3" name="Rectangle 15"/>
              <p:cNvSpPr>
                <a:spLocks noChangeArrowheads="1"/>
              </p:cNvSpPr>
              <p:nvPr/>
            </p:nvSpPr>
            <p:spPr bwMode="auto">
              <a:xfrm>
                <a:off x="839" y="2228"/>
                <a:ext cx="45" cy="386"/>
              </a:xfrm>
              <a:prstGeom prst="rect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4" name="Rectangle 16"/>
              <p:cNvSpPr>
                <a:spLocks noChangeArrowheads="1"/>
              </p:cNvSpPr>
              <p:nvPr/>
            </p:nvSpPr>
            <p:spPr bwMode="auto">
              <a:xfrm>
                <a:off x="884" y="2273"/>
                <a:ext cx="45" cy="341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65" name="Text Box 17"/>
              <p:cNvSpPr txBox="1">
                <a:spLocks noChangeArrowheads="1"/>
              </p:cNvSpPr>
              <p:nvPr/>
            </p:nvSpPr>
            <p:spPr bwMode="auto">
              <a:xfrm>
                <a:off x="1156" y="2523"/>
                <a:ext cx="14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t</a:t>
                </a:r>
                <a:endParaRPr lang="en-US" sz="1200" i="1"/>
              </a:p>
            </p:txBody>
          </p:sp>
          <p:sp>
            <p:nvSpPr>
              <p:cNvPr id="173166" name="Text Box 18"/>
              <p:cNvSpPr txBox="1">
                <a:spLocks noChangeArrowheads="1"/>
              </p:cNvSpPr>
              <p:nvPr/>
            </p:nvSpPr>
            <p:spPr bwMode="auto">
              <a:xfrm>
                <a:off x="453" y="206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P</a:t>
                </a:r>
                <a:endParaRPr lang="en-US" sz="1200" i="1"/>
              </a:p>
            </p:txBody>
          </p:sp>
        </p:grpSp>
        <p:grpSp>
          <p:nvGrpSpPr>
            <p:cNvPr id="173062" name="Group 49"/>
            <p:cNvGrpSpPr>
              <a:grpSpLocks/>
            </p:cNvGrpSpPr>
            <p:nvPr/>
          </p:nvGrpSpPr>
          <p:grpSpPr bwMode="auto">
            <a:xfrm>
              <a:off x="395289" y="3694113"/>
              <a:ext cx="1343025" cy="995363"/>
              <a:chOff x="453" y="2682"/>
              <a:chExt cx="846" cy="627"/>
            </a:xfrm>
          </p:grpSpPr>
          <p:sp>
            <p:nvSpPr>
              <p:cNvPr id="173141" name="Line 21"/>
              <p:cNvSpPr>
                <a:spLocks noChangeShapeType="1"/>
              </p:cNvSpPr>
              <p:nvPr/>
            </p:nvSpPr>
            <p:spPr bwMode="auto">
              <a:xfrm>
                <a:off x="544" y="2841"/>
                <a:ext cx="0" cy="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42" name="Line 22"/>
              <p:cNvSpPr>
                <a:spLocks noChangeShapeType="1"/>
              </p:cNvSpPr>
              <p:nvPr/>
            </p:nvSpPr>
            <p:spPr bwMode="auto">
              <a:xfrm>
                <a:off x="544" y="3227"/>
                <a:ext cx="6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43" name="Rectangle 23"/>
              <p:cNvSpPr>
                <a:spLocks noChangeArrowheads="1"/>
              </p:cNvSpPr>
              <p:nvPr/>
            </p:nvSpPr>
            <p:spPr bwMode="auto">
              <a:xfrm>
                <a:off x="657" y="3158"/>
                <a:ext cx="46" cy="69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4" name="Rectangle 24"/>
              <p:cNvSpPr>
                <a:spLocks noChangeArrowheads="1"/>
              </p:cNvSpPr>
              <p:nvPr/>
            </p:nvSpPr>
            <p:spPr bwMode="auto">
              <a:xfrm>
                <a:off x="703" y="3090"/>
                <a:ext cx="45" cy="137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5" name="Rectangle 25"/>
              <p:cNvSpPr>
                <a:spLocks noChangeArrowheads="1"/>
              </p:cNvSpPr>
              <p:nvPr/>
            </p:nvSpPr>
            <p:spPr bwMode="auto">
              <a:xfrm>
                <a:off x="748" y="3022"/>
                <a:ext cx="45" cy="20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6" name="Rectangle 26"/>
              <p:cNvSpPr>
                <a:spLocks noChangeArrowheads="1"/>
              </p:cNvSpPr>
              <p:nvPr/>
            </p:nvSpPr>
            <p:spPr bwMode="auto">
              <a:xfrm>
                <a:off x="929" y="2818"/>
                <a:ext cx="46" cy="409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7" name="Rectangle 27"/>
              <p:cNvSpPr>
                <a:spLocks noChangeArrowheads="1"/>
              </p:cNvSpPr>
              <p:nvPr/>
            </p:nvSpPr>
            <p:spPr bwMode="auto">
              <a:xfrm>
                <a:off x="975" y="2976"/>
                <a:ext cx="45" cy="251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8" name="Rectangle 28"/>
              <p:cNvSpPr>
                <a:spLocks noChangeArrowheads="1"/>
              </p:cNvSpPr>
              <p:nvPr/>
            </p:nvSpPr>
            <p:spPr bwMode="auto">
              <a:xfrm>
                <a:off x="1020" y="3022"/>
                <a:ext cx="46" cy="20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49" name="Rectangle 29"/>
              <p:cNvSpPr>
                <a:spLocks noChangeArrowheads="1"/>
              </p:cNvSpPr>
              <p:nvPr/>
            </p:nvSpPr>
            <p:spPr bwMode="auto">
              <a:xfrm>
                <a:off x="793" y="2909"/>
                <a:ext cx="45" cy="318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0" name="Rectangle 30"/>
              <p:cNvSpPr>
                <a:spLocks noChangeArrowheads="1"/>
              </p:cNvSpPr>
              <p:nvPr/>
            </p:nvSpPr>
            <p:spPr bwMode="auto">
              <a:xfrm>
                <a:off x="839" y="2841"/>
                <a:ext cx="45" cy="386"/>
              </a:xfrm>
              <a:prstGeom prst="rect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1" name="Rectangle 31"/>
              <p:cNvSpPr>
                <a:spLocks noChangeArrowheads="1"/>
              </p:cNvSpPr>
              <p:nvPr/>
            </p:nvSpPr>
            <p:spPr bwMode="auto">
              <a:xfrm>
                <a:off x="884" y="2886"/>
                <a:ext cx="45" cy="341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52" name="Text Box 32"/>
              <p:cNvSpPr txBox="1">
                <a:spLocks noChangeArrowheads="1"/>
              </p:cNvSpPr>
              <p:nvPr/>
            </p:nvSpPr>
            <p:spPr bwMode="auto">
              <a:xfrm>
                <a:off x="1156" y="3136"/>
                <a:ext cx="14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t</a:t>
                </a:r>
                <a:endParaRPr lang="en-US" sz="1200" i="1"/>
              </a:p>
            </p:txBody>
          </p:sp>
          <p:sp>
            <p:nvSpPr>
              <p:cNvPr id="173153" name="Text Box 33"/>
              <p:cNvSpPr txBox="1">
                <a:spLocks noChangeArrowheads="1"/>
              </p:cNvSpPr>
              <p:nvPr/>
            </p:nvSpPr>
            <p:spPr bwMode="auto">
              <a:xfrm>
                <a:off x="453" y="2682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P</a:t>
                </a:r>
                <a:endParaRPr lang="en-US" sz="1200" i="1"/>
              </a:p>
            </p:txBody>
          </p:sp>
        </p:grpSp>
        <p:grpSp>
          <p:nvGrpSpPr>
            <p:cNvPr id="173063" name="Group 50"/>
            <p:cNvGrpSpPr>
              <a:grpSpLocks/>
            </p:cNvGrpSpPr>
            <p:nvPr/>
          </p:nvGrpSpPr>
          <p:grpSpPr bwMode="auto">
            <a:xfrm>
              <a:off x="395289" y="4810125"/>
              <a:ext cx="1343025" cy="995363"/>
              <a:chOff x="453" y="3249"/>
              <a:chExt cx="846" cy="627"/>
            </a:xfrm>
          </p:grpSpPr>
          <p:sp>
            <p:nvSpPr>
              <p:cNvPr id="173128" name="Line 35"/>
              <p:cNvSpPr>
                <a:spLocks noChangeShapeType="1"/>
              </p:cNvSpPr>
              <p:nvPr/>
            </p:nvSpPr>
            <p:spPr bwMode="auto">
              <a:xfrm>
                <a:off x="544" y="3408"/>
                <a:ext cx="0" cy="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9" name="Line 36"/>
              <p:cNvSpPr>
                <a:spLocks noChangeShapeType="1"/>
              </p:cNvSpPr>
              <p:nvPr/>
            </p:nvSpPr>
            <p:spPr bwMode="auto">
              <a:xfrm>
                <a:off x="544" y="3794"/>
                <a:ext cx="6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30" name="Rectangle 37"/>
              <p:cNvSpPr>
                <a:spLocks noChangeArrowheads="1"/>
              </p:cNvSpPr>
              <p:nvPr/>
            </p:nvSpPr>
            <p:spPr bwMode="auto">
              <a:xfrm>
                <a:off x="657" y="3589"/>
                <a:ext cx="46" cy="20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1" name="Rectangle 38"/>
              <p:cNvSpPr>
                <a:spLocks noChangeArrowheads="1"/>
              </p:cNvSpPr>
              <p:nvPr/>
            </p:nvSpPr>
            <p:spPr bwMode="auto">
              <a:xfrm>
                <a:off x="703" y="3521"/>
                <a:ext cx="45" cy="273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2" name="Rectangle 39"/>
              <p:cNvSpPr>
                <a:spLocks noChangeArrowheads="1"/>
              </p:cNvSpPr>
              <p:nvPr/>
            </p:nvSpPr>
            <p:spPr bwMode="auto">
              <a:xfrm>
                <a:off x="748" y="3453"/>
                <a:ext cx="45" cy="341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3" name="Rectangle 40"/>
              <p:cNvSpPr>
                <a:spLocks noChangeArrowheads="1"/>
              </p:cNvSpPr>
              <p:nvPr/>
            </p:nvSpPr>
            <p:spPr bwMode="auto">
              <a:xfrm>
                <a:off x="929" y="3702"/>
                <a:ext cx="46" cy="92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4" name="Rectangle 41"/>
              <p:cNvSpPr>
                <a:spLocks noChangeArrowheads="1"/>
              </p:cNvSpPr>
              <p:nvPr/>
            </p:nvSpPr>
            <p:spPr bwMode="auto">
              <a:xfrm>
                <a:off x="975" y="3725"/>
                <a:ext cx="45" cy="69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5" name="Rectangle 42"/>
              <p:cNvSpPr>
                <a:spLocks noChangeArrowheads="1"/>
              </p:cNvSpPr>
              <p:nvPr/>
            </p:nvSpPr>
            <p:spPr bwMode="auto">
              <a:xfrm>
                <a:off x="1020" y="3770"/>
                <a:ext cx="46" cy="24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6" name="Rectangle 43"/>
              <p:cNvSpPr>
                <a:spLocks noChangeArrowheads="1"/>
              </p:cNvSpPr>
              <p:nvPr/>
            </p:nvSpPr>
            <p:spPr bwMode="auto">
              <a:xfrm>
                <a:off x="793" y="3476"/>
                <a:ext cx="45" cy="318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7" name="Rectangle 44"/>
              <p:cNvSpPr>
                <a:spLocks noChangeArrowheads="1"/>
              </p:cNvSpPr>
              <p:nvPr/>
            </p:nvSpPr>
            <p:spPr bwMode="auto">
              <a:xfrm>
                <a:off x="839" y="3543"/>
                <a:ext cx="45" cy="251"/>
              </a:xfrm>
              <a:prstGeom prst="rect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8" name="Rectangle 45"/>
              <p:cNvSpPr>
                <a:spLocks noChangeArrowheads="1"/>
              </p:cNvSpPr>
              <p:nvPr/>
            </p:nvSpPr>
            <p:spPr bwMode="auto">
              <a:xfrm>
                <a:off x="884" y="3612"/>
                <a:ext cx="46" cy="182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39" name="Text Box 46"/>
              <p:cNvSpPr txBox="1">
                <a:spLocks noChangeArrowheads="1"/>
              </p:cNvSpPr>
              <p:nvPr/>
            </p:nvSpPr>
            <p:spPr bwMode="auto">
              <a:xfrm>
                <a:off x="1156" y="3703"/>
                <a:ext cx="14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t</a:t>
                </a:r>
                <a:endParaRPr lang="en-US" sz="1200" i="1"/>
              </a:p>
            </p:txBody>
          </p:sp>
          <p:sp>
            <p:nvSpPr>
              <p:cNvPr id="173140" name="Text Box 47"/>
              <p:cNvSpPr txBox="1">
                <a:spLocks noChangeArrowheads="1"/>
              </p:cNvSpPr>
              <p:nvPr/>
            </p:nvSpPr>
            <p:spPr bwMode="auto">
              <a:xfrm>
                <a:off x="453" y="324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AU" sz="1200" i="1"/>
                  <a:t>P</a:t>
                </a:r>
                <a:endParaRPr lang="en-US" sz="1200" i="1"/>
              </a:p>
            </p:txBody>
          </p:sp>
        </p:grpSp>
        <p:sp>
          <p:nvSpPr>
            <p:cNvPr id="173064" name="Rectangle 51"/>
            <p:cNvSpPr>
              <a:spLocks noChangeAspect="1" noChangeArrowheads="1"/>
            </p:cNvSpPr>
            <p:nvPr/>
          </p:nvSpPr>
          <p:spPr bwMode="auto">
            <a:xfrm>
              <a:off x="1906589" y="3141663"/>
              <a:ext cx="1917700" cy="17557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65" name="Freeform 55"/>
            <p:cNvSpPr>
              <a:spLocks noChangeAspect="1"/>
            </p:cNvSpPr>
            <p:nvPr/>
          </p:nvSpPr>
          <p:spPr bwMode="auto">
            <a:xfrm>
              <a:off x="2014539" y="3790950"/>
              <a:ext cx="1809750" cy="1106488"/>
            </a:xfrm>
            <a:custGeom>
              <a:avLst/>
              <a:gdLst>
                <a:gd name="T0" fmla="*/ 35 w 1520"/>
                <a:gd name="T1" fmla="*/ 697 h 930"/>
                <a:gd name="T2" fmla="*/ 102 w 1520"/>
                <a:gd name="T3" fmla="*/ 441 h 930"/>
                <a:gd name="T4" fmla="*/ 68 w 1520"/>
                <a:gd name="T5" fmla="*/ 136 h 930"/>
                <a:gd name="T6" fmla="*/ 511 w 1520"/>
                <a:gd name="T7" fmla="*/ 169 h 930"/>
                <a:gd name="T8" fmla="*/ 919 w 1520"/>
                <a:gd name="T9" fmla="*/ 153 h 930"/>
                <a:gd name="T10" fmla="*/ 1140 w 1520"/>
                <a:gd name="T11" fmla="*/ 0 h 9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0"/>
                <a:gd name="T19" fmla="*/ 0 h 930"/>
                <a:gd name="T20" fmla="*/ 1520 w 1520"/>
                <a:gd name="T21" fmla="*/ 930 h 9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0" h="930">
                  <a:moveTo>
                    <a:pt x="46" y="930"/>
                  </a:moveTo>
                  <a:cubicBezTo>
                    <a:pt x="87" y="822"/>
                    <a:pt x="129" y="714"/>
                    <a:pt x="136" y="589"/>
                  </a:cubicBezTo>
                  <a:cubicBezTo>
                    <a:pt x="143" y="464"/>
                    <a:pt x="0" y="241"/>
                    <a:pt x="91" y="181"/>
                  </a:cubicBezTo>
                  <a:cubicBezTo>
                    <a:pt x="182" y="121"/>
                    <a:pt x="492" y="222"/>
                    <a:pt x="681" y="226"/>
                  </a:cubicBezTo>
                  <a:cubicBezTo>
                    <a:pt x="870" y="230"/>
                    <a:pt x="1085" y="242"/>
                    <a:pt x="1225" y="204"/>
                  </a:cubicBezTo>
                  <a:cubicBezTo>
                    <a:pt x="1365" y="166"/>
                    <a:pt x="1442" y="83"/>
                    <a:pt x="1520" y="0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66" name="Freeform 56"/>
            <p:cNvSpPr>
              <a:spLocks noChangeAspect="1"/>
            </p:cNvSpPr>
            <p:nvPr/>
          </p:nvSpPr>
          <p:spPr bwMode="auto">
            <a:xfrm>
              <a:off x="3103564" y="4195763"/>
              <a:ext cx="720725" cy="701675"/>
            </a:xfrm>
            <a:custGeom>
              <a:avLst/>
              <a:gdLst>
                <a:gd name="T0" fmla="*/ 113 w 605"/>
                <a:gd name="T1" fmla="*/ 442 h 590"/>
                <a:gd name="T2" fmla="*/ 148 w 605"/>
                <a:gd name="T3" fmla="*/ 339 h 590"/>
                <a:gd name="T4" fmla="*/ 11 w 605"/>
                <a:gd name="T5" fmla="*/ 204 h 590"/>
                <a:gd name="T6" fmla="*/ 215 w 605"/>
                <a:gd name="T7" fmla="*/ 68 h 590"/>
                <a:gd name="T8" fmla="*/ 454 w 605"/>
                <a:gd name="T9" fmla="*/ 0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5"/>
                <a:gd name="T16" fmla="*/ 0 h 590"/>
                <a:gd name="T17" fmla="*/ 605 w 605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5" h="590">
                  <a:moveTo>
                    <a:pt x="151" y="590"/>
                  </a:moveTo>
                  <a:cubicBezTo>
                    <a:pt x="185" y="548"/>
                    <a:pt x="220" y="506"/>
                    <a:pt x="197" y="453"/>
                  </a:cubicBezTo>
                  <a:cubicBezTo>
                    <a:pt x="174" y="400"/>
                    <a:pt x="0" y="332"/>
                    <a:pt x="15" y="272"/>
                  </a:cubicBezTo>
                  <a:cubicBezTo>
                    <a:pt x="30" y="212"/>
                    <a:pt x="189" y="136"/>
                    <a:pt x="287" y="91"/>
                  </a:cubicBezTo>
                  <a:cubicBezTo>
                    <a:pt x="385" y="46"/>
                    <a:pt x="495" y="23"/>
                    <a:pt x="605" y="0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67" name="Freeform 57"/>
            <p:cNvSpPr>
              <a:spLocks noChangeAspect="1"/>
            </p:cNvSpPr>
            <p:nvPr/>
          </p:nvSpPr>
          <p:spPr bwMode="auto">
            <a:xfrm>
              <a:off x="1906589" y="3141663"/>
              <a:ext cx="1404938" cy="431800"/>
            </a:xfrm>
            <a:custGeom>
              <a:avLst/>
              <a:gdLst>
                <a:gd name="T0" fmla="*/ 0 w 1180"/>
                <a:gd name="T1" fmla="*/ 272 h 363"/>
                <a:gd name="T2" fmla="*/ 103 w 1180"/>
                <a:gd name="T3" fmla="*/ 187 h 363"/>
                <a:gd name="T4" fmla="*/ 544 w 1180"/>
                <a:gd name="T5" fmla="*/ 238 h 363"/>
                <a:gd name="T6" fmla="*/ 885 w 1180"/>
                <a:gd name="T7" fmla="*/ 0 h 3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80"/>
                <a:gd name="T13" fmla="*/ 0 h 363"/>
                <a:gd name="T14" fmla="*/ 1180 w 1180"/>
                <a:gd name="T15" fmla="*/ 363 h 3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80" h="363">
                  <a:moveTo>
                    <a:pt x="0" y="363"/>
                  </a:moveTo>
                  <a:cubicBezTo>
                    <a:pt x="8" y="310"/>
                    <a:pt x="16" y="257"/>
                    <a:pt x="137" y="250"/>
                  </a:cubicBezTo>
                  <a:cubicBezTo>
                    <a:pt x="258" y="243"/>
                    <a:pt x="552" y="360"/>
                    <a:pt x="726" y="318"/>
                  </a:cubicBezTo>
                  <a:cubicBezTo>
                    <a:pt x="900" y="276"/>
                    <a:pt x="1040" y="138"/>
                    <a:pt x="1180" y="0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68" name="Freeform 58"/>
            <p:cNvSpPr>
              <a:spLocks noChangeAspect="1"/>
            </p:cNvSpPr>
            <p:nvPr/>
          </p:nvSpPr>
          <p:spPr bwMode="auto">
            <a:xfrm>
              <a:off x="2389189" y="4208463"/>
              <a:ext cx="704850" cy="688975"/>
            </a:xfrm>
            <a:custGeom>
              <a:avLst/>
              <a:gdLst>
                <a:gd name="T0" fmla="*/ 70 w 593"/>
                <a:gd name="T1" fmla="*/ 434 h 579"/>
                <a:gd name="T2" fmla="*/ 105 w 593"/>
                <a:gd name="T3" fmla="*/ 315 h 579"/>
                <a:gd name="T4" fmla="*/ 37 w 593"/>
                <a:gd name="T5" fmla="*/ 111 h 579"/>
                <a:gd name="T6" fmla="*/ 326 w 593"/>
                <a:gd name="T7" fmla="*/ 25 h 579"/>
                <a:gd name="T8" fmla="*/ 342 w 593"/>
                <a:gd name="T9" fmla="*/ 264 h 579"/>
                <a:gd name="T10" fmla="*/ 444 w 593"/>
                <a:gd name="T11" fmla="*/ 434 h 5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579"/>
                <a:gd name="T20" fmla="*/ 593 w 593"/>
                <a:gd name="T21" fmla="*/ 579 h 5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579">
                  <a:moveTo>
                    <a:pt x="94" y="579"/>
                  </a:moveTo>
                  <a:cubicBezTo>
                    <a:pt x="120" y="535"/>
                    <a:pt x="147" y="492"/>
                    <a:pt x="140" y="420"/>
                  </a:cubicBezTo>
                  <a:cubicBezTo>
                    <a:pt x="133" y="348"/>
                    <a:pt x="0" y="212"/>
                    <a:pt x="49" y="148"/>
                  </a:cubicBezTo>
                  <a:cubicBezTo>
                    <a:pt x="98" y="84"/>
                    <a:pt x="367" y="0"/>
                    <a:pt x="435" y="34"/>
                  </a:cubicBezTo>
                  <a:cubicBezTo>
                    <a:pt x="503" y="68"/>
                    <a:pt x="431" y="261"/>
                    <a:pt x="457" y="352"/>
                  </a:cubicBezTo>
                  <a:cubicBezTo>
                    <a:pt x="483" y="443"/>
                    <a:pt x="538" y="511"/>
                    <a:pt x="593" y="579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69" name="Freeform 59"/>
            <p:cNvSpPr>
              <a:spLocks noChangeAspect="1"/>
            </p:cNvSpPr>
            <p:nvPr/>
          </p:nvSpPr>
          <p:spPr bwMode="auto">
            <a:xfrm>
              <a:off x="2897189" y="3141663"/>
              <a:ext cx="927100" cy="777875"/>
            </a:xfrm>
            <a:custGeom>
              <a:avLst/>
              <a:gdLst>
                <a:gd name="T0" fmla="*/ 482 w 779"/>
                <a:gd name="T1" fmla="*/ 0 h 654"/>
                <a:gd name="T2" fmla="*/ 312 w 779"/>
                <a:gd name="T3" fmla="*/ 170 h 654"/>
                <a:gd name="T4" fmla="*/ 124 w 779"/>
                <a:gd name="T5" fmla="*/ 272 h 654"/>
                <a:gd name="T6" fmla="*/ 22 w 779"/>
                <a:gd name="T7" fmla="*/ 425 h 654"/>
                <a:gd name="T8" fmla="*/ 261 w 779"/>
                <a:gd name="T9" fmla="*/ 459 h 654"/>
                <a:gd name="T10" fmla="*/ 516 w 779"/>
                <a:gd name="T11" fmla="*/ 238 h 654"/>
                <a:gd name="T12" fmla="*/ 584 w 779"/>
                <a:gd name="T13" fmla="*/ 187 h 6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9"/>
                <a:gd name="T22" fmla="*/ 0 h 654"/>
                <a:gd name="T23" fmla="*/ 779 w 779"/>
                <a:gd name="T24" fmla="*/ 654 h 6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9" h="654">
                  <a:moveTo>
                    <a:pt x="643" y="0"/>
                  </a:moveTo>
                  <a:cubicBezTo>
                    <a:pt x="569" y="83"/>
                    <a:pt x="495" y="167"/>
                    <a:pt x="416" y="227"/>
                  </a:cubicBezTo>
                  <a:cubicBezTo>
                    <a:pt x="337" y="287"/>
                    <a:pt x="230" y="306"/>
                    <a:pt x="166" y="363"/>
                  </a:cubicBezTo>
                  <a:cubicBezTo>
                    <a:pt x="102" y="420"/>
                    <a:pt x="0" y="525"/>
                    <a:pt x="30" y="567"/>
                  </a:cubicBezTo>
                  <a:cubicBezTo>
                    <a:pt x="60" y="609"/>
                    <a:pt x="238" y="654"/>
                    <a:pt x="348" y="613"/>
                  </a:cubicBezTo>
                  <a:cubicBezTo>
                    <a:pt x="458" y="572"/>
                    <a:pt x="616" y="378"/>
                    <a:pt x="688" y="318"/>
                  </a:cubicBezTo>
                  <a:cubicBezTo>
                    <a:pt x="760" y="258"/>
                    <a:pt x="769" y="254"/>
                    <a:pt x="779" y="250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70" name="Freeform 60"/>
            <p:cNvSpPr>
              <a:spLocks noChangeAspect="1"/>
            </p:cNvSpPr>
            <p:nvPr/>
          </p:nvSpPr>
          <p:spPr bwMode="auto">
            <a:xfrm>
              <a:off x="2257426" y="3141663"/>
              <a:ext cx="460375" cy="134938"/>
            </a:xfrm>
            <a:custGeom>
              <a:avLst/>
              <a:gdLst>
                <a:gd name="T0" fmla="*/ 290 w 386"/>
                <a:gd name="T1" fmla="*/ 0 h 114"/>
                <a:gd name="T2" fmla="*/ 204 w 386"/>
                <a:gd name="T3" fmla="*/ 85 h 114"/>
                <a:gd name="T4" fmla="*/ 0 w 386"/>
                <a:gd name="T5" fmla="*/ 0 h 114"/>
                <a:gd name="T6" fmla="*/ 0 60000 65536"/>
                <a:gd name="T7" fmla="*/ 0 60000 65536"/>
                <a:gd name="T8" fmla="*/ 0 60000 65536"/>
                <a:gd name="T9" fmla="*/ 0 w 386"/>
                <a:gd name="T10" fmla="*/ 0 h 114"/>
                <a:gd name="T11" fmla="*/ 386 w 386"/>
                <a:gd name="T12" fmla="*/ 114 h 1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6" h="114">
                  <a:moveTo>
                    <a:pt x="386" y="0"/>
                  </a:moveTo>
                  <a:cubicBezTo>
                    <a:pt x="361" y="57"/>
                    <a:pt x="336" y="114"/>
                    <a:pt x="272" y="114"/>
                  </a:cubicBezTo>
                  <a:cubicBezTo>
                    <a:pt x="208" y="114"/>
                    <a:pt x="104" y="5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3071" name="Group 63"/>
            <p:cNvGrpSpPr>
              <a:grpSpLocks noChangeAspect="1"/>
            </p:cNvGrpSpPr>
            <p:nvPr/>
          </p:nvGrpSpPr>
          <p:grpSpPr bwMode="auto">
            <a:xfrm>
              <a:off x="4662489" y="4510088"/>
              <a:ext cx="1277938" cy="1169988"/>
              <a:chOff x="1995" y="2205"/>
              <a:chExt cx="1611" cy="1475"/>
            </a:xfrm>
          </p:grpSpPr>
          <p:sp>
            <p:nvSpPr>
              <p:cNvPr id="173118" name="Rectangle 64"/>
              <p:cNvSpPr>
                <a:spLocks noChangeAspect="1" noChangeArrowheads="1"/>
              </p:cNvSpPr>
              <p:nvPr/>
            </p:nvSpPr>
            <p:spPr bwMode="auto">
              <a:xfrm>
                <a:off x="1995" y="2205"/>
                <a:ext cx="1611" cy="14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19" name="Oval 65"/>
              <p:cNvSpPr>
                <a:spLocks noChangeAspect="1" noChangeArrowheads="1"/>
              </p:cNvSpPr>
              <p:nvPr/>
            </p:nvSpPr>
            <p:spPr bwMode="auto">
              <a:xfrm>
                <a:off x="2268" y="2409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20" name="Oval 66"/>
              <p:cNvSpPr>
                <a:spLocks noChangeAspect="1" noChangeArrowheads="1"/>
              </p:cNvSpPr>
              <p:nvPr/>
            </p:nvSpPr>
            <p:spPr bwMode="auto">
              <a:xfrm>
                <a:off x="2676" y="3339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21" name="Oval 67"/>
              <p:cNvSpPr>
                <a:spLocks noChangeAspect="1" noChangeArrowheads="1"/>
              </p:cNvSpPr>
              <p:nvPr/>
            </p:nvSpPr>
            <p:spPr bwMode="auto">
              <a:xfrm>
                <a:off x="3107" y="2591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22" name="Freeform 68"/>
              <p:cNvSpPr>
                <a:spLocks noChangeAspect="1"/>
              </p:cNvSpPr>
              <p:nvPr/>
            </p:nvSpPr>
            <p:spPr bwMode="auto">
              <a:xfrm>
                <a:off x="2086" y="2750"/>
                <a:ext cx="1520" cy="930"/>
              </a:xfrm>
              <a:custGeom>
                <a:avLst/>
                <a:gdLst>
                  <a:gd name="T0" fmla="*/ 46 w 1520"/>
                  <a:gd name="T1" fmla="*/ 930 h 930"/>
                  <a:gd name="T2" fmla="*/ 136 w 1520"/>
                  <a:gd name="T3" fmla="*/ 589 h 930"/>
                  <a:gd name="T4" fmla="*/ 91 w 1520"/>
                  <a:gd name="T5" fmla="*/ 181 h 930"/>
                  <a:gd name="T6" fmla="*/ 681 w 1520"/>
                  <a:gd name="T7" fmla="*/ 226 h 930"/>
                  <a:gd name="T8" fmla="*/ 1225 w 1520"/>
                  <a:gd name="T9" fmla="*/ 204 h 930"/>
                  <a:gd name="T10" fmla="*/ 1520 w 1520"/>
                  <a:gd name="T11" fmla="*/ 0 h 9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20"/>
                  <a:gd name="T19" fmla="*/ 0 h 930"/>
                  <a:gd name="T20" fmla="*/ 1520 w 1520"/>
                  <a:gd name="T21" fmla="*/ 930 h 9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20" h="930">
                    <a:moveTo>
                      <a:pt x="46" y="930"/>
                    </a:moveTo>
                    <a:cubicBezTo>
                      <a:pt x="87" y="822"/>
                      <a:pt x="129" y="714"/>
                      <a:pt x="136" y="589"/>
                    </a:cubicBezTo>
                    <a:cubicBezTo>
                      <a:pt x="143" y="464"/>
                      <a:pt x="0" y="241"/>
                      <a:pt x="91" y="181"/>
                    </a:cubicBezTo>
                    <a:cubicBezTo>
                      <a:pt x="182" y="121"/>
                      <a:pt x="492" y="222"/>
                      <a:pt x="681" y="226"/>
                    </a:cubicBezTo>
                    <a:cubicBezTo>
                      <a:pt x="870" y="230"/>
                      <a:pt x="1085" y="242"/>
                      <a:pt x="1225" y="204"/>
                    </a:cubicBezTo>
                    <a:cubicBezTo>
                      <a:pt x="1365" y="166"/>
                      <a:pt x="1442" y="83"/>
                      <a:pt x="1520" y="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3" name="Freeform 69"/>
              <p:cNvSpPr>
                <a:spLocks noChangeAspect="1"/>
              </p:cNvSpPr>
              <p:nvPr/>
            </p:nvSpPr>
            <p:spPr bwMode="auto">
              <a:xfrm>
                <a:off x="3001" y="3090"/>
                <a:ext cx="605" cy="590"/>
              </a:xfrm>
              <a:custGeom>
                <a:avLst/>
                <a:gdLst>
                  <a:gd name="T0" fmla="*/ 151 w 605"/>
                  <a:gd name="T1" fmla="*/ 590 h 590"/>
                  <a:gd name="T2" fmla="*/ 197 w 605"/>
                  <a:gd name="T3" fmla="*/ 453 h 590"/>
                  <a:gd name="T4" fmla="*/ 15 w 605"/>
                  <a:gd name="T5" fmla="*/ 272 h 590"/>
                  <a:gd name="T6" fmla="*/ 287 w 605"/>
                  <a:gd name="T7" fmla="*/ 91 h 590"/>
                  <a:gd name="T8" fmla="*/ 605 w 605"/>
                  <a:gd name="T9" fmla="*/ 0 h 5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5"/>
                  <a:gd name="T16" fmla="*/ 0 h 590"/>
                  <a:gd name="T17" fmla="*/ 605 w 605"/>
                  <a:gd name="T18" fmla="*/ 590 h 5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5" h="590">
                    <a:moveTo>
                      <a:pt x="151" y="590"/>
                    </a:moveTo>
                    <a:cubicBezTo>
                      <a:pt x="185" y="548"/>
                      <a:pt x="220" y="506"/>
                      <a:pt x="197" y="453"/>
                    </a:cubicBezTo>
                    <a:cubicBezTo>
                      <a:pt x="174" y="400"/>
                      <a:pt x="0" y="332"/>
                      <a:pt x="15" y="272"/>
                    </a:cubicBezTo>
                    <a:cubicBezTo>
                      <a:pt x="30" y="212"/>
                      <a:pt x="189" y="136"/>
                      <a:pt x="287" y="91"/>
                    </a:cubicBezTo>
                    <a:cubicBezTo>
                      <a:pt x="385" y="46"/>
                      <a:pt x="495" y="23"/>
                      <a:pt x="605" y="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4" name="Freeform 70"/>
              <p:cNvSpPr>
                <a:spLocks noChangeAspect="1"/>
              </p:cNvSpPr>
              <p:nvPr/>
            </p:nvSpPr>
            <p:spPr bwMode="auto">
              <a:xfrm>
                <a:off x="1995" y="2205"/>
                <a:ext cx="1180" cy="363"/>
              </a:xfrm>
              <a:custGeom>
                <a:avLst/>
                <a:gdLst>
                  <a:gd name="T0" fmla="*/ 0 w 1180"/>
                  <a:gd name="T1" fmla="*/ 363 h 363"/>
                  <a:gd name="T2" fmla="*/ 137 w 1180"/>
                  <a:gd name="T3" fmla="*/ 250 h 363"/>
                  <a:gd name="T4" fmla="*/ 726 w 1180"/>
                  <a:gd name="T5" fmla="*/ 318 h 363"/>
                  <a:gd name="T6" fmla="*/ 1180 w 1180"/>
                  <a:gd name="T7" fmla="*/ 0 h 3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80"/>
                  <a:gd name="T13" fmla="*/ 0 h 363"/>
                  <a:gd name="T14" fmla="*/ 1180 w 1180"/>
                  <a:gd name="T15" fmla="*/ 363 h 3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80" h="363">
                    <a:moveTo>
                      <a:pt x="0" y="363"/>
                    </a:moveTo>
                    <a:cubicBezTo>
                      <a:pt x="8" y="310"/>
                      <a:pt x="16" y="257"/>
                      <a:pt x="137" y="250"/>
                    </a:cubicBezTo>
                    <a:cubicBezTo>
                      <a:pt x="258" y="243"/>
                      <a:pt x="552" y="360"/>
                      <a:pt x="726" y="318"/>
                    </a:cubicBezTo>
                    <a:cubicBezTo>
                      <a:pt x="900" y="276"/>
                      <a:pt x="1040" y="138"/>
                      <a:pt x="1180" y="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5" name="Freeform 71"/>
              <p:cNvSpPr>
                <a:spLocks noChangeAspect="1"/>
              </p:cNvSpPr>
              <p:nvPr/>
            </p:nvSpPr>
            <p:spPr bwMode="auto">
              <a:xfrm>
                <a:off x="2400" y="3101"/>
                <a:ext cx="593" cy="579"/>
              </a:xfrm>
              <a:custGeom>
                <a:avLst/>
                <a:gdLst>
                  <a:gd name="T0" fmla="*/ 94 w 593"/>
                  <a:gd name="T1" fmla="*/ 579 h 579"/>
                  <a:gd name="T2" fmla="*/ 140 w 593"/>
                  <a:gd name="T3" fmla="*/ 420 h 579"/>
                  <a:gd name="T4" fmla="*/ 49 w 593"/>
                  <a:gd name="T5" fmla="*/ 148 h 579"/>
                  <a:gd name="T6" fmla="*/ 435 w 593"/>
                  <a:gd name="T7" fmla="*/ 34 h 579"/>
                  <a:gd name="T8" fmla="*/ 457 w 593"/>
                  <a:gd name="T9" fmla="*/ 352 h 579"/>
                  <a:gd name="T10" fmla="*/ 593 w 593"/>
                  <a:gd name="T11" fmla="*/ 579 h 5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579"/>
                  <a:gd name="T20" fmla="*/ 593 w 593"/>
                  <a:gd name="T21" fmla="*/ 579 h 57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579">
                    <a:moveTo>
                      <a:pt x="94" y="579"/>
                    </a:moveTo>
                    <a:cubicBezTo>
                      <a:pt x="120" y="535"/>
                      <a:pt x="147" y="492"/>
                      <a:pt x="140" y="420"/>
                    </a:cubicBezTo>
                    <a:cubicBezTo>
                      <a:pt x="133" y="348"/>
                      <a:pt x="0" y="212"/>
                      <a:pt x="49" y="148"/>
                    </a:cubicBezTo>
                    <a:cubicBezTo>
                      <a:pt x="98" y="84"/>
                      <a:pt x="367" y="0"/>
                      <a:pt x="435" y="34"/>
                    </a:cubicBezTo>
                    <a:cubicBezTo>
                      <a:pt x="503" y="68"/>
                      <a:pt x="431" y="261"/>
                      <a:pt x="457" y="352"/>
                    </a:cubicBezTo>
                    <a:cubicBezTo>
                      <a:pt x="483" y="443"/>
                      <a:pt x="538" y="511"/>
                      <a:pt x="593" y="579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6" name="Freeform 72"/>
              <p:cNvSpPr>
                <a:spLocks noChangeAspect="1"/>
              </p:cNvSpPr>
              <p:nvPr/>
            </p:nvSpPr>
            <p:spPr bwMode="auto">
              <a:xfrm>
                <a:off x="2827" y="2205"/>
                <a:ext cx="779" cy="654"/>
              </a:xfrm>
              <a:custGeom>
                <a:avLst/>
                <a:gdLst>
                  <a:gd name="T0" fmla="*/ 643 w 779"/>
                  <a:gd name="T1" fmla="*/ 0 h 654"/>
                  <a:gd name="T2" fmla="*/ 416 w 779"/>
                  <a:gd name="T3" fmla="*/ 227 h 654"/>
                  <a:gd name="T4" fmla="*/ 166 w 779"/>
                  <a:gd name="T5" fmla="*/ 363 h 654"/>
                  <a:gd name="T6" fmla="*/ 30 w 779"/>
                  <a:gd name="T7" fmla="*/ 567 h 654"/>
                  <a:gd name="T8" fmla="*/ 348 w 779"/>
                  <a:gd name="T9" fmla="*/ 613 h 654"/>
                  <a:gd name="T10" fmla="*/ 688 w 779"/>
                  <a:gd name="T11" fmla="*/ 318 h 654"/>
                  <a:gd name="T12" fmla="*/ 779 w 779"/>
                  <a:gd name="T13" fmla="*/ 250 h 6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79"/>
                  <a:gd name="T22" fmla="*/ 0 h 654"/>
                  <a:gd name="T23" fmla="*/ 779 w 779"/>
                  <a:gd name="T24" fmla="*/ 654 h 6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79" h="654">
                    <a:moveTo>
                      <a:pt x="643" y="0"/>
                    </a:moveTo>
                    <a:cubicBezTo>
                      <a:pt x="569" y="83"/>
                      <a:pt x="495" y="167"/>
                      <a:pt x="416" y="227"/>
                    </a:cubicBezTo>
                    <a:cubicBezTo>
                      <a:pt x="337" y="287"/>
                      <a:pt x="230" y="306"/>
                      <a:pt x="166" y="363"/>
                    </a:cubicBezTo>
                    <a:cubicBezTo>
                      <a:pt x="102" y="420"/>
                      <a:pt x="0" y="525"/>
                      <a:pt x="30" y="567"/>
                    </a:cubicBezTo>
                    <a:cubicBezTo>
                      <a:pt x="60" y="609"/>
                      <a:pt x="238" y="654"/>
                      <a:pt x="348" y="613"/>
                    </a:cubicBezTo>
                    <a:cubicBezTo>
                      <a:pt x="458" y="572"/>
                      <a:pt x="616" y="378"/>
                      <a:pt x="688" y="318"/>
                    </a:cubicBezTo>
                    <a:cubicBezTo>
                      <a:pt x="760" y="258"/>
                      <a:pt x="769" y="254"/>
                      <a:pt x="779" y="25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27" name="Freeform 73"/>
              <p:cNvSpPr>
                <a:spLocks noChangeAspect="1"/>
              </p:cNvSpPr>
              <p:nvPr/>
            </p:nvSpPr>
            <p:spPr bwMode="auto">
              <a:xfrm>
                <a:off x="2290" y="2205"/>
                <a:ext cx="386" cy="114"/>
              </a:xfrm>
              <a:custGeom>
                <a:avLst/>
                <a:gdLst>
                  <a:gd name="T0" fmla="*/ 386 w 386"/>
                  <a:gd name="T1" fmla="*/ 0 h 114"/>
                  <a:gd name="T2" fmla="*/ 272 w 386"/>
                  <a:gd name="T3" fmla="*/ 114 h 114"/>
                  <a:gd name="T4" fmla="*/ 0 w 386"/>
                  <a:gd name="T5" fmla="*/ 0 h 114"/>
                  <a:gd name="T6" fmla="*/ 0 60000 65536"/>
                  <a:gd name="T7" fmla="*/ 0 60000 65536"/>
                  <a:gd name="T8" fmla="*/ 0 60000 65536"/>
                  <a:gd name="T9" fmla="*/ 0 w 386"/>
                  <a:gd name="T10" fmla="*/ 0 h 114"/>
                  <a:gd name="T11" fmla="*/ 386 w 386"/>
                  <a:gd name="T12" fmla="*/ 114 h 1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6" h="114">
                    <a:moveTo>
                      <a:pt x="386" y="0"/>
                    </a:moveTo>
                    <a:cubicBezTo>
                      <a:pt x="361" y="57"/>
                      <a:pt x="336" y="114"/>
                      <a:pt x="272" y="114"/>
                    </a:cubicBezTo>
                    <a:cubicBezTo>
                      <a:pt x="208" y="114"/>
                      <a:pt x="104" y="57"/>
                      <a:pt x="0" y="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3072" name="Group 101"/>
            <p:cNvGrpSpPr>
              <a:grpSpLocks noChangeAspect="1"/>
            </p:cNvGrpSpPr>
            <p:nvPr/>
          </p:nvGrpSpPr>
          <p:grpSpPr bwMode="auto">
            <a:xfrm>
              <a:off x="4662489" y="3213100"/>
              <a:ext cx="1277938" cy="1169988"/>
              <a:chOff x="3175" y="1865"/>
              <a:chExt cx="1611" cy="1475"/>
            </a:xfrm>
          </p:grpSpPr>
          <p:sp>
            <p:nvSpPr>
              <p:cNvPr id="173109" name="Rectangle 86"/>
              <p:cNvSpPr>
                <a:spLocks noChangeAspect="1" noChangeArrowheads="1"/>
              </p:cNvSpPr>
              <p:nvPr/>
            </p:nvSpPr>
            <p:spPr bwMode="auto">
              <a:xfrm>
                <a:off x="3175" y="1865"/>
                <a:ext cx="1611" cy="14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10" name="Oval 87"/>
              <p:cNvSpPr>
                <a:spLocks noChangeAspect="1" noChangeArrowheads="1"/>
              </p:cNvSpPr>
              <p:nvPr/>
            </p:nvSpPr>
            <p:spPr bwMode="auto">
              <a:xfrm>
                <a:off x="3448" y="2069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11" name="Oval 88"/>
              <p:cNvSpPr>
                <a:spLocks noChangeAspect="1" noChangeArrowheads="1"/>
              </p:cNvSpPr>
              <p:nvPr/>
            </p:nvSpPr>
            <p:spPr bwMode="auto">
              <a:xfrm>
                <a:off x="3856" y="2999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12" name="Oval 89"/>
              <p:cNvSpPr>
                <a:spLocks noChangeAspect="1" noChangeArrowheads="1"/>
              </p:cNvSpPr>
              <p:nvPr/>
            </p:nvSpPr>
            <p:spPr bwMode="auto">
              <a:xfrm>
                <a:off x="4287" y="2251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13" name="Freeform 90"/>
              <p:cNvSpPr>
                <a:spLocks noChangeAspect="1"/>
              </p:cNvSpPr>
              <p:nvPr/>
            </p:nvSpPr>
            <p:spPr bwMode="auto">
              <a:xfrm>
                <a:off x="3180" y="2130"/>
                <a:ext cx="1606" cy="1064"/>
              </a:xfrm>
              <a:custGeom>
                <a:avLst/>
                <a:gdLst>
                  <a:gd name="T0" fmla="*/ 0 w 1606"/>
                  <a:gd name="T1" fmla="*/ 1064 h 1064"/>
                  <a:gd name="T2" fmla="*/ 222 w 1606"/>
                  <a:gd name="T3" fmla="*/ 869 h 1064"/>
                  <a:gd name="T4" fmla="*/ 262 w 1606"/>
                  <a:gd name="T5" fmla="*/ 506 h 1064"/>
                  <a:gd name="T6" fmla="*/ 98 w 1606"/>
                  <a:gd name="T7" fmla="*/ 249 h 1064"/>
                  <a:gd name="T8" fmla="*/ 229 w 1606"/>
                  <a:gd name="T9" fmla="*/ 5 h 1064"/>
                  <a:gd name="T10" fmla="*/ 707 w 1606"/>
                  <a:gd name="T11" fmla="*/ 221 h 1064"/>
                  <a:gd name="T12" fmla="*/ 1114 w 1606"/>
                  <a:gd name="T13" fmla="*/ 759 h 1064"/>
                  <a:gd name="T14" fmla="*/ 1606 w 1606"/>
                  <a:gd name="T15" fmla="*/ 900 h 10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06"/>
                  <a:gd name="T25" fmla="*/ 0 h 1064"/>
                  <a:gd name="T26" fmla="*/ 1606 w 1606"/>
                  <a:gd name="T27" fmla="*/ 1064 h 10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06" h="1064">
                    <a:moveTo>
                      <a:pt x="0" y="1064"/>
                    </a:moveTo>
                    <a:cubicBezTo>
                      <a:pt x="36" y="1032"/>
                      <a:pt x="178" y="962"/>
                      <a:pt x="222" y="869"/>
                    </a:cubicBezTo>
                    <a:cubicBezTo>
                      <a:pt x="266" y="776"/>
                      <a:pt x="283" y="609"/>
                      <a:pt x="262" y="506"/>
                    </a:cubicBezTo>
                    <a:cubicBezTo>
                      <a:pt x="241" y="403"/>
                      <a:pt x="103" y="332"/>
                      <a:pt x="98" y="249"/>
                    </a:cubicBezTo>
                    <a:cubicBezTo>
                      <a:pt x="93" y="166"/>
                      <a:pt x="128" y="10"/>
                      <a:pt x="229" y="5"/>
                    </a:cubicBezTo>
                    <a:cubicBezTo>
                      <a:pt x="330" y="0"/>
                      <a:pt x="560" y="95"/>
                      <a:pt x="707" y="221"/>
                    </a:cubicBezTo>
                    <a:cubicBezTo>
                      <a:pt x="854" y="347"/>
                      <a:pt x="964" y="646"/>
                      <a:pt x="1114" y="759"/>
                    </a:cubicBezTo>
                    <a:cubicBezTo>
                      <a:pt x="1264" y="872"/>
                      <a:pt x="1504" y="871"/>
                      <a:pt x="1606" y="900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14" name="Freeform 96"/>
              <p:cNvSpPr>
                <a:spLocks noChangeAspect="1"/>
              </p:cNvSpPr>
              <p:nvPr/>
            </p:nvSpPr>
            <p:spPr bwMode="auto">
              <a:xfrm>
                <a:off x="3628" y="2746"/>
                <a:ext cx="409" cy="371"/>
              </a:xfrm>
              <a:custGeom>
                <a:avLst/>
                <a:gdLst>
                  <a:gd name="T0" fmla="*/ 0 w 409"/>
                  <a:gd name="T1" fmla="*/ 208 h 371"/>
                  <a:gd name="T2" fmla="*/ 114 w 409"/>
                  <a:gd name="T3" fmla="*/ 4 h 371"/>
                  <a:gd name="T4" fmla="*/ 409 w 409"/>
                  <a:gd name="T5" fmla="*/ 185 h 371"/>
                  <a:gd name="T6" fmla="*/ 114 w 409"/>
                  <a:gd name="T7" fmla="*/ 367 h 371"/>
                  <a:gd name="T8" fmla="*/ 0 w 409"/>
                  <a:gd name="T9" fmla="*/ 208 h 3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9"/>
                  <a:gd name="T16" fmla="*/ 0 h 371"/>
                  <a:gd name="T17" fmla="*/ 409 w 409"/>
                  <a:gd name="T18" fmla="*/ 371 h 3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9" h="371">
                    <a:moveTo>
                      <a:pt x="0" y="208"/>
                    </a:moveTo>
                    <a:cubicBezTo>
                      <a:pt x="0" y="148"/>
                      <a:pt x="46" y="8"/>
                      <a:pt x="114" y="4"/>
                    </a:cubicBezTo>
                    <a:cubicBezTo>
                      <a:pt x="182" y="0"/>
                      <a:pt x="409" y="125"/>
                      <a:pt x="409" y="185"/>
                    </a:cubicBezTo>
                    <a:cubicBezTo>
                      <a:pt x="409" y="245"/>
                      <a:pt x="182" y="363"/>
                      <a:pt x="114" y="367"/>
                    </a:cubicBezTo>
                    <a:cubicBezTo>
                      <a:pt x="46" y="371"/>
                      <a:pt x="0" y="268"/>
                      <a:pt x="0" y="208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15" name="Freeform 97"/>
              <p:cNvSpPr>
                <a:spLocks noChangeAspect="1"/>
              </p:cNvSpPr>
              <p:nvPr/>
            </p:nvSpPr>
            <p:spPr bwMode="auto">
              <a:xfrm>
                <a:off x="3969" y="3155"/>
                <a:ext cx="816" cy="184"/>
              </a:xfrm>
              <a:custGeom>
                <a:avLst/>
                <a:gdLst>
                  <a:gd name="T0" fmla="*/ 0 w 816"/>
                  <a:gd name="T1" fmla="*/ 184 h 184"/>
                  <a:gd name="T2" fmla="*/ 363 w 816"/>
                  <a:gd name="T3" fmla="*/ 26 h 184"/>
                  <a:gd name="T4" fmla="*/ 816 w 816"/>
                  <a:gd name="T5" fmla="*/ 26 h 184"/>
                  <a:gd name="T6" fmla="*/ 0 60000 65536"/>
                  <a:gd name="T7" fmla="*/ 0 60000 65536"/>
                  <a:gd name="T8" fmla="*/ 0 60000 65536"/>
                  <a:gd name="T9" fmla="*/ 0 w 816"/>
                  <a:gd name="T10" fmla="*/ 0 h 184"/>
                  <a:gd name="T11" fmla="*/ 816 w 816"/>
                  <a:gd name="T12" fmla="*/ 184 h 1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16" h="184">
                    <a:moveTo>
                      <a:pt x="0" y="184"/>
                    </a:moveTo>
                    <a:cubicBezTo>
                      <a:pt x="113" y="118"/>
                      <a:pt x="227" y="52"/>
                      <a:pt x="363" y="26"/>
                    </a:cubicBezTo>
                    <a:cubicBezTo>
                      <a:pt x="499" y="0"/>
                      <a:pt x="657" y="13"/>
                      <a:pt x="816" y="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16" name="Freeform 99"/>
              <p:cNvSpPr>
                <a:spLocks noChangeAspect="1"/>
              </p:cNvSpPr>
              <p:nvPr/>
            </p:nvSpPr>
            <p:spPr bwMode="auto">
              <a:xfrm>
                <a:off x="4490" y="1865"/>
                <a:ext cx="295" cy="953"/>
              </a:xfrm>
              <a:custGeom>
                <a:avLst/>
                <a:gdLst>
                  <a:gd name="T0" fmla="*/ 204 w 295"/>
                  <a:gd name="T1" fmla="*/ 0 h 953"/>
                  <a:gd name="T2" fmla="*/ 23 w 295"/>
                  <a:gd name="T3" fmla="*/ 250 h 953"/>
                  <a:gd name="T4" fmla="*/ 68 w 295"/>
                  <a:gd name="T5" fmla="*/ 749 h 953"/>
                  <a:gd name="T6" fmla="*/ 295 w 295"/>
                  <a:gd name="T7" fmla="*/ 953 h 9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5"/>
                  <a:gd name="T13" fmla="*/ 0 h 953"/>
                  <a:gd name="T14" fmla="*/ 295 w 295"/>
                  <a:gd name="T15" fmla="*/ 953 h 9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5" h="953">
                    <a:moveTo>
                      <a:pt x="204" y="0"/>
                    </a:moveTo>
                    <a:cubicBezTo>
                      <a:pt x="125" y="62"/>
                      <a:pt x="46" y="125"/>
                      <a:pt x="23" y="250"/>
                    </a:cubicBezTo>
                    <a:cubicBezTo>
                      <a:pt x="0" y="375"/>
                      <a:pt x="23" y="632"/>
                      <a:pt x="68" y="749"/>
                    </a:cubicBezTo>
                    <a:cubicBezTo>
                      <a:pt x="113" y="866"/>
                      <a:pt x="204" y="909"/>
                      <a:pt x="295" y="95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17" name="Freeform 100"/>
              <p:cNvSpPr>
                <a:spLocks noChangeAspect="1"/>
              </p:cNvSpPr>
              <p:nvPr/>
            </p:nvSpPr>
            <p:spPr bwMode="auto">
              <a:xfrm>
                <a:off x="3628" y="1865"/>
                <a:ext cx="620" cy="374"/>
              </a:xfrm>
              <a:custGeom>
                <a:avLst/>
                <a:gdLst>
                  <a:gd name="T0" fmla="*/ 0 w 620"/>
                  <a:gd name="T1" fmla="*/ 0 h 374"/>
                  <a:gd name="T2" fmla="*/ 318 w 620"/>
                  <a:gd name="T3" fmla="*/ 159 h 374"/>
                  <a:gd name="T4" fmla="*/ 431 w 620"/>
                  <a:gd name="T5" fmla="*/ 363 h 374"/>
                  <a:gd name="T6" fmla="*/ 590 w 620"/>
                  <a:gd name="T7" fmla="*/ 227 h 374"/>
                  <a:gd name="T8" fmla="*/ 613 w 620"/>
                  <a:gd name="T9" fmla="*/ 23 h 3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0"/>
                  <a:gd name="T16" fmla="*/ 0 h 374"/>
                  <a:gd name="T17" fmla="*/ 620 w 620"/>
                  <a:gd name="T18" fmla="*/ 374 h 3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0" h="374">
                    <a:moveTo>
                      <a:pt x="0" y="0"/>
                    </a:moveTo>
                    <a:cubicBezTo>
                      <a:pt x="123" y="49"/>
                      <a:pt x="246" y="99"/>
                      <a:pt x="318" y="159"/>
                    </a:cubicBezTo>
                    <a:cubicBezTo>
                      <a:pt x="390" y="219"/>
                      <a:pt x="386" y="352"/>
                      <a:pt x="431" y="363"/>
                    </a:cubicBezTo>
                    <a:cubicBezTo>
                      <a:pt x="476" y="374"/>
                      <a:pt x="560" y="284"/>
                      <a:pt x="590" y="227"/>
                    </a:cubicBezTo>
                    <a:cubicBezTo>
                      <a:pt x="620" y="170"/>
                      <a:pt x="616" y="96"/>
                      <a:pt x="613" y="2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3073" name="Group 106"/>
            <p:cNvGrpSpPr>
              <a:grpSpLocks noChangeAspect="1"/>
            </p:cNvGrpSpPr>
            <p:nvPr/>
          </p:nvGrpSpPr>
          <p:grpSpPr bwMode="auto">
            <a:xfrm>
              <a:off x="4662489" y="1917700"/>
              <a:ext cx="1277938" cy="1173163"/>
              <a:chOff x="1836" y="2179"/>
              <a:chExt cx="1612" cy="1479"/>
            </a:xfrm>
          </p:grpSpPr>
          <p:sp>
            <p:nvSpPr>
              <p:cNvPr id="173099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1837" y="2183"/>
                <a:ext cx="1611" cy="14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00" name="Oval 76"/>
              <p:cNvSpPr>
                <a:spLocks noChangeAspect="1" noChangeArrowheads="1"/>
              </p:cNvSpPr>
              <p:nvPr/>
            </p:nvSpPr>
            <p:spPr bwMode="auto">
              <a:xfrm>
                <a:off x="2110" y="2387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01" name="Oval 77"/>
              <p:cNvSpPr>
                <a:spLocks noChangeAspect="1" noChangeArrowheads="1"/>
              </p:cNvSpPr>
              <p:nvPr/>
            </p:nvSpPr>
            <p:spPr bwMode="auto">
              <a:xfrm>
                <a:off x="2518" y="3317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02" name="Oval 78"/>
              <p:cNvSpPr>
                <a:spLocks noChangeAspect="1" noChangeArrowheads="1"/>
              </p:cNvSpPr>
              <p:nvPr/>
            </p:nvSpPr>
            <p:spPr bwMode="auto">
              <a:xfrm>
                <a:off x="2949" y="2569"/>
                <a:ext cx="45" cy="46"/>
              </a:xfrm>
              <a:prstGeom prst="ellipse">
                <a:avLst/>
              </a:prstGeom>
              <a:solidFill>
                <a:srgbClr val="99CC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03" name="Freeform 79"/>
              <p:cNvSpPr>
                <a:spLocks noChangeAspect="1"/>
              </p:cNvSpPr>
              <p:nvPr/>
            </p:nvSpPr>
            <p:spPr bwMode="auto">
              <a:xfrm>
                <a:off x="1836" y="2788"/>
                <a:ext cx="1601" cy="485"/>
              </a:xfrm>
              <a:custGeom>
                <a:avLst/>
                <a:gdLst>
                  <a:gd name="T0" fmla="*/ 0 w 1601"/>
                  <a:gd name="T1" fmla="*/ 485 h 485"/>
                  <a:gd name="T2" fmla="*/ 84 w 1601"/>
                  <a:gd name="T3" fmla="*/ 176 h 485"/>
                  <a:gd name="T4" fmla="*/ 285 w 1601"/>
                  <a:gd name="T5" fmla="*/ 3 h 485"/>
                  <a:gd name="T6" fmla="*/ 613 w 1601"/>
                  <a:gd name="T7" fmla="*/ 158 h 485"/>
                  <a:gd name="T8" fmla="*/ 983 w 1601"/>
                  <a:gd name="T9" fmla="*/ 284 h 485"/>
                  <a:gd name="T10" fmla="*/ 1339 w 1601"/>
                  <a:gd name="T11" fmla="*/ 443 h 485"/>
                  <a:gd name="T12" fmla="*/ 1601 w 1601"/>
                  <a:gd name="T13" fmla="*/ 331 h 4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01"/>
                  <a:gd name="T22" fmla="*/ 0 h 485"/>
                  <a:gd name="T23" fmla="*/ 1601 w 1601"/>
                  <a:gd name="T24" fmla="*/ 485 h 4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01" h="485">
                    <a:moveTo>
                      <a:pt x="0" y="485"/>
                    </a:moveTo>
                    <a:cubicBezTo>
                      <a:pt x="14" y="434"/>
                      <a:pt x="36" y="256"/>
                      <a:pt x="84" y="176"/>
                    </a:cubicBezTo>
                    <a:cubicBezTo>
                      <a:pt x="132" y="96"/>
                      <a:pt x="197" y="6"/>
                      <a:pt x="285" y="3"/>
                    </a:cubicBezTo>
                    <a:cubicBezTo>
                      <a:pt x="373" y="0"/>
                      <a:pt x="497" y="111"/>
                      <a:pt x="613" y="158"/>
                    </a:cubicBezTo>
                    <a:cubicBezTo>
                      <a:pt x="729" y="205"/>
                      <a:pt x="862" y="236"/>
                      <a:pt x="983" y="284"/>
                    </a:cubicBezTo>
                    <a:cubicBezTo>
                      <a:pt x="1104" y="332"/>
                      <a:pt x="1236" y="435"/>
                      <a:pt x="1339" y="443"/>
                    </a:cubicBezTo>
                    <a:cubicBezTo>
                      <a:pt x="1442" y="451"/>
                      <a:pt x="1547" y="354"/>
                      <a:pt x="1601" y="331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04" name="Freeform 82"/>
              <p:cNvSpPr>
                <a:spLocks noChangeAspect="1"/>
              </p:cNvSpPr>
              <p:nvPr/>
            </p:nvSpPr>
            <p:spPr bwMode="auto">
              <a:xfrm>
                <a:off x="1953" y="3139"/>
                <a:ext cx="1489" cy="514"/>
              </a:xfrm>
              <a:custGeom>
                <a:avLst/>
                <a:gdLst>
                  <a:gd name="T0" fmla="*/ 0 w 1489"/>
                  <a:gd name="T1" fmla="*/ 514 h 514"/>
                  <a:gd name="T2" fmla="*/ 145 w 1489"/>
                  <a:gd name="T3" fmla="*/ 209 h 514"/>
                  <a:gd name="T4" fmla="*/ 351 w 1489"/>
                  <a:gd name="T5" fmla="*/ 3 h 514"/>
                  <a:gd name="T6" fmla="*/ 740 w 1489"/>
                  <a:gd name="T7" fmla="*/ 228 h 514"/>
                  <a:gd name="T8" fmla="*/ 1124 w 1489"/>
                  <a:gd name="T9" fmla="*/ 369 h 514"/>
                  <a:gd name="T10" fmla="*/ 1489 w 1489"/>
                  <a:gd name="T11" fmla="*/ 401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89"/>
                  <a:gd name="T19" fmla="*/ 0 h 514"/>
                  <a:gd name="T20" fmla="*/ 1489 w 1489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89" h="514">
                    <a:moveTo>
                      <a:pt x="0" y="514"/>
                    </a:moveTo>
                    <a:cubicBezTo>
                      <a:pt x="24" y="463"/>
                      <a:pt x="86" y="294"/>
                      <a:pt x="145" y="209"/>
                    </a:cubicBezTo>
                    <a:cubicBezTo>
                      <a:pt x="204" y="124"/>
                      <a:pt x="252" y="0"/>
                      <a:pt x="351" y="3"/>
                    </a:cubicBezTo>
                    <a:cubicBezTo>
                      <a:pt x="450" y="6"/>
                      <a:pt x="611" y="167"/>
                      <a:pt x="740" y="228"/>
                    </a:cubicBezTo>
                    <a:cubicBezTo>
                      <a:pt x="869" y="289"/>
                      <a:pt x="999" y="340"/>
                      <a:pt x="1124" y="369"/>
                    </a:cubicBezTo>
                    <a:cubicBezTo>
                      <a:pt x="1249" y="398"/>
                      <a:pt x="1413" y="394"/>
                      <a:pt x="1489" y="401"/>
                    </a:cubicBezTo>
                  </a:path>
                </a:pathLst>
              </a:custGeom>
              <a:noFill/>
              <a:ln w="31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05" name="Freeform 102"/>
              <p:cNvSpPr>
                <a:spLocks noChangeAspect="1"/>
              </p:cNvSpPr>
              <p:nvPr/>
            </p:nvSpPr>
            <p:spPr bwMode="auto">
              <a:xfrm>
                <a:off x="2321" y="2179"/>
                <a:ext cx="1081" cy="699"/>
              </a:xfrm>
              <a:custGeom>
                <a:avLst/>
                <a:gdLst>
                  <a:gd name="T0" fmla="*/ 219 w 1081"/>
                  <a:gd name="T1" fmla="*/ 94 h 699"/>
                  <a:gd name="T2" fmla="*/ 83 w 1081"/>
                  <a:gd name="T3" fmla="*/ 480 h 699"/>
                  <a:gd name="T4" fmla="*/ 718 w 1081"/>
                  <a:gd name="T5" fmla="*/ 684 h 699"/>
                  <a:gd name="T6" fmla="*/ 1058 w 1081"/>
                  <a:gd name="T7" fmla="*/ 389 h 699"/>
                  <a:gd name="T8" fmla="*/ 854 w 1081"/>
                  <a:gd name="T9" fmla="*/ 49 h 699"/>
                  <a:gd name="T10" fmla="*/ 219 w 1081"/>
                  <a:gd name="T11" fmla="*/ 94 h 6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81"/>
                  <a:gd name="T19" fmla="*/ 0 h 699"/>
                  <a:gd name="T20" fmla="*/ 1081 w 1081"/>
                  <a:gd name="T21" fmla="*/ 699 h 69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81" h="699">
                    <a:moveTo>
                      <a:pt x="219" y="94"/>
                    </a:moveTo>
                    <a:cubicBezTo>
                      <a:pt x="91" y="166"/>
                      <a:pt x="0" y="382"/>
                      <a:pt x="83" y="480"/>
                    </a:cubicBezTo>
                    <a:cubicBezTo>
                      <a:pt x="166" y="578"/>
                      <a:pt x="556" y="699"/>
                      <a:pt x="718" y="684"/>
                    </a:cubicBezTo>
                    <a:cubicBezTo>
                      <a:pt x="880" y="669"/>
                      <a:pt x="1035" y="495"/>
                      <a:pt x="1058" y="389"/>
                    </a:cubicBezTo>
                    <a:cubicBezTo>
                      <a:pt x="1081" y="283"/>
                      <a:pt x="994" y="98"/>
                      <a:pt x="854" y="49"/>
                    </a:cubicBezTo>
                    <a:cubicBezTo>
                      <a:pt x="714" y="0"/>
                      <a:pt x="347" y="22"/>
                      <a:pt x="219" y="94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06" name="Freeform 103"/>
              <p:cNvSpPr>
                <a:spLocks noChangeAspect="1"/>
              </p:cNvSpPr>
              <p:nvPr/>
            </p:nvSpPr>
            <p:spPr bwMode="auto">
              <a:xfrm>
                <a:off x="2706" y="2356"/>
                <a:ext cx="431" cy="326"/>
              </a:xfrm>
              <a:custGeom>
                <a:avLst/>
                <a:gdLst>
                  <a:gd name="T0" fmla="*/ 38 w 431"/>
                  <a:gd name="T1" fmla="*/ 76 h 326"/>
                  <a:gd name="T2" fmla="*/ 38 w 431"/>
                  <a:gd name="T3" fmla="*/ 258 h 326"/>
                  <a:gd name="T4" fmla="*/ 265 w 431"/>
                  <a:gd name="T5" fmla="*/ 303 h 326"/>
                  <a:gd name="T6" fmla="*/ 423 w 431"/>
                  <a:gd name="T7" fmla="*/ 122 h 326"/>
                  <a:gd name="T8" fmla="*/ 219 w 431"/>
                  <a:gd name="T9" fmla="*/ 8 h 326"/>
                  <a:gd name="T10" fmla="*/ 38 w 431"/>
                  <a:gd name="T11" fmla="*/ 76 h 3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1"/>
                  <a:gd name="T19" fmla="*/ 0 h 326"/>
                  <a:gd name="T20" fmla="*/ 431 w 431"/>
                  <a:gd name="T21" fmla="*/ 326 h 3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1" h="326">
                    <a:moveTo>
                      <a:pt x="38" y="76"/>
                    </a:moveTo>
                    <a:cubicBezTo>
                      <a:pt x="8" y="118"/>
                      <a:pt x="0" y="220"/>
                      <a:pt x="38" y="258"/>
                    </a:cubicBezTo>
                    <a:cubicBezTo>
                      <a:pt x="76" y="296"/>
                      <a:pt x="201" y="326"/>
                      <a:pt x="265" y="303"/>
                    </a:cubicBezTo>
                    <a:cubicBezTo>
                      <a:pt x="329" y="280"/>
                      <a:pt x="431" y="171"/>
                      <a:pt x="423" y="122"/>
                    </a:cubicBezTo>
                    <a:cubicBezTo>
                      <a:pt x="415" y="73"/>
                      <a:pt x="283" y="16"/>
                      <a:pt x="219" y="8"/>
                    </a:cubicBezTo>
                    <a:cubicBezTo>
                      <a:pt x="155" y="0"/>
                      <a:pt x="68" y="34"/>
                      <a:pt x="38" y="76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07" name="Freeform 104"/>
              <p:cNvSpPr>
                <a:spLocks noChangeAspect="1"/>
              </p:cNvSpPr>
              <p:nvPr/>
            </p:nvSpPr>
            <p:spPr bwMode="auto">
              <a:xfrm>
                <a:off x="1837" y="2183"/>
                <a:ext cx="249" cy="363"/>
              </a:xfrm>
              <a:custGeom>
                <a:avLst/>
                <a:gdLst>
                  <a:gd name="T0" fmla="*/ 0 w 249"/>
                  <a:gd name="T1" fmla="*/ 363 h 363"/>
                  <a:gd name="T2" fmla="*/ 204 w 249"/>
                  <a:gd name="T3" fmla="*/ 295 h 363"/>
                  <a:gd name="T4" fmla="*/ 249 w 249"/>
                  <a:gd name="T5" fmla="*/ 0 h 363"/>
                  <a:gd name="T6" fmla="*/ 0 60000 65536"/>
                  <a:gd name="T7" fmla="*/ 0 60000 65536"/>
                  <a:gd name="T8" fmla="*/ 0 60000 65536"/>
                  <a:gd name="T9" fmla="*/ 0 w 249"/>
                  <a:gd name="T10" fmla="*/ 0 h 363"/>
                  <a:gd name="T11" fmla="*/ 249 w 249"/>
                  <a:gd name="T12" fmla="*/ 363 h 3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9" h="363">
                    <a:moveTo>
                      <a:pt x="0" y="363"/>
                    </a:moveTo>
                    <a:cubicBezTo>
                      <a:pt x="81" y="359"/>
                      <a:pt x="163" y="355"/>
                      <a:pt x="204" y="295"/>
                    </a:cubicBezTo>
                    <a:cubicBezTo>
                      <a:pt x="245" y="235"/>
                      <a:pt x="247" y="117"/>
                      <a:pt x="249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108" name="Freeform 105"/>
              <p:cNvSpPr>
                <a:spLocks noChangeAspect="1"/>
              </p:cNvSpPr>
              <p:nvPr/>
            </p:nvSpPr>
            <p:spPr bwMode="auto">
              <a:xfrm>
                <a:off x="2268" y="3483"/>
                <a:ext cx="703" cy="174"/>
              </a:xfrm>
              <a:custGeom>
                <a:avLst/>
                <a:gdLst>
                  <a:gd name="T0" fmla="*/ 0 w 703"/>
                  <a:gd name="T1" fmla="*/ 174 h 174"/>
                  <a:gd name="T2" fmla="*/ 90 w 703"/>
                  <a:gd name="T3" fmla="*/ 15 h 174"/>
                  <a:gd name="T4" fmla="*/ 476 w 703"/>
                  <a:gd name="T5" fmla="*/ 83 h 174"/>
                  <a:gd name="T6" fmla="*/ 703 w 703"/>
                  <a:gd name="T7" fmla="*/ 174 h 1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03"/>
                  <a:gd name="T13" fmla="*/ 0 h 174"/>
                  <a:gd name="T14" fmla="*/ 703 w 703"/>
                  <a:gd name="T15" fmla="*/ 174 h 1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03" h="174">
                    <a:moveTo>
                      <a:pt x="0" y="174"/>
                    </a:moveTo>
                    <a:cubicBezTo>
                      <a:pt x="5" y="102"/>
                      <a:pt x="11" y="30"/>
                      <a:pt x="90" y="15"/>
                    </a:cubicBezTo>
                    <a:cubicBezTo>
                      <a:pt x="169" y="0"/>
                      <a:pt x="374" y="57"/>
                      <a:pt x="476" y="83"/>
                    </a:cubicBezTo>
                    <a:cubicBezTo>
                      <a:pt x="578" y="109"/>
                      <a:pt x="640" y="141"/>
                      <a:pt x="703" y="17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3074" name="Line 110"/>
            <p:cNvSpPr>
              <a:spLocks noChangeShapeType="1"/>
            </p:cNvSpPr>
            <p:nvPr/>
          </p:nvSpPr>
          <p:spPr bwMode="auto">
            <a:xfrm flipV="1">
              <a:off x="6985001" y="2025650"/>
              <a:ext cx="0" cy="3060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75" name="AutoShape 108"/>
            <p:cNvSpPr>
              <a:spLocks noChangeArrowheads="1"/>
            </p:cNvSpPr>
            <p:nvPr/>
          </p:nvSpPr>
          <p:spPr bwMode="auto">
            <a:xfrm>
              <a:off x="6516689" y="3933825"/>
              <a:ext cx="1871663" cy="503238"/>
            </a:xfrm>
            <a:prstGeom prst="parallelogram">
              <a:avLst>
                <a:gd name="adj" fmla="val 9298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76" name="Line 111"/>
            <p:cNvSpPr>
              <a:spLocks noChangeShapeType="1"/>
            </p:cNvSpPr>
            <p:nvPr/>
          </p:nvSpPr>
          <p:spPr bwMode="auto">
            <a:xfrm flipH="1">
              <a:off x="6373814" y="5084763"/>
              <a:ext cx="611188" cy="649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77" name="Line 112"/>
            <p:cNvSpPr>
              <a:spLocks noChangeShapeType="1"/>
            </p:cNvSpPr>
            <p:nvPr/>
          </p:nvSpPr>
          <p:spPr bwMode="auto">
            <a:xfrm>
              <a:off x="6985001" y="5084763"/>
              <a:ext cx="15478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78" name="AutoShape 109"/>
            <p:cNvSpPr>
              <a:spLocks noChangeArrowheads="1"/>
            </p:cNvSpPr>
            <p:nvPr/>
          </p:nvSpPr>
          <p:spPr bwMode="auto">
            <a:xfrm>
              <a:off x="6516689" y="5084763"/>
              <a:ext cx="1871663" cy="503238"/>
            </a:xfrm>
            <a:prstGeom prst="parallelogram">
              <a:avLst>
                <a:gd name="adj" fmla="val 9298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79" name="Text Box 113"/>
            <p:cNvSpPr txBox="1">
              <a:spLocks noChangeArrowheads="1"/>
            </p:cNvSpPr>
            <p:nvPr/>
          </p:nvSpPr>
          <p:spPr bwMode="auto">
            <a:xfrm>
              <a:off x="7019926" y="1952625"/>
              <a:ext cx="22701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 i="1"/>
                <a:t>t</a:t>
              </a:r>
              <a:endParaRPr lang="en-US" sz="1200" i="1"/>
            </a:p>
          </p:txBody>
        </p:sp>
        <p:sp>
          <p:nvSpPr>
            <p:cNvPr id="173080" name="Text Box 114"/>
            <p:cNvSpPr txBox="1">
              <a:spLocks noChangeArrowheads="1"/>
            </p:cNvSpPr>
            <p:nvPr/>
          </p:nvSpPr>
          <p:spPr bwMode="auto">
            <a:xfrm>
              <a:off x="8497889" y="4941888"/>
              <a:ext cx="2603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 i="1"/>
                <a:t>x</a:t>
              </a:r>
              <a:endParaRPr lang="en-US" sz="1200" i="1"/>
            </a:p>
          </p:txBody>
        </p:sp>
        <p:sp>
          <p:nvSpPr>
            <p:cNvPr id="173081" name="Text Box 115"/>
            <p:cNvSpPr txBox="1">
              <a:spLocks noChangeArrowheads="1"/>
            </p:cNvSpPr>
            <p:nvPr/>
          </p:nvSpPr>
          <p:spPr bwMode="auto">
            <a:xfrm>
              <a:off x="6156326" y="5192713"/>
              <a:ext cx="2603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1200" i="1"/>
                <a:t>y</a:t>
              </a:r>
              <a:endParaRPr lang="en-US" sz="1200" i="1"/>
            </a:p>
          </p:txBody>
        </p:sp>
        <p:sp>
          <p:nvSpPr>
            <p:cNvPr id="173082" name="Rectangle 118"/>
            <p:cNvSpPr>
              <a:spLocks noChangeArrowheads="1"/>
            </p:cNvSpPr>
            <p:nvPr/>
          </p:nvSpPr>
          <p:spPr bwMode="auto">
            <a:xfrm>
              <a:off x="323851" y="1270000"/>
              <a:ext cx="475297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>
                  <a:ea typeface="宋体" pitchFamily="2" charset="-122"/>
                </a:rPr>
                <a:t>Spatial-temporal rainfall interpolation</a:t>
              </a:r>
              <a:endParaRPr lang="en-US" dirty="0"/>
            </a:p>
          </p:txBody>
        </p:sp>
        <p:sp>
          <p:nvSpPr>
            <p:cNvPr id="173083" name="Rectangle 119"/>
            <p:cNvSpPr>
              <a:spLocks noChangeArrowheads="1"/>
            </p:cNvSpPr>
            <p:nvPr/>
          </p:nvSpPr>
          <p:spPr bwMode="auto">
            <a:xfrm>
              <a:off x="4915381" y="1270000"/>
              <a:ext cx="390318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dirty="0" smtClean="0">
                  <a:ea typeface="宋体" pitchFamily="2" charset="-122"/>
                </a:rPr>
                <a:t>Stratified Random Sampling</a:t>
              </a:r>
              <a:endParaRPr lang="en-US" dirty="0"/>
            </a:p>
          </p:txBody>
        </p:sp>
        <p:sp>
          <p:nvSpPr>
            <p:cNvPr id="173084" name="Oval 52"/>
            <p:cNvSpPr>
              <a:spLocks noChangeAspect="1" noChangeArrowheads="1"/>
            </p:cNvSpPr>
            <p:nvPr/>
          </p:nvSpPr>
          <p:spPr bwMode="auto">
            <a:xfrm>
              <a:off x="2232026" y="3384550"/>
              <a:ext cx="52388" cy="53975"/>
            </a:xfrm>
            <a:prstGeom prst="ellipse">
              <a:avLst/>
            </a:prstGeom>
            <a:solidFill>
              <a:srgbClr val="99CCFF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85" name="Oval 53"/>
            <p:cNvSpPr>
              <a:spLocks noChangeAspect="1" noChangeArrowheads="1"/>
            </p:cNvSpPr>
            <p:nvPr/>
          </p:nvSpPr>
          <p:spPr bwMode="auto">
            <a:xfrm>
              <a:off x="2717801" y="4491038"/>
              <a:ext cx="52388" cy="55563"/>
            </a:xfrm>
            <a:prstGeom prst="ellipse">
              <a:avLst/>
            </a:prstGeom>
            <a:solidFill>
              <a:srgbClr val="99CCFF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86" name="Oval 54"/>
            <p:cNvSpPr>
              <a:spLocks noChangeAspect="1" noChangeArrowheads="1"/>
            </p:cNvSpPr>
            <p:nvPr/>
          </p:nvSpPr>
          <p:spPr bwMode="auto">
            <a:xfrm>
              <a:off x="3230564" y="3600450"/>
              <a:ext cx="53975" cy="55563"/>
            </a:xfrm>
            <a:prstGeom prst="ellipse">
              <a:avLst/>
            </a:prstGeom>
            <a:solidFill>
              <a:srgbClr val="99CCFF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173087" name="AutoShape 121"/>
            <p:cNvCxnSpPr>
              <a:cxnSpLocks noChangeShapeType="1"/>
              <a:stCxn id="173163" idx="0"/>
              <a:endCxn id="173084" idx="0"/>
            </p:cNvCxnSpPr>
            <p:nvPr/>
          </p:nvCxnSpPr>
          <p:spPr bwMode="auto">
            <a:xfrm rot="5400000" flipV="1">
              <a:off x="1320801" y="2446338"/>
              <a:ext cx="661988" cy="1214438"/>
            </a:xfrm>
            <a:prstGeom prst="curvedConnector3">
              <a:avLst>
                <a:gd name="adj1" fmla="val -3453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173088" name="AutoShape 122"/>
            <p:cNvCxnSpPr>
              <a:cxnSpLocks noChangeShapeType="1"/>
              <a:stCxn id="173150" idx="0"/>
              <a:endCxn id="173086" idx="3"/>
            </p:cNvCxnSpPr>
            <p:nvPr/>
          </p:nvCxnSpPr>
          <p:spPr bwMode="auto">
            <a:xfrm rot="16200000">
              <a:off x="1992314" y="2700338"/>
              <a:ext cx="298450" cy="2193925"/>
            </a:xfrm>
            <a:prstGeom prst="curvedConnector3">
              <a:avLst>
                <a:gd name="adj1" fmla="val 4893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173089" name="AutoShape 123"/>
            <p:cNvCxnSpPr>
              <a:cxnSpLocks noChangeShapeType="1"/>
              <a:stCxn id="173137" idx="0"/>
              <a:endCxn id="173085" idx="4"/>
            </p:cNvCxnSpPr>
            <p:nvPr/>
          </p:nvCxnSpPr>
          <p:spPr bwMode="auto">
            <a:xfrm rot="16200000">
              <a:off x="1530351" y="4060825"/>
              <a:ext cx="730250" cy="1700213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sp>
          <p:nvSpPr>
            <p:cNvPr id="173090" name="AutoShape 126"/>
            <p:cNvSpPr>
              <a:spLocks noChangeArrowheads="1"/>
            </p:cNvSpPr>
            <p:nvPr/>
          </p:nvSpPr>
          <p:spPr bwMode="auto">
            <a:xfrm>
              <a:off x="6516689" y="3394075"/>
              <a:ext cx="1871663" cy="503238"/>
            </a:xfrm>
            <a:prstGeom prst="parallelogram">
              <a:avLst>
                <a:gd name="adj" fmla="val 9298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91" name="AutoShape 124"/>
            <p:cNvSpPr>
              <a:spLocks noChangeArrowheads="1"/>
            </p:cNvSpPr>
            <p:nvPr/>
          </p:nvSpPr>
          <p:spPr bwMode="auto">
            <a:xfrm>
              <a:off x="6516689" y="2925763"/>
              <a:ext cx="1871663" cy="503238"/>
            </a:xfrm>
            <a:prstGeom prst="parallelogram">
              <a:avLst>
                <a:gd name="adj" fmla="val 9298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173092" name="AutoShape 107"/>
            <p:cNvSpPr>
              <a:spLocks noChangeArrowheads="1"/>
            </p:cNvSpPr>
            <p:nvPr/>
          </p:nvSpPr>
          <p:spPr bwMode="auto">
            <a:xfrm>
              <a:off x="6516689" y="2386013"/>
              <a:ext cx="1871663" cy="503238"/>
            </a:xfrm>
            <a:prstGeom prst="parallelogram">
              <a:avLst>
                <a:gd name="adj" fmla="val 9298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173093" name="AutoShape 130"/>
            <p:cNvCxnSpPr>
              <a:cxnSpLocks noChangeShapeType="1"/>
              <a:stCxn id="173083" idx="2"/>
              <a:endCxn id="173090" idx="2"/>
            </p:cNvCxnSpPr>
            <p:nvPr/>
          </p:nvCxnSpPr>
          <p:spPr bwMode="auto">
            <a:xfrm rot="16200000" flipH="1">
              <a:off x="6507502" y="1998802"/>
              <a:ext cx="2006362" cy="1287421"/>
            </a:xfrm>
            <a:prstGeom prst="curvedConnector4">
              <a:avLst>
                <a:gd name="adj1" fmla="val 43729"/>
                <a:gd name="adj2" fmla="val 16934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3094" name="AutoShape 131"/>
            <p:cNvCxnSpPr>
              <a:cxnSpLocks noChangeShapeType="1"/>
              <a:stCxn id="173083" idx="2"/>
              <a:endCxn id="173091" idx="2"/>
            </p:cNvCxnSpPr>
            <p:nvPr/>
          </p:nvCxnSpPr>
          <p:spPr bwMode="auto">
            <a:xfrm rot="16200000" flipH="1">
              <a:off x="6741658" y="1764646"/>
              <a:ext cx="1538050" cy="1287421"/>
            </a:xfrm>
            <a:prstGeom prst="curvedConnector4">
              <a:avLst>
                <a:gd name="adj1" fmla="val 41820"/>
                <a:gd name="adj2" fmla="val 16934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3095" name="AutoShape 132"/>
            <p:cNvSpPr>
              <a:spLocks noChangeArrowheads="1"/>
            </p:cNvSpPr>
            <p:nvPr/>
          </p:nvSpPr>
          <p:spPr bwMode="auto">
            <a:xfrm>
              <a:off x="4032251" y="3825875"/>
              <a:ext cx="503238" cy="252413"/>
            </a:xfrm>
            <a:prstGeom prst="rightArrow">
              <a:avLst>
                <a:gd name="adj1" fmla="val 50000"/>
                <a:gd name="adj2" fmla="val 4984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173096" name="AutoShape 133"/>
            <p:cNvCxnSpPr>
              <a:cxnSpLocks noChangeShapeType="1"/>
              <a:stCxn id="173118" idx="3"/>
              <a:endCxn id="173078" idx="5"/>
            </p:cNvCxnSpPr>
            <p:nvPr/>
          </p:nvCxnSpPr>
          <p:spPr bwMode="auto">
            <a:xfrm>
              <a:off x="5949951" y="5095875"/>
              <a:ext cx="800100" cy="2413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3097" name="AutoShape 134"/>
            <p:cNvCxnSpPr>
              <a:cxnSpLocks noChangeShapeType="1"/>
              <a:stCxn id="173109" idx="3"/>
              <a:endCxn id="173075" idx="5"/>
            </p:cNvCxnSpPr>
            <p:nvPr/>
          </p:nvCxnSpPr>
          <p:spPr bwMode="auto">
            <a:xfrm>
              <a:off x="5949951" y="3798888"/>
              <a:ext cx="800100" cy="3873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3098" name="AutoShape 135"/>
            <p:cNvCxnSpPr>
              <a:cxnSpLocks noChangeShapeType="1"/>
              <a:stCxn id="173099" idx="3"/>
              <a:endCxn id="173092" idx="5"/>
            </p:cNvCxnSpPr>
            <p:nvPr/>
          </p:nvCxnSpPr>
          <p:spPr bwMode="auto">
            <a:xfrm>
              <a:off x="5949951" y="2506663"/>
              <a:ext cx="800100" cy="1317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Rainfall simulator</a:t>
            </a:r>
            <a:endParaRPr lang="en-AU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8465AE-F4DA-4267-BB65-B16723FFD16B}" type="slidenum">
              <a:rPr lang="cs-CZ" altLang="en-US" smtClean="0"/>
              <a:pPr/>
              <a:t>21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7644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Rainfall event simulation</a:t>
            </a:r>
            <a:endParaRPr lang="en-AU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DA1B2133-F8B0-45C7-957F-E02BEEEB889B}" type="slidenum">
              <a:rPr lang="en-US" altLang="en-US"/>
              <a:pPr>
                <a:defRPr/>
              </a:pPr>
              <a:t>22</a:t>
            </a:fld>
            <a:endParaRPr lang="en-US" altLang="en-US"/>
          </a:p>
        </p:txBody>
      </p:sp>
      <p:grpSp>
        <p:nvGrpSpPr>
          <p:cNvPr id="175108" name="Group 18"/>
          <p:cNvGrpSpPr>
            <a:grpSpLocks/>
          </p:cNvGrpSpPr>
          <p:nvPr/>
        </p:nvGrpSpPr>
        <p:grpSpPr bwMode="auto">
          <a:xfrm>
            <a:off x="709613" y="1389063"/>
            <a:ext cx="7570787" cy="4416425"/>
            <a:chOff x="447" y="875"/>
            <a:chExt cx="4769" cy="2782"/>
          </a:xfrm>
        </p:grpSpPr>
        <p:pic>
          <p:nvPicPr>
            <p:cNvPr id="175109" name="Picture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5" y="875"/>
              <a:ext cx="1361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5110" name="Picture 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75" y="2315"/>
              <a:ext cx="1361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5111" name="Picture 1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55" y="2315"/>
              <a:ext cx="1361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5112" name="Text Box 12"/>
            <p:cNvSpPr txBox="1">
              <a:spLocks noChangeArrowheads="1"/>
            </p:cNvSpPr>
            <p:nvPr/>
          </p:nvSpPr>
          <p:spPr bwMode="auto">
            <a:xfrm>
              <a:off x="749" y="1979"/>
              <a:ext cx="7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9s</a:t>
              </a: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75113" name="Text Box 13"/>
            <p:cNvSpPr txBox="1">
              <a:spLocks noChangeArrowheads="1"/>
            </p:cNvSpPr>
            <p:nvPr/>
          </p:nvSpPr>
          <p:spPr bwMode="auto">
            <a:xfrm>
              <a:off x="2492" y="1979"/>
              <a:ext cx="6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127s</a:t>
              </a:r>
            </a:p>
          </p:txBody>
        </p:sp>
        <p:sp>
          <p:nvSpPr>
            <p:cNvPr id="175114" name="Text Box 14"/>
            <p:cNvSpPr txBox="1">
              <a:spLocks noChangeArrowheads="1"/>
            </p:cNvSpPr>
            <p:nvPr/>
          </p:nvSpPr>
          <p:spPr bwMode="auto">
            <a:xfrm>
              <a:off x="4232" y="1979"/>
              <a:ext cx="6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402s</a:t>
              </a:r>
            </a:p>
          </p:txBody>
        </p:sp>
        <p:sp>
          <p:nvSpPr>
            <p:cNvPr id="175115" name="Text Box 15"/>
            <p:cNvSpPr txBox="1">
              <a:spLocks noChangeArrowheads="1"/>
            </p:cNvSpPr>
            <p:nvPr/>
          </p:nvSpPr>
          <p:spPr bwMode="auto">
            <a:xfrm>
              <a:off x="794" y="3426"/>
              <a:ext cx="65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734s</a:t>
              </a:r>
            </a:p>
          </p:txBody>
        </p:sp>
        <p:sp>
          <p:nvSpPr>
            <p:cNvPr id="175116" name="Text Box 16"/>
            <p:cNvSpPr txBox="1">
              <a:spLocks noChangeArrowheads="1"/>
            </p:cNvSpPr>
            <p:nvPr/>
          </p:nvSpPr>
          <p:spPr bwMode="auto">
            <a:xfrm>
              <a:off x="2426" y="3426"/>
              <a:ext cx="8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938s</a:t>
              </a:r>
            </a:p>
          </p:txBody>
        </p:sp>
        <p:sp>
          <p:nvSpPr>
            <p:cNvPr id="175117" name="Text Box 17"/>
            <p:cNvSpPr txBox="1">
              <a:spLocks noChangeArrowheads="1"/>
            </p:cNvSpPr>
            <p:nvPr/>
          </p:nvSpPr>
          <p:spPr bwMode="auto">
            <a:xfrm>
              <a:off x="4218" y="3426"/>
              <a:ext cx="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zh-CN">
                  <a:ea typeface="宋体" pitchFamily="2" charset="-122"/>
                </a:rPr>
                <a:t>t = 1120s</a:t>
              </a:r>
            </a:p>
          </p:txBody>
        </p:sp>
        <p:pic>
          <p:nvPicPr>
            <p:cNvPr id="175118" name="Picture 1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7" y="875"/>
              <a:ext cx="1361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5119" name="Picture 1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7" y="2315"/>
              <a:ext cx="1361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5120" name="Picture 15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154" y="875"/>
              <a:ext cx="1360" cy="10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0962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10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flow generation at the source</a:t>
            </a:r>
            <a:endParaRPr lang="en-AU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D3D2B42A-C13A-44FC-B38A-38EC023769F3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graphicFrame>
        <p:nvGraphicFramePr>
          <p:cNvPr id="158752" name="Object 32"/>
          <p:cNvGraphicFramePr>
            <a:graphicFrameLocks noChangeAspect="1"/>
          </p:cNvGraphicFramePr>
          <p:nvPr/>
        </p:nvGraphicFramePr>
        <p:xfrm>
          <a:off x="1963738" y="3705225"/>
          <a:ext cx="4770437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5" imgW="1091726" imgH="177723" progId="Equation.3">
                  <p:embed/>
                </p:oleObj>
              </mc:Choice>
              <mc:Fallback>
                <p:oleObj name="Equation" r:id="rId5" imgW="1091726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738" y="3705225"/>
                        <a:ext cx="4770437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55" name="Text Box 5"/>
          <p:cNvSpPr txBox="1">
            <a:spLocks noChangeArrowheads="1"/>
          </p:cNvSpPr>
          <p:nvPr/>
        </p:nvSpPr>
        <p:spPr bwMode="auto">
          <a:xfrm>
            <a:off x="1331640" y="4929188"/>
            <a:ext cx="6746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600" i="1" dirty="0">
                <a:ea typeface="宋体" pitchFamily="2" charset="-122"/>
              </a:rPr>
              <a:t>R</a:t>
            </a:r>
            <a:r>
              <a:rPr lang="en-AU" sz="1600" dirty="0">
                <a:ea typeface="宋体" pitchFamily="2" charset="-122"/>
              </a:rPr>
              <a:t> = </a:t>
            </a:r>
            <a:r>
              <a:rPr lang="en-US" altLang="zh-CN" sz="1600" dirty="0" smtClean="0">
                <a:ea typeface="宋体" pitchFamily="2" charset="-122"/>
              </a:rPr>
              <a:t>runoff</a:t>
            </a:r>
            <a:r>
              <a:rPr lang="en-AU" sz="1600" dirty="0" smtClean="0">
                <a:ea typeface="宋体" pitchFamily="2" charset="-122"/>
              </a:rPr>
              <a:t>; </a:t>
            </a:r>
            <a:r>
              <a:rPr lang="en-AU" sz="1600" i="1" dirty="0">
                <a:ea typeface="宋体" pitchFamily="2" charset="-122"/>
              </a:rPr>
              <a:t>P</a:t>
            </a:r>
            <a:r>
              <a:rPr lang="en-AU" sz="1600" dirty="0">
                <a:ea typeface="宋体" pitchFamily="2" charset="-122"/>
              </a:rPr>
              <a:t> = </a:t>
            </a:r>
            <a:r>
              <a:rPr lang="en-US" altLang="zh-CN" sz="1600" dirty="0" smtClean="0">
                <a:ea typeface="宋体" pitchFamily="2" charset="-122"/>
              </a:rPr>
              <a:t>rainfall</a:t>
            </a:r>
            <a:r>
              <a:rPr lang="en-AU" sz="1600" dirty="0" smtClean="0">
                <a:ea typeface="宋体" pitchFamily="2" charset="-122"/>
              </a:rPr>
              <a:t>; </a:t>
            </a:r>
            <a:r>
              <a:rPr lang="en-AU" sz="1600" i="1" dirty="0">
                <a:ea typeface="宋体" pitchFamily="2" charset="-122"/>
              </a:rPr>
              <a:t>E</a:t>
            </a:r>
            <a:r>
              <a:rPr lang="en-AU" sz="1600" dirty="0">
                <a:ea typeface="宋体" pitchFamily="2" charset="-122"/>
              </a:rPr>
              <a:t> = </a:t>
            </a:r>
            <a:r>
              <a:rPr lang="en-US" altLang="zh-CN" sz="1600" dirty="0" smtClean="0">
                <a:ea typeface="宋体" pitchFamily="2" charset="-122"/>
              </a:rPr>
              <a:t>evaporation</a:t>
            </a:r>
            <a:r>
              <a:rPr lang="en-AU" sz="1600" dirty="0" smtClean="0">
                <a:ea typeface="宋体" pitchFamily="2" charset="-122"/>
              </a:rPr>
              <a:t>; </a:t>
            </a:r>
            <a:r>
              <a:rPr lang="en-AU" sz="1600" i="1" dirty="0">
                <a:ea typeface="宋体" pitchFamily="2" charset="-122"/>
              </a:rPr>
              <a:t>C</a:t>
            </a:r>
            <a:r>
              <a:rPr lang="en-AU" sz="1600" dirty="0">
                <a:ea typeface="宋体" pitchFamily="2" charset="-122"/>
              </a:rPr>
              <a:t> = </a:t>
            </a:r>
            <a:r>
              <a:rPr lang="en-US" altLang="zh-CN" sz="1600" dirty="0" smtClean="0">
                <a:ea typeface="宋体" pitchFamily="2" charset="-122"/>
              </a:rPr>
              <a:t>interception</a:t>
            </a:r>
            <a:r>
              <a:rPr lang="en-AU" sz="1600" dirty="0" smtClean="0">
                <a:ea typeface="宋体" pitchFamily="2" charset="-122"/>
              </a:rPr>
              <a:t>; </a:t>
            </a:r>
            <a:r>
              <a:rPr lang="en-AU" sz="1600" i="1" dirty="0">
                <a:ea typeface="宋体" pitchFamily="2" charset="-122"/>
              </a:rPr>
              <a:t>I</a:t>
            </a:r>
            <a:r>
              <a:rPr lang="en-AU" sz="1600" dirty="0">
                <a:ea typeface="宋体" pitchFamily="2" charset="-122"/>
              </a:rPr>
              <a:t> </a:t>
            </a:r>
            <a:r>
              <a:rPr lang="en-AU" sz="1600" dirty="0" smtClean="0">
                <a:ea typeface="宋体" pitchFamily="2" charset="-122"/>
              </a:rPr>
              <a:t>= infiltration</a:t>
            </a:r>
            <a:endParaRPr lang="en-US" sz="1600" dirty="0">
              <a:ea typeface="宋体" pitchFamily="2" charset="-122"/>
            </a:endParaRPr>
          </a:p>
        </p:txBody>
      </p:sp>
      <p:sp>
        <p:nvSpPr>
          <p:cNvPr id="158756" name="Text Box 6"/>
          <p:cNvSpPr txBox="1">
            <a:spLocks noChangeArrowheads="1"/>
          </p:cNvSpPr>
          <p:nvPr/>
        </p:nvSpPr>
        <p:spPr bwMode="auto">
          <a:xfrm>
            <a:off x="858838" y="2709863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Ground observation</a:t>
            </a:r>
            <a:endParaRPr lang="en-GB" altLang="zh-CN" dirty="0">
              <a:ea typeface="宋体" pitchFamily="2" charset="-122"/>
            </a:endParaRPr>
          </a:p>
        </p:txBody>
      </p:sp>
      <p:sp>
        <p:nvSpPr>
          <p:cNvPr id="158757" name="Text Box 8"/>
          <p:cNvSpPr txBox="1">
            <a:spLocks noChangeArrowheads="1"/>
          </p:cNvSpPr>
          <p:nvPr/>
        </p:nvSpPr>
        <p:spPr bwMode="auto">
          <a:xfrm>
            <a:off x="5578475" y="1989138"/>
            <a:ext cx="1851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Remote sensing</a:t>
            </a:r>
            <a:endParaRPr lang="en-GB" altLang="zh-CN" dirty="0">
              <a:ea typeface="宋体" pitchFamily="2" charset="-122"/>
            </a:endParaRPr>
          </a:p>
        </p:txBody>
      </p:sp>
      <p:sp>
        <p:nvSpPr>
          <p:cNvPr id="158758" name="Text Box 9"/>
          <p:cNvSpPr txBox="1">
            <a:spLocks noChangeArrowheads="1"/>
          </p:cNvSpPr>
          <p:nvPr/>
        </p:nvSpPr>
        <p:spPr bwMode="auto">
          <a:xfrm>
            <a:off x="6659563" y="2709863"/>
            <a:ext cx="2069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Soil and infiltration</a:t>
            </a:r>
            <a:endParaRPr lang="en-GB" altLang="zh-CN" dirty="0">
              <a:ea typeface="宋体" pitchFamily="2" charset="-122"/>
            </a:endParaRPr>
          </a:p>
        </p:txBody>
      </p:sp>
      <p:sp>
        <p:nvSpPr>
          <p:cNvPr id="158759" name="Line 10"/>
          <p:cNvSpPr>
            <a:spLocks noChangeShapeType="1"/>
          </p:cNvSpPr>
          <p:nvPr/>
        </p:nvSpPr>
        <p:spPr bwMode="auto">
          <a:xfrm>
            <a:off x="1835150" y="3070225"/>
            <a:ext cx="144145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8760" name="Line 11"/>
          <p:cNvSpPr>
            <a:spLocks noChangeShapeType="1"/>
          </p:cNvSpPr>
          <p:nvPr/>
        </p:nvSpPr>
        <p:spPr bwMode="auto">
          <a:xfrm>
            <a:off x="3132138" y="2422525"/>
            <a:ext cx="1260475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8761" name="Line 12"/>
          <p:cNvSpPr>
            <a:spLocks noChangeShapeType="1"/>
          </p:cNvSpPr>
          <p:nvPr/>
        </p:nvSpPr>
        <p:spPr bwMode="auto">
          <a:xfrm flipH="1">
            <a:off x="5472113" y="2422525"/>
            <a:ext cx="468312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8762" name="Line 13"/>
          <p:cNvSpPr>
            <a:spLocks noChangeShapeType="1"/>
          </p:cNvSpPr>
          <p:nvPr/>
        </p:nvSpPr>
        <p:spPr bwMode="auto">
          <a:xfrm flipH="1">
            <a:off x="6553200" y="3070225"/>
            <a:ext cx="10429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8763" name="Text Box 15"/>
          <p:cNvSpPr txBox="1">
            <a:spLocks noChangeArrowheads="1"/>
          </p:cNvSpPr>
          <p:nvPr/>
        </p:nvSpPr>
        <p:spPr bwMode="auto">
          <a:xfrm>
            <a:off x="2159000" y="1989138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Ground observation</a:t>
            </a:r>
            <a:endParaRPr lang="en-GB" altLang="zh-CN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923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596188" y="6243638"/>
            <a:ext cx="109061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467266-104C-4FAC-BBF2-1A50892F5CC6}" type="slidenum">
              <a:rPr lang="en-US" altLang="en-US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16081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/>
          </a:p>
        </p:txBody>
      </p:sp>
      <p:sp>
        <p:nvSpPr>
          <p:cNvPr id="160811" name="Text Box 4"/>
          <p:cNvSpPr txBox="1">
            <a:spLocks noChangeArrowheads="1"/>
          </p:cNvSpPr>
          <p:nvPr/>
        </p:nvSpPr>
        <p:spPr bwMode="auto">
          <a:xfrm>
            <a:off x="2353891" y="1643063"/>
            <a:ext cx="2646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From Manning </a:t>
            </a:r>
            <a:r>
              <a:rPr lang="en-US" altLang="zh-CN" dirty="0" err="1" smtClean="0">
                <a:ea typeface="宋体" pitchFamily="2" charset="-122"/>
              </a:rPr>
              <a:t>Fomular</a:t>
            </a:r>
            <a:r>
              <a:rPr lang="en-US" altLang="zh-CN" dirty="0" smtClean="0">
                <a:ea typeface="宋体" pitchFamily="2" charset="-122"/>
              </a:rPr>
              <a:t>:</a:t>
            </a:r>
            <a:endParaRPr lang="en-GB" altLang="zh-CN" dirty="0">
              <a:ea typeface="宋体" pitchFamily="2" charset="-122"/>
            </a:endParaRPr>
          </a:p>
        </p:txBody>
      </p:sp>
      <p:sp>
        <p:nvSpPr>
          <p:cNvPr id="160812" name="Text Box 5"/>
          <p:cNvSpPr txBox="1">
            <a:spLocks noChangeArrowheads="1"/>
          </p:cNvSpPr>
          <p:nvPr/>
        </p:nvSpPr>
        <p:spPr bwMode="auto">
          <a:xfrm>
            <a:off x="5256213" y="2820294"/>
            <a:ext cx="327622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altLang="zh-CN" i="1" dirty="0">
                <a:ea typeface="宋体" pitchFamily="2" charset="-122"/>
              </a:rPr>
              <a:t>v</a:t>
            </a:r>
            <a:r>
              <a:rPr lang="en-GB" altLang="zh-CN" dirty="0">
                <a:ea typeface="宋体" pitchFamily="2" charset="-122"/>
              </a:rPr>
              <a:t> = </a:t>
            </a:r>
            <a:r>
              <a:rPr lang="en-US" altLang="zh-CN" dirty="0" smtClean="0">
                <a:ea typeface="宋体" pitchFamily="2" charset="-122"/>
              </a:rPr>
              <a:t>velocity</a:t>
            </a:r>
            <a:r>
              <a:rPr lang="en-GB" altLang="zh-CN" dirty="0" smtClean="0">
                <a:ea typeface="宋体" pitchFamily="2" charset="-122"/>
              </a:rPr>
              <a:t> </a:t>
            </a:r>
            <a:r>
              <a:rPr lang="en-GB" altLang="zh-CN" dirty="0">
                <a:ea typeface="宋体" pitchFamily="2" charset="-122"/>
              </a:rPr>
              <a:t>(m/s)</a:t>
            </a:r>
            <a:br>
              <a:rPr lang="en-GB" altLang="zh-CN" dirty="0">
                <a:ea typeface="宋体" pitchFamily="2" charset="-122"/>
              </a:rPr>
            </a:br>
            <a:r>
              <a:rPr lang="en-GB" altLang="zh-CN" i="1" dirty="0">
                <a:ea typeface="宋体" pitchFamily="2" charset="-122"/>
              </a:rPr>
              <a:t>R</a:t>
            </a:r>
            <a:r>
              <a:rPr lang="en-GB" altLang="zh-CN" dirty="0">
                <a:ea typeface="宋体" pitchFamily="2" charset="-122"/>
              </a:rPr>
              <a:t> = </a:t>
            </a:r>
            <a:r>
              <a:rPr lang="en-US" altLang="zh-CN" dirty="0" smtClean="0">
                <a:ea typeface="宋体" pitchFamily="2" charset="-122"/>
              </a:rPr>
              <a:t>hydraulic radius</a:t>
            </a:r>
            <a:r>
              <a:rPr lang="zh-CN" altLang="en-US" dirty="0" smtClean="0">
                <a:ea typeface="宋体" pitchFamily="2" charset="-122"/>
              </a:rPr>
              <a:t> </a:t>
            </a:r>
            <a:r>
              <a:rPr lang="en-GB" altLang="zh-CN" dirty="0">
                <a:ea typeface="宋体" pitchFamily="2" charset="-122"/>
              </a:rPr>
              <a:t>(m)</a:t>
            </a:r>
          </a:p>
          <a:p>
            <a:r>
              <a:rPr lang="en-GB" altLang="zh-CN" i="1" dirty="0">
                <a:ea typeface="宋体" pitchFamily="2" charset="-122"/>
              </a:rPr>
              <a:t>S</a:t>
            </a:r>
            <a:r>
              <a:rPr lang="en-GB" altLang="zh-CN" dirty="0">
                <a:ea typeface="宋体" pitchFamily="2" charset="-122"/>
              </a:rPr>
              <a:t> = </a:t>
            </a:r>
            <a:r>
              <a:rPr lang="en-US" altLang="zh-CN" dirty="0" smtClean="0">
                <a:ea typeface="宋体" pitchFamily="2" charset="-122"/>
              </a:rPr>
              <a:t>hydraulic slope</a:t>
            </a:r>
            <a:endParaRPr lang="en-GB" altLang="zh-CN" dirty="0">
              <a:ea typeface="宋体" pitchFamily="2" charset="-122"/>
            </a:endParaRPr>
          </a:p>
          <a:p>
            <a:r>
              <a:rPr lang="en-GB" altLang="zh-CN" i="1" dirty="0">
                <a:ea typeface="宋体" pitchFamily="2" charset="-122"/>
              </a:rPr>
              <a:t>n</a:t>
            </a:r>
            <a:r>
              <a:rPr lang="en-GB" altLang="zh-CN" dirty="0">
                <a:ea typeface="宋体" pitchFamily="2" charset="-122"/>
              </a:rPr>
              <a:t> = </a:t>
            </a:r>
            <a:r>
              <a:rPr lang="en-US" altLang="zh-CN" dirty="0" smtClean="0">
                <a:ea typeface="宋体" pitchFamily="2" charset="-122"/>
              </a:rPr>
              <a:t>Manning roughness coefficient</a:t>
            </a:r>
            <a:endParaRPr lang="en-GB" altLang="zh-CN" dirty="0">
              <a:ea typeface="宋体" pitchFamily="2" charset="-122"/>
            </a:endParaRPr>
          </a:p>
          <a:p>
            <a:r>
              <a:rPr lang="en-GB" altLang="zh-CN" i="1" dirty="0">
                <a:ea typeface="宋体" pitchFamily="2" charset="-122"/>
              </a:rPr>
              <a:t>L</a:t>
            </a:r>
            <a:r>
              <a:rPr lang="en-GB" altLang="zh-CN" dirty="0">
                <a:ea typeface="宋体" pitchFamily="2" charset="-122"/>
              </a:rPr>
              <a:t> = </a:t>
            </a:r>
            <a:r>
              <a:rPr lang="en-US" altLang="zh-CN" dirty="0" smtClean="0">
                <a:ea typeface="宋体" pitchFamily="2" charset="-122"/>
              </a:rPr>
              <a:t>flow path length</a:t>
            </a:r>
            <a:r>
              <a:rPr lang="zh-CN" altLang="en-US" dirty="0" smtClean="0">
                <a:ea typeface="宋体" pitchFamily="2" charset="-122"/>
              </a:rPr>
              <a:t> </a:t>
            </a:r>
            <a:r>
              <a:rPr lang="en-GB" altLang="zh-CN" dirty="0">
                <a:ea typeface="宋体" pitchFamily="2" charset="-122"/>
              </a:rPr>
              <a:t>(m)</a:t>
            </a:r>
          </a:p>
        </p:txBody>
      </p:sp>
      <p:graphicFrame>
        <p:nvGraphicFramePr>
          <p:cNvPr id="160806" name="Object 3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84878"/>
              </p:ext>
            </p:extLst>
          </p:nvPr>
        </p:nvGraphicFramePr>
        <p:xfrm>
          <a:off x="2798117" y="2459038"/>
          <a:ext cx="18732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5" imgW="749300" imgH="419100" progId="Equation.3">
                  <p:embed/>
                </p:oleObj>
              </mc:Choice>
              <mc:Fallback>
                <p:oleObj name="Equation" r:id="rId5" imgW="749300" imgH="4191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117" y="2459038"/>
                        <a:ext cx="1873250" cy="1049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807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119253"/>
              </p:ext>
            </p:extLst>
          </p:nvPr>
        </p:nvGraphicFramePr>
        <p:xfrm>
          <a:off x="2798117" y="4652963"/>
          <a:ext cx="2493963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7" imgW="990170" imgH="393529" progId="Equation.3">
                  <p:embed/>
                </p:oleObj>
              </mc:Choice>
              <mc:Fallback>
                <p:oleObj name="Equation" r:id="rId7" imgW="99017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117" y="4652963"/>
                        <a:ext cx="2493963" cy="992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813" name="Text Box 9"/>
          <p:cNvSpPr txBox="1">
            <a:spLocks noChangeArrowheads="1"/>
          </p:cNvSpPr>
          <p:nvPr/>
        </p:nvSpPr>
        <p:spPr bwMode="auto">
          <a:xfrm>
            <a:off x="2329805" y="4205288"/>
            <a:ext cx="1155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ea typeface="宋体" pitchFamily="2" charset="-122"/>
              </a:rPr>
              <a:t>We have:</a:t>
            </a:r>
            <a:endParaRPr lang="en-GB" altLang="zh-CN" dirty="0">
              <a:ea typeface="宋体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Velocity and time</a:t>
            </a:r>
            <a:endParaRPr lang="en-AU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</p:spPr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5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Runoff generation and flow simulation</a:t>
            </a:r>
            <a:endParaRPr lang="en-AU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CN" dirty="0" smtClean="0">
                <a:ea typeface="宋体" pitchFamily="2" charset="-122"/>
              </a:rPr>
              <a:t>DTM: Based on S-DEM method to generate dynamic TIN</a:t>
            </a:r>
          </a:p>
          <a:p>
            <a:pPr eaLnBrk="1" hangingPunct="1"/>
            <a:r>
              <a:rPr lang="en-AU" altLang="zh-CN" dirty="0" smtClean="0">
                <a:ea typeface="宋体" pitchFamily="2" charset="-122"/>
              </a:rPr>
              <a:t>Simulated rainfall event: 20 minutes 12mm uneven rainfall event</a:t>
            </a:r>
          </a:p>
          <a:p>
            <a:pPr eaLnBrk="1" hangingPunct="1"/>
            <a:r>
              <a:rPr lang="en-AU" altLang="zh-CN" dirty="0" smtClean="0">
                <a:ea typeface="宋体" pitchFamily="2" charset="-122"/>
              </a:rPr>
              <a:t>Other environmental factors were not considered.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F106FC1-F44E-4A3D-B552-2DB9BEF6FB29}" type="slidenum">
              <a:rPr lang="en-US" altLang="en-US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</p:spPr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November, 2013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852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Text Box 14"/>
          <p:cNvSpPr txBox="1">
            <a:spLocks noChangeArrowheads="1"/>
          </p:cNvSpPr>
          <p:nvPr/>
        </p:nvSpPr>
        <p:spPr bwMode="auto">
          <a:xfrm>
            <a:off x="1381125" y="3211513"/>
            <a:ext cx="5619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9s</a:t>
            </a:r>
          </a:p>
        </p:txBody>
      </p:sp>
      <p:sp>
        <p:nvSpPr>
          <p:cNvPr id="185348" name="Text Box 15"/>
          <p:cNvSpPr txBox="1">
            <a:spLocks noChangeArrowheads="1"/>
          </p:cNvSpPr>
          <p:nvPr/>
        </p:nvSpPr>
        <p:spPr bwMode="auto">
          <a:xfrm>
            <a:off x="4213225" y="3211513"/>
            <a:ext cx="730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127s</a:t>
            </a:r>
          </a:p>
        </p:txBody>
      </p:sp>
      <p:sp>
        <p:nvSpPr>
          <p:cNvPr id="185349" name="Text Box 16"/>
          <p:cNvSpPr txBox="1">
            <a:spLocks noChangeArrowheads="1"/>
          </p:cNvSpPr>
          <p:nvPr/>
        </p:nvSpPr>
        <p:spPr bwMode="auto">
          <a:xfrm>
            <a:off x="7118350" y="3211513"/>
            <a:ext cx="730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402s</a:t>
            </a:r>
          </a:p>
        </p:txBody>
      </p:sp>
      <p:sp>
        <p:nvSpPr>
          <p:cNvPr id="185350" name="Text Box 17"/>
          <p:cNvSpPr txBox="1">
            <a:spLocks noChangeArrowheads="1"/>
          </p:cNvSpPr>
          <p:nvPr/>
        </p:nvSpPr>
        <p:spPr bwMode="auto">
          <a:xfrm>
            <a:off x="1309688" y="5638800"/>
            <a:ext cx="730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734s</a:t>
            </a:r>
          </a:p>
        </p:txBody>
      </p:sp>
      <p:sp>
        <p:nvSpPr>
          <p:cNvPr id="185351" name="Text Box 18"/>
          <p:cNvSpPr txBox="1">
            <a:spLocks noChangeArrowheads="1"/>
          </p:cNvSpPr>
          <p:nvPr/>
        </p:nvSpPr>
        <p:spPr bwMode="auto">
          <a:xfrm>
            <a:off x="4189413" y="5638800"/>
            <a:ext cx="730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938s</a:t>
            </a:r>
          </a:p>
        </p:txBody>
      </p:sp>
      <p:sp>
        <p:nvSpPr>
          <p:cNvPr id="185352" name="Text Box 19"/>
          <p:cNvSpPr txBox="1">
            <a:spLocks noChangeArrowheads="1"/>
          </p:cNvSpPr>
          <p:nvPr/>
        </p:nvSpPr>
        <p:spPr bwMode="auto">
          <a:xfrm>
            <a:off x="7070725" y="5638800"/>
            <a:ext cx="814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sz="1200">
                <a:ea typeface="宋体" pitchFamily="2" charset="-122"/>
              </a:rPr>
              <a:t>t = 1120s</a:t>
            </a:r>
          </a:p>
        </p:txBody>
      </p:sp>
      <p:pic>
        <p:nvPicPr>
          <p:cNvPr id="18535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052513"/>
            <a:ext cx="2698750" cy="2098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5354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1052513"/>
            <a:ext cx="2698750" cy="2098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85355" name="Group 42"/>
          <p:cNvGrpSpPr>
            <a:grpSpLocks/>
          </p:cNvGrpSpPr>
          <p:nvPr/>
        </p:nvGrpSpPr>
        <p:grpSpPr bwMode="auto">
          <a:xfrm>
            <a:off x="6156325" y="1052513"/>
            <a:ext cx="2698750" cy="2098675"/>
            <a:chOff x="3878" y="754"/>
            <a:chExt cx="1700" cy="1322"/>
          </a:xfrm>
        </p:grpSpPr>
        <p:pic>
          <p:nvPicPr>
            <p:cNvPr id="185383" name="Picture 1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78" y="754"/>
              <a:ext cx="1700" cy="1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1" name="椭圆 20"/>
            <p:cNvSpPr>
              <a:spLocks noChangeAspect="1"/>
            </p:cNvSpPr>
            <p:nvPr/>
          </p:nvSpPr>
          <p:spPr bwMode="auto">
            <a:xfrm>
              <a:off x="4854" y="1456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22" name="椭圆 21"/>
            <p:cNvSpPr>
              <a:spLocks noChangeAspect="1"/>
            </p:cNvSpPr>
            <p:nvPr/>
          </p:nvSpPr>
          <p:spPr bwMode="auto">
            <a:xfrm>
              <a:off x="5322" y="1068"/>
              <a:ext cx="47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 bwMode="auto">
            <a:xfrm>
              <a:off x="3905" y="1532"/>
              <a:ext cx="46" cy="4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grpSp>
        <p:nvGrpSpPr>
          <p:cNvPr id="185356" name="Group 43"/>
          <p:cNvGrpSpPr>
            <a:grpSpLocks/>
          </p:cNvGrpSpPr>
          <p:nvPr/>
        </p:nvGrpSpPr>
        <p:grpSpPr bwMode="auto">
          <a:xfrm>
            <a:off x="395288" y="3536950"/>
            <a:ext cx="2698750" cy="2098675"/>
            <a:chOff x="249" y="2341"/>
            <a:chExt cx="1700" cy="1322"/>
          </a:xfrm>
        </p:grpSpPr>
        <p:pic>
          <p:nvPicPr>
            <p:cNvPr id="185379" name="Picture 1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49" y="2341"/>
              <a:ext cx="1700" cy="1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7" name="椭圆 26"/>
            <p:cNvSpPr>
              <a:spLocks noChangeAspect="1"/>
            </p:cNvSpPr>
            <p:nvPr/>
          </p:nvSpPr>
          <p:spPr bwMode="auto">
            <a:xfrm>
              <a:off x="1227" y="3049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 bwMode="auto">
            <a:xfrm>
              <a:off x="1693" y="2657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2" name="椭圆 28"/>
            <p:cNvSpPr>
              <a:spLocks noChangeAspect="1"/>
            </p:cNvSpPr>
            <p:nvPr/>
          </p:nvSpPr>
          <p:spPr bwMode="auto">
            <a:xfrm>
              <a:off x="278" y="3119"/>
              <a:ext cx="47" cy="4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grpSp>
        <p:nvGrpSpPr>
          <p:cNvPr id="185357" name="Group 55"/>
          <p:cNvGrpSpPr>
            <a:grpSpLocks/>
          </p:cNvGrpSpPr>
          <p:nvPr/>
        </p:nvGrpSpPr>
        <p:grpSpPr bwMode="auto">
          <a:xfrm>
            <a:off x="3276600" y="3536950"/>
            <a:ext cx="2698750" cy="2098675"/>
            <a:chOff x="2064" y="2341"/>
            <a:chExt cx="1700" cy="1322"/>
          </a:xfrm>
        </p:grpSpPr>
        <p:pic>
          <p:nvPicPr>
            <p:cNvPr id="185375" name="Picture 1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064" y="2341"/>
              <a:ext cx="1700" cy="1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9" name="椭圆 28"/>
            <p:cNvSpPr>
              <a:spLocks noChangeAspect="1"/>
            </p:cNvSpPr>
            <p:nvPr/>
          </p:nvSpPr>
          <p:spPr bwMode="auto">
            <a:xfrm>
              <a:off x="3040" y="3043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 bwMode="auto">
            <a:xfrm>
              <a:off x="3508" y="2655"/>
              <a:ext cx="47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 bwMode="auto">
            <a:xfrm>
              <a:off x="2091" y="3119"/>
              <a:ext cx="46" cy="4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grpSp>
        <p:nvGrpSpPr>
          <p:cNvPr id="185358" name="Group 54"/>
          <p:cNvGrpSpPr>
            <a:grpSpLocks/>
          </p:cNvGrpSpPr>
          <p:nvPr/>
        </p:nvGrpSpPr>
        <p:grpSpPr bwMode="auto">
          <a:xfrm>
            <a:off x="6156325" y="3536950"/>
            <a:ext cx="2698750" cy="2098675"/>
            <a:chOff x="3878" y="2341"/>
            <a:chExt cx="1700" cy="1322"/>
          </a:xfrm>
        </p:grpSpPr>
        <p:pic>
          <p:nvPicPr>
            <p:cNvPr id="185371" name="Picture 18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878" y="2341"/>
              <a:ext cx="1700" cy="1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" name="椭圆 31"/>
            <p:cNvSpPr>
              <a:spLocks noChangeAspect="1"/>
            </p:cNvSpPr>
            <p:nvPr/>
          </p:nvSpPr>
          <p:spPr bwMode="auto">
            <a:xfrm>
              <a:off x="4856" y="3049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 bwMode="auto">
            <a:xfrm>
              <a:off x="5322" y="2657"/>
              <a:ext cx="46" cy="4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 bwMode="auto">
            <a:xfrm>
              <a:off x="3907" y="3119"/>
              <a:ext cx="47" cy="4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grpSp>
        <p:nvGrpSpPr>
          <p:cNvPr id="185359" name="Group 61"/>
          <p:cNvGrpSpPr>
            <a:grpSpLocks/>
          </p:cNvGrpSpPr>
          <p:nvPr/>
        </p:nvGrpSpPr>
        <p:grpSpPr bwMode="auto">
          <a:xfrm>
            <a:off x="268288" y="5913437"/>
            <a:ext cx="1406525" cy="758825"/>
            <a:chOff x="1100" y="3918"/>
            <a:chExt cx="886" cy="478"/>
          </a:xfrm>
        </p:grpSpPr>
        <p:pic>
          <p:nvPicPr>
            <p:cNvPr id="185366" name="Picture 2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100" y="3918"/>
              <a:ext cx="180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5367" name="TextBox 25"/>
            <p:cNvSpPr txBox="1">
              <a:spLocks noChangeArrowheads="1"/>
            </p:cNvSpPr>
            <p:nvPr/>
          </p:nvSpPr>
          <p:spPr bwMode="auto">
            <a:xfrm>
              <a:off x="1292" y="3918"/>
              <a:ext cx="56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000">
                  <a:ea typeface="宋体" pitchFamily="2" charset="-122"/>
                </a:rPr>
                <a:t>0 - 0.27 m</a:t>
              </a:r>
              <a:r>
                <a:rPr lang="en-US" altLang="zh-CN" sz="1000" baseline="30000">
                  <a:ea typeface="宋体" pitchFamily="2" charset="-122"/>
                </a:rPr>
                <a:t>3</a:t>
              </a:r>
              <a:r>
                <a:rPr lang="en-US" altLang="zh-CN" sz="1000">
                  <a:ea typeface="宋体" pitchFamily="2" charset="-122"/>
                </a:rPr>
                <a:t>/s</a:t>
              </a:r>
              <a:endParaRPr lang="zh-CN" altLang="en-US" sz="1000">
                <a:ea typeface="宋体" pitchFamily="2" charset="-122"/>
              </a:endParaRPr>
            </a:p>
          </p:txBody>
        </p:sp>
        <p:sp>
          <p:nvSpPr>
            <p:cNvPr id="185368" name="TextBox 26"/>
            <p:cNvSpPr txBox="1">
              <a:spLocks noChangeArrowheads="1"/>
            </p:cNvSpPr>
            <p:nvPr/>
          </p:nvSpPr>
          <p:spPr bwMode="auto">
            <a:xfrm>
              <a:off x="1292" y="4026"/>
              <a:ext cx="6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ea typeface="宋体" pitchFamily="2" charset="-122"/>
                </a:rPr>
                <a:t>0.27 – 0.54 m</a:t>
              </a:r>
              <a:r>
                <a:rPr lang="en-US" altLang="zh-CN" sz="1000" baseline="30000" dirty="0">
                  <a:ea typeface="宋体" pitchFamily="2" charset="-122"/>
                </a:rPr>
                <a:t>3</a:t>
              </a:r>
              <a:r>
                <a:rPr lang="en-US" altLang="zh-CN" sz="1000" dirty="0">
                  <a:ea typeface="宋体" pitchFamily="2" charset="-122"/>
                </a:rPr>
                <a:t>/s</a:t>
              </a:r>
              <a:endParaRPr lang="zh-CN" altLang="en-US" sz="1000" dirty="0">
                <a:ea typeface="宋体" pitchFamily="2" charset="-122"/>
              </a:endParaRPr>
            </a:p>
          </p:txBody>
        </p:sp>
        <p:sp>
          <p:nvSpPr>
            <p:cNvPr id="185369" name="TextBox 27"/>
            <p:cNvSpPr txBox="1">
              <a:spLocks noChangeArrowheads="1"/>
            </p:cNvSpPr>
            <p:nvPr/>
          </p:nvSpPr>
          <p:spPr bwMode="auto">
            <a:xfrm>
              <a:off x="1292" y="4134"/>
              <a:ext cx="65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000">
                  <a:ea typeface="宋体" pitchFamily="2" charset="-122"/>
                </a:rPr>
                <a:t>0.54 – 2.7 m</a:t>
              </a:r>
              <a:r>
                <a:rPr lang="en-US" altLang="zh-CN" sz="1000" baseline="30000">
                  <a:ea typeface="宋体" pitchFamily="2" charset="-122"/>
                </a:rPr>
                <a:t>3</a:t>
              </a:r>
              <a:r>
                <a:rPr lang="en-US" altLang="zh-CN" sz="1000">
                  <a:ea typeface="宋体" pitchFamily="2" charset="-122"/>
                </a:rPr>
                <a:t>/s</a:t>
              </a:r>
              <a:endParaRPr lang="zh-CN" altLang="en-US" sz="1000">
                <a:ea typeface="宋体" pitchFamily="2" charset="-122"/>
              </a:endParaRPr>
            </a:p>
          </p:txBody>
        </p:sp>
        <p:sp>
          <p:nvSpPr>
            <p:cNvPr id="185370" name="TextBox 34"/>
            <p:cNvSpPr txBox="1">
              <a:spLocks noChangeArrowheads="1"/>
            </p:cNvSpPr>
            <p:nvPr/>
          </p:nvSpPr>
          <p:spPr bwMode="auto">
            <a:xfrm>
              <a:off x="1292" y="4242"/>
              <a:ext cx="49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000">
                  <a:ea typeface="宋体" pitchFamily="2" charset="-122"/>
                </a:rPr>
                <a:t>&gt; 2.7  m</a:t>
              </a:r>
              <a:r>
                <a:rPr lang="en-US" altLang="zh-CN" sz="1000" baseline="30000">
                  <a:ea typeface="宋体" pitchFamily="2" charset="-122"/>
                </a:rPr>
                <a:t>3</a:t>
              </a:r>
              <a:r>
                <a:rPr lang="en-US" altLang="zh-CN" sz="1000">
                  <a:ea typeface="宋体" pitchFamily="2" charset="-122"/>
                </a:rPr>
                <a:t>/s</a:t>
              </a:r>
              <a:endParaRPr lang="zh-CN" altLang="en-US" sz="1000">
                <a:ea typeface="宋体" pitchFamily="2" charset="-122"/>
              </a:endParaRPr>
            </a:p>
          </p:txBody>
        </p:sp>
      </p:grpSp>
      <p:pic>
        <p:nvPicPr>
          <p:cNvPr id="162878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5288" y="3536950"/>
            <a:ext cx="1079500" cy="72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2879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56325" y="1052513"/>
            <a:ext cx="1079500" cy="706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2880" name="Picture 1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276600" y="3536950"/>
            <a:ext cx="1079500" cy="715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2881" name="Picture 1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156325" y="3536950"/>
            <a:ext cx="1079500" cy="728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2882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232025" y="2060575"/>
            <a:ext cx="4716463" cy="3090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8465AE-F4DA-4267-BB65-B16723FFD16B}" type="slidenum">
              <a:rPr lang="cs-CZ" altLang="en-US" smtClean="0"/>
              <a:pPr/>
              <a:t>26</a:t>
            </a:fld>
            <a:endParaRPr lang="cs-CZ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Rainfall-runoff modelling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2312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1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Rainfall-runoff </a:t>
            </a:r>
            <a:r>
              <a:rPr lang="en-AU" dirty="0" smtClean="0"/>
              <a:t>modelling</a:t>
            </a:r>
            <a:endParaRPr lang="en-AU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C81FD6-9B21-46B9-951B-41E09BE66B74}" type="slidenum">
              <a:rPr lang="cs-CZ" altLang="en-US" smtClean="0"/>
              <a:pPr/>
              <a:t>27</a:t>
            </a:fld>
            <a:endParaRPr lang="cs-CZ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40768"/>
            <a:ext cx="571500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23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/>
              <a:t>Mapping the detail areas potentially affected by or susceptible to landslides in a timely manner in order to mitigate/prevent the related risk, and compare with/improves the previous model(s</a:t>
            </a:r>
            <a:r>
              <a:rPr lang="en-AU" sz="2400" dirty="0" smtClean="0"/>
              <a:t>)</a:t>
            </a:r>
            <a:endParaRPr lang="en-AU" sz="2400" dirty="0"/>
          </a:p>
          <a:p>
            <a:r>
              <a:rPr lang="en-AU" sz="2400" dirty="0"/>
              <a:t>Integration of an interdisciplinary approach by integrating the geotechnical statistic methods and hydrological physical/empirical rainfall-runoff </a:t>
            </a:r>
            <a:r>
              <a:rPr lang="en-AU" sz="2400" dirty="0" smtClean="0"/>
              <a:t>models</a:t>
            </a:r>
            <a:endParaRPr lang="en-AU" sz="2400" dirty="0"/>
          </a:p>
          <a:p>
            <a:r>
              <a:rPr lang="en-AU" sz="2400" dirty="0"/>
              <a:t>Big data geography with time-critical natural disaster monitoring or forecasting</a:t>
            </a:r>
          </a:p>
          <a:p>
            <a:endParaRPr lang="en-AU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28</a:t>
            </a:fld>
            <a:endParaRPr lang="cs-CZ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771800" y="198884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Research significance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579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inapcache.boston.com/universal/site_graphics/blogs/bigpicture/brazil_01_21/b04_2661976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1815" y="1088740"/>
            <a:ext cx="3256795" cy="21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2195736" y="4365104"/>
            <a:ext cx="583264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 you for listening!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 in studying in Hong Kong or China?</a:t>
            </a:r>
          </a:p>
          <a:p>
            <a:pPr marL="0" indent="0" algn="ctr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 us!</a:t>
            </a:r>
          </a:p>
          <a:p>
            <a:pPr marL="0" indent="0" algn="ctr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qiming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@hkbu.edu.hk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pubs.usgs.gov/fs/2004/3072/images/La-ConchitaLG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764704"/>
            <a:ext cx="1872208" cy="2786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snopes.com/photos/natural/graphics/landslid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3663" y="1426477"/>
            <a:ext cx="2088232" cy="280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November, 2013</a:t>
            </a:r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8977E6-2869-47A9-BBE7-7A15DFF9B59A}" type="slidenum">
              <a:rPr lang="cs-CZ" altLang="en-US" smtClean="0"/>
              <a:pPr/>
              <a:t>29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136919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 StatGIS 1a</Template>
  <TotalTime>171</TotalTime>
  <Words>1366</Words>
  <Application>Microsoft Office PowerPoint</Application>
  <PresentationFormat>Předvádění na obrazovce (4:3)</PresentationFormat>
  <Paragraphs>419</Paragraphs>
  <Slides>29</Slides>
  <Notes>17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1" baseType="lpstr">
      <vt:lpstr>Výchozí návrh</vt:lpstr>
      <vt:lpstr>Equation</vt:lpstr>
      <vt:lpstr>Towards a real-time landslide early warning strategy in Hong Kong</vt:lpstr>
      <vt:lpstr>Landslide Hazard in Hong Kong</vt:lpstr>
      <vt:lpstr>Landslide Hazard  in Hong Kong</vt:lpstr>
      <vt:lpstr>Methodology</vt:lpstr>
      <vt:lpstr>Research Framework</vt:lpstr>
      <vt:lpstr>Landslide Susceptibility Analysis</vt:lpstr>
      <vt:lpstr>Landslide susceptibility Analysis</vt:lpstr>
      <vt:lpstr>Landslide Susceptibility Analysis</vt:lpstr>
      <vt:lpstr>Landslide Susceptibility Analysis</vt:lpstr>
      <vt:lpstr>Landslide Susceptibility Analysis</vt:lpstr>
      <vt:lpstr>Multi-scale DEM</vt:lpstr>
      <vt:lpstr>The separation of DEM and hydrologic model</vt:lpstr>
      <vt:lpstr>The flow vector on a triangular facet</vt:lpstr>
      <vt:lpstr>The slope and aspect of a triangular facet</vt:lpstr>
      <vt:lpstr>The flow direction of each source point</vt:lpstr>
      <vt:lpstr>Flow path tracking</vt:lpstr>
      <vt:lpstr>The flow path set</vt:lpstr>
      <vt:lpstr>The topology of the flow path network</vt:lpstr>
      <vt:lpstr>The flow path network</vt:lpstr>
      <vt:lpstr>Digital terrain model</vt:lpstr>
      <vt:lpstr>Rainfall simulator</vt:lpstr>
      <vt:lpstr>Rainfall event simulation</vt:lpstr>
      <vt:lpstr>The flow generation at the source</vt:lpstr>
      <vt:lpstr>Velocity and time</vt:lpstr>
      <vt:lpstr>Runoff generation and flow simulation</vt:lpstr>
      <vt:lpstr>Rainfall-runoff modelling</vt:lpstr>
      <vt:lpstr>Rainfall-runoff modelling</vt:lpstr>
      <vt:lpstr>Research significance</vt:lpstr>
      <vt:lpstr>Prezentace aplikace PowerPoint</vt:lpstr>
    </vt:vector>
  </TitlesOfParts>
  <Company>PS UP v Olomouci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PSUP4</dc:creator>
  <cp:lastModifiedBy>buracek</cp:lastModifiedBy>
  <cp:revision>43</cp:revision>
  <dcterms:created xsi:type="dcterms:W3CDTF">2011-05-11T06:26:29Z</dcterms:created>
  <dcterms:modified xsi:type="dcterms:W3CDTF">2013-11-21T17:50:47Z</dcterms:modified>
</cp:coreProperties>
</file>